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13004800" cy="9753600"/>
  <p:notesSz cx="13004800" cy="97536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3" d="100"/>
          <a:sy n="83" d="100"/>
        </p:scale>
        <p:origin x="-1380" y="-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Yu Mincho"/>
                <a:cs typeface="Yu Mincho"/>
              </a:defRPr>
            </a:lvl1p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3/2/2016</a:t>
            </a:fld>
            <a:endParaRPr lang="en-US"/>
          </a:p>
        </p:txBody>
      </p:sp>
      <p:sp>
        <p:nvSpPr>
          <p:cNvPr id="6" name="Holder 6"/>
          <p:cNvSpPr>
            <a:spLocks noGrp="1"/>
          </p:cNvSpPr>
          <p:nvPr>
            <p:ph type="sldNum" sz="quarter" idx="7"/>
          </p:nvPr>
        </p:nvSpPr>
        <p:spPr/>
        <p:txBody>
          <a:bodyPr lIns="0" tIns="0" rIns="0" bIns="0"/>
          <a:lstStyle>
            <a:lvl1pPr>
              <a:defRPr sz="1800" b="0" i="0">
                <a:solidFill>
                  <a:schemeClr val="tx1"/>
                </a:solidFill>
                <a:latin typeface="Arial"/>
                <a:cs typeface="Arial"/>
              </a:defRPr>
            </a:lvl1pPr>
          </a:lstStyle>
          <a:p>
            <a:pPr marL="139700">
              <a:lnSpc>
                <a:spcPts val="1900"/>
              </a:lnSpc>
            </a:pPr>
            <a:fld id="{81D60167-4931-47E6-BA6A-407CBD079E47}" type="slidenum">
              <a:rPr spc="-105" dirty="0"/>
              <a:t>‹#›</a:t>
            </a:fld>
            <a:endParaRPr spc="-10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F2600"/>
                </a:solidFill>
                <a:latin typeface="Yu Gothic"/>
                <a:cs typeface="Yu Gothic"/>
              </a:defRPr>
            </a:lvl1pPr>
          </a:lstStyle>
          <a:p>
            <a:endParaRPr/>
          </a:p>
        </p:txBody>
      </p:sp>
      <p:sp>
        <p:nvSpPr>
          <p:cNvPr id="3" name="Holder 3"/>
          <p:cNvSpPr>
            <a:spLocks noGrp="1"/>
          </p:cNvSpPr>
          <p:nvPr>
            <p:ph type="body" idx="1"/>
          </p:nvPr>
        </p:nvSpPr>
        <p:spPr/>
        <p:txBody>
          <a:bodyPr lIns="0" tIns="0" rIns="0" bIns="0"/>
          <a:lstStyle>
            <a:lvl1pPr>
              <a:defRPr sz="4000" b="1" i="0">
                <a:solidFill>
                  <a:srgbClr val="0433F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Yu Mincho"/>
                <a:cs typeface="Yu Mincho"/>
              </a:defRPr>
            </a:lvl1p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3/2/2016</a:t>
            </a:fld>
            <a:endParaRPr lang="en-US"/>
          </a:p>
        </p:txBody>
      </p:sp>
      <p:sp>
        <p:nvSpPr>
          <p:cNvPr id="6" name="Holder 6"/>
          <p:cNvSpPr>
            <a:spLocks noGrp="1"/>
          </p:cNvSpPr>
          <p:nvPr>
            <p:ph type="sldNum" sz="quarter" idx="7"/>
          </p:nvPr>
        </p:nvSpPr>
        <p:spPr/>
        <p:txBody>
          <a:bodyPr lIns="0" tIns="0" rIns="0" bIns="0"/>
          <a:lstStyle>
            <a:lvl1pPr>
              <a:defRPr sz="1800" b="0" i="0">
                <a:solidFill>
                  <a:schemeClr val="tx1"/>
                </a:solidFill>
                <a:latin typeface="Arial"/>
                <a:cs typeface="Arial"/>
              </a:defRPr>
            </a:lvl1pPr>
          </a:lstStyle>
          <a:p>
            <a:pPr marL="139700">
              <a:lnSpc>
                <a:spcPts val="1900"/>
              </a:lnSpc>
            </a:pPr>
            <a:fld id="{81D60167-4931-47E6-BA6A-407CBD079E47}" type="slidenum">
              <a:rPr spc="-105" dirty="0"/>
              <a:t>‹#›</a:t>
            </a:fld>
            <a:endParaRPr spc="-10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F2600"/>
                </a:solidFill>
                <a:latin typeface="Yu Gothic"/>
                <a:cs typeface="Yu Gothic"/>
              </a:defRPr>
            </a:lvl1pPr>
          </a:lstStyle>
          <a:p>
            <a:endParaRPr/>
          </a:p>
        </p:txBody>
      </p:sp>
      <p:sp>
        <p:nvSpPr>
          <p:cNvPr id="3" name="Holder 3"/>
          <p:cNvSpPr>
            <a:spLocks noGrp="1"/>
          </p:cNvSpPr>
          <p:nvPr>
            <p:ph sz="half" idx="2"/>
          </p:nvPr>
        </p:nvSpPr>
        <p:spPr>
          <a:xfrm>
            <a:off x="444500" y="1711960"/>
            <a:ext cx="5507355" cy="6233159"/>
          </a:xfrm>
          <a:prstGeom prst="rect">
            <a:avLst/>
          </a:prstGeom>
        </p:spPr>
        <p:txBody>
          <a:bodyPr wrap="square" lIns="0" tIns="0" rIns="0" bIns="0">
            <a:spAutoFit/>
          </a:bodyPr>
          <a:lstStyle>
            <a:lvl1pPr>
              <a:defRPr sz="4200" b="0" i="0">
                <a:solidFill>
                  <a:srgbClr val="00C7FC"/>
                </a:solidFill>
                <a:latin typeface="Arial"/>
                <a:cs typeface="Arial"/>
              </a:defRPr>
            </a:lvl1pPr>
          </a:lstStyle>
          <a:p>
            <a:endParaRPr/>
          </a:p>
        </p:txBody>
      </p:sp>
      <p:sp>
        <p:nvSpPr>
          <p:cNvPr id="4" name="Holder 4"/>
          <p:cNvSpPr>
            <a:spLocks noGrp="1"/>
          </p:cNvSpPr>
          <p:nvPr>
            <p:ph sz="half" idx="3"/>
          </p:nvPr>
        </p:nvSpPr>
        <p:spPr>
          <a:xfrm>
            <a:off x="7353300" y="2181860"/>
            <a:ext cx="4656455" cy="5763259"/>
          </a:xfrm>
          <a:prstGeom prst="rect">
            <a:avLst/>
          </a:prstGeom>
        </p:spPr>
        <p:txBody>
          <a:bodyPr wrap="square" lIns="0" tIns="0" rIns="0" bIns="0">
            <a:spAutoFit/>
          </a:bodyPr>
          <a:lstStyle>
            <a:lvl1pPr>
              <a:defRPr sz="4200" b="0" i="0">
                <a:solidFill>
                  <a:srgbClr val="00C7FC"/>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defRPr sz="1400" b="0" i="0">
                <a:solidFill>
                  <a:schemeClr val="tx1"/>
                </a:solidFill>
                <a:latin typeface="Yu Mincho"/>
                <a:cs typeface="Yu Mincho"/>
              </a:defRPr>
            </a:lvl1p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3/2/2016</a:t>
            </a:fld>
            <a:endParaRPr lang="en-US"/>
          </a:p>
        </p:txBody>
      </p:sp>
      <p:sp>
        <p:nvSpPr>
          <p:cNvPr id="7" name="Holder 7"/>
          <p:cNvSpPr>
            <a:spLocks noGrp="1"/>
          </p:cNvSpPr>
          <p:nvPr>
            <p:ph type="sldNum" sz="quarter" idx="7"/>
          </p:nvPr>
        </p:nvSpPr>
        <p:spPr/>
        <p:txBody>
          <a:bodyPr lIns="0" tIns="0" rIns="0" bIns="0"/>
          <a:lstStyle>
            <a:lvl1pPr>
              <a:defRPr sz="1800" b="0" i="0">
                <a:solidFill>
                  <a:schemeClr val="tx1"/>
                </a:solidFill>
                <a:latin typeface="Arial"/>
                <a:cs typeface="Arial"/>
              </a:defRPr>
            </a:lvl1pPr>
          </a:lstStyle>
          <a:p>
            <a:pPr marL="139700">
              <a:lnSpc>
                <a:spcPts val="1900"/>
              </a:lnSpc>
            </a:pPr>
            <a:fld id="{81D60167-4931-47E6-BA6A-407CBD079E47}" type="slidenum">
              <a:rPr spc="-105" dirty="0"/>
              <a:t>‹#›</a:t>
            </a:fld>
            <a:endParaRPr spc="-10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F2600"/>
                </a:solidFill>
                <a:latin typeface="Yu Gothic"/>
                <a:cs typeface="Yu Gothic"/>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tx1"/>
                </a:solidFill>
                <a:latin typeface="Yu Mincho"/>
                <a:cs typeface="Yu Mincho"/>
              </a:defRPr>
            </a:lvl1p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3/2/2016</a:t>
            </a:fld>
            <a:endParaRPr lang="en-US"/>
          </a:p>
        </p:txBody>
      </p:sp>
      <p:sp>
        <p:nvSpPr>
          <p:cNvPr id="5" name="Holder 5"/>
          <p:cNvSpPr>
            <a:spLocks noGrp="1"/>
          </p:cNvSpPr>
          <p:nvPr>
            <p:ph type="sldNum" sz="quarter" idx="7"/>
          </p:nvPr>
        </p:nvSpPr>
        <p:spPr/>
        <p:txBody>
          <a:bodyPr lIns="0" tIns="0" rIns="0" bIns="0"/>
          <a:lstStyle>
            <a:lvl1pPr>
              <a:defRPr sz="1800" b="0" i="0">
                <a:solidFill>
                  <a:schemeClr val="tx1"/>
                </a:solidFill>
                <a:latin typeface="Arial"/>
                <a:cs typeface="Arial"/>
              </a:defRPr>
            </a:lvl1pPr>
          </a:lstStyle>
          <a:p>
            <a:pPr marL="139700">
              <a:lnSpc>
                <a:spcPts val="1900"/>
              </a:lnSpc>
            </a:pPr>
            <a:fld id="{81D60167-4931-47E6-BA6A-407CBD079E47}" type="slidenum">
              <a:rPr spc="-105" dirty="0"/>
              <a:t>‹#›</a:t>
            </a:fld>
            <a:endParaRPr spc="-10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chemeClr val="tx1"/>
                </a:solidFill>
                <a:latin typeface="Yu Mincho"/>
                <a:cs typeface="Yu Mincho"/>
              </a:defRPr>
            </a:lvl1p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3/2/2016</a:t>
            </a:fld>
            <a:endParaRPr lang="en-US"/>
          </a:p>
        </p:txBody>
      </p:sp>
      <p:sp>
        <p:nvSpPr>
          <p:cNvPr id="4" name="Holder 4"/>
          <p:cNvSpPr>
            <a:spLocks noGrp="1"/>
          </p:cNvSpPr>
          <p:nvPr>
            <p:ph type="sldNum" sz="quarter" idx="7"/>
          </p:nvPr>
        </p:nvSpPr>
        <p:spPr/>
        <p:txBody>
          <a:bodyPr lIns="0" tIns="0" rIns="0" bIns="0"/>
          <a:lstStyle>
            <a:lvl1pPr>
              <a:defRPr sz="1800" b="0" i="0">
                <a:solidFill>
                  <a:schemeClr val="tx1"/>
                </a:solidFill>
                <a:latin typeface="Arial"/>
                <a:cs typeface="Arial"/>
              </a:defRPr>
            </a:lvl1pPr>
          </a:lstStyle>
          <a:p>
            <a:pPr marL="139700">
              <a:lnSpc>
                <a:spcPts val="1900"/>
              </a:lnSpc>
            </a:pPr>
            <a:fld id="{81D60167-4931-47E6-BA6A-407CBD079E47}" type="slidenum">
              <a:rPr spc="-105" dirty="0"/>
              <a:t>‹#›</a:t>
            </a:fld>
            <a:endParaRPr spc="-10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100" y="2296"/>
            <a:ext cx="12928600" cy="1308735"/>
          </a:xfrm>
          <a:prstGeom prst="rect">
            <a:avLst/>
          </a:prstGeom>
        </p:spPr>
        <p:txBody>
          <a:bodyPr wrap="square" lIns="0" tIns="0" rIns="0" bIns="0">
            <a:spAutoFit/>
          </a:bodyPr>
          <a:lstStyle>
            <a:lvl1pPr>
              <a:defRPr sz="4400" b="0" i="0">
                <a:solidFill>
                  <a:srgbClr val="FF2600"/>
                </a:solidFill>
                <a:latin typeface="Yu Gothic"/>
                <a:cs typeface="Yu Gothic"/>
              </a:defRPr>
            </a:lvl1pPr>
          </a:lstStyle>
          <a:p>
            <a:endParaRPr/>
          </a:p>
        </p:txBody>
      </p:sp>
      <p:sp>
        <p:nvSpPr>
          <p:cNvPr id="3" name="Holder 3"/>
          <p:cNvSpPr>
            <a:spLocks noGrp="1"/>
          </p:cNvSpPr>
          <p:nvPr>
            <p:ph type="body" idx="1"/>
          </p:nvPr>
        </p:nvSpPr>
        <p:spPr>
          <a:xfrm>
            <a:off x="1336827" y="3367575"/>
            <a:ext cx="10331144" cy="3335020"/>
          </a:xfrm>
          <a:prstGeom prst="rect">
            <a:avLst/>
          </a:prstGeom>
        </p:spPr>
        <p:txBody>
          <a:bodyPr wrap="square" lIns="0" tIns="0" rIns="0" bIns="0">
            <a:spAutoFit/>
          </a:bodyPr>
          <a:lstStyle>
            <a:lvl1pPr>
              <a:defRPr sz="4000" b="1" i="0">
                <a:solidFill>
                  <a:srgbClr val="0433FF"/>
                </a:solidFill>
                <a:latin typeface="Calibri"/>
                <a:cs typeface="Calibri"/>
              </a:defRPr>
            </a:lvl1pPr>
          </a:lstStyle>
          <a:p>
            <a:endParaRPr/>
          </a:p>
        </p:txBody>
      </p:sp>
      <p:sp>
        <p:nvSpPr>
          <p:cNvPr id="4" name="Holder 4"/>
          <p:cNvSpPr>
            <a:spLocks noGrp="1"/>
          </p:cNvSpPr>
          <p:nvPr>
            <p:ph type="ftr" sz="quarter" idx="5"/>
          </p:nvPr>
        </p:nvSpPr>
        <p:spPr>
          <a:xfrm>
            <a:off x="2705100" y="9332080"/>
            <a:ext cx="7586345" cy="208279"/>
          </a:xfrm>
          <a:prstGeom prst="rect">
            <a:avLst/>
          </a:prstGeom>
        </p:spPr>
        <p:txBody>
          <a:bodyPr wrap="square" lIns="0" tIns="0" rIns="0" bIns="0">
            <a:spAutoFit/>
          </a:bodyPr>
          <a:lstStyle>
            <a:lvl1pPr>
              <a:defRPr sz="1400" b="0" i="0">
                <a:solidFill>
                  <a:schemeClr val="tx1"/>
                </a:solidFill>
                <a:latin typeface="Yu Mincho"/>
                <a:cs typeface="Yu Mincho"/>
              </a:defRPr>
            </a:lvl1p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3/2/2016</a:t>
            </a:fld>
            <a:endParaRPr lang="en-US"/>
          </a:p>
        </p:txBody>
      </p:sp>
      <p:sp>
        <p:nvSpPr>
          <p:cNvPr id="6" name="Holder 6"/>
          <p:cNvSpPr>
            <a:spLocks noGrp="1"/>
          </p:cNvSpPr>
          <p:nvPr>
            <p:ph type="sldNum" sz="quarter" idx="7"/>
          </p:nvPr>
        </p:nvSpPr>
        <p:spPr>
          <a:xfrm>
            <a:off x="12363450" y="9304175"/>
            <a:ext cx="361950" cy="278129"/>
          </a:xfrm>
          <a:prstGeom prst="rect">
            <a:avLst/>
          </a:prstGeom>
        </p:spPr>
        <p:txBody>
          <a:bodyPr wrap="square" lIns="0" tIns="0" rIns="0" bIns="0">
            <a:spAutoFit/>
          </a:bodyPr>
          <a:lstStyle>
            <a:lvl1pPr>
              <a:defRPr sz="1800" b="0" i="0">
                <a:solidFill>
                  <a:schemeClr val="tx1"/>
                </a:solidFill>
                <a:latin typeface="Arial"/>
                <a:cs typeface="Arial"/>
              </a:defRPr>
            </a:lvl1pPr>
          </a:lstStyle>
          <a:p>
            <a:pPr marL="139700">
              <a:lnSpc>
                <a:spcPts val="1900"/>
              </a:lnSpc>
            </a:pPr>
            <a:fld id="{81D60167-4931-47E6-BA6A-407CBD079E47}" type="slidenum">
              <a:rPr spc="-105" dirty="0"/>
              <a:t>‹#›</a:t>
            </a:fld>
            <a:endParaRPr spc="-10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jpg"/><Relationship Id="rId18" Type="http://schemas.openxmlformats.org/officeDocument/2006/relationships/image" Target="../media/image17.jpg"/><Relationship Id="rId26" Type="http://schemas.openxmlformats.org/officeDocument/2006/relationships/image" Target="../media/image25.jpg"/><Relationship Id="rId39" Type="http://schemas.openxmlformats.org/officeDocument/2006/relationships/image" Target="../media/image38.jpg"/><Relationship Id="rId21" Type="http://schemas.openxmlformats.org/officeDocument/2006/relationships/image" Target="../media/image20.jpg"/><Relationship Id="rId34" Type="http://schemas.openxmlformats.org/officeDocument/2006/relationships/image" Target="../media/image33.jpg"/><Relationship Id="rId42" Type="http://schemas.openxmlformats.org/officeDocument/2006/relationships/image" Target="../media/image41.jpg"/><Relationship Id="rId7" Type="http://schemas.openxmlformats.org/officeDocument/2006/relationships/image" Target="../media/image6.jpg"/><Relationship Id="rId2" Type="http://schemas.openxmlformats.org/officeDocument/2006/relationships/image" Target="../media/image1.jpg"/><Relationship Id="rId16" Type="http://schemas.openxmlformats.org/officeDocument/2006/relationships/image" Target="../media/image15.jpg"/><Relationship Id="rId20" Type="http://schemas.openxmlformats.org/officeDocument/2006/relationships/image" Target="../media/image19.jpg"/><Relationship Id="rId29" Type="http://schemas.openxmlformats.org/officeDocument/2006/relationships/image" Target="../media/image28.jpg"/><Relationship Id="rId41"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g"/><Relationship Id="rId24" Type="http://schemas.openxmlformats.org/officeDocument/2006/relationships/image" Target="../media/image23.png"/><Relationship Id="rId32" Type="http://schemas.openxmlformats.org/officeDocument/2006/relationships/image" Target="../media/image31.jpg"/><Relationship Id="rId37" Type="http://schemas.openxmlformats.org/officeDocument/2006/relationships/image" Target="../media/image36.jpg"/><Relationship Id="rId40" Type="http://schemas.openxmlformats.org/officeDocument/2006/relationships/image" Target="../media/image39.jpg"/><Relationship Id="rId5" Type="http://schemas.openxmlformats.org/officeDocument/2006/relationships/image" Target="../media/image4.jpg"/><Relationship Id="rId15" Type="http://schemas.openxmlformats.org/officeDocument/2006/relationships/image" Target="../media/image14.jpg"/><Relationship Id="rId23" Type="http://schemas.openxmlformats.org/officeDocument/2006/relationships/image" Target="../media/image22.jpg"/><Relationship Id="rId28" Type="http://schemas.openxmlformats.org/officeDocument/2006/relationships/image" Target="../media/image27.jpg"/><Relationship Id="rId36" Type="http://schemas.openxmlformats.org/officeDocument/2006/relationships/image" Target="../media/image35.jpg"/><Relationship Id="rId10" Type="http://schemas.openxmlformats.org/officeDocument/2006/relationships/image" Target="../media/image9.png"/><Relationship Id="rId19" Type="http://schemas.openxmlformats.org/officeDocument/2006/relationships/image" Target="../media/image18.jpg"/><Relationship Id="rId31" Type="http://schemas.openxmlformats.org/officeDocument/2006/relationships/image" Target="../media/image30.jpg"/><Relationship Id="rId44" Type="http://schemas.openxmlformats.org/officeDocument/2006/relationships/image" Target="../media/image43.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1.jpg"/><Relationship Id="rId27" Type="http://schemas.openxmlformats.org/officeDocument/2006/relationships/image" Target="../media/image26.png"/><Relationship Id="rId30" Type="http://schemas.openxmlformats.org/officeDocument/2006/relationships/image" Target="../media/image29.jpg"/><Relationship Id="rId35" Type="http://schemas.openxmlformats.org/officeDocument/2006/relationships/image" Target="../media/image34.jpg"/><Relationship Id="rId43" Type="http://schemas.openxmlformats.org/officeDocument/2006/relationships/image" Target="../media/image42.jpg"/><Relationship Id="rId8" Type="http://schemas.openxmlformats.org/officeDocument/2006/relationships/image" Target="../media/image7.jpg"/><Relationship Id="rId3" Type="http://schemas.openxmlformats.org/officeDocument/2006/relationships/image" Target="../media/image2.jpg"/><Relationship Id="rId12" Type="http://schemas.openxmlformats.org/officeDocument/2006/relationships/image" Target="../media/image11.png"/><Relationship Id="rId17" Type="http://schemas.openxmlformats.org/officeDocument/2006/relationships/image" Target="../media/image16.jpg"/><Relationship Id="rId25" Type="http://schemas.openxmlformats.org/officeDocument/2006/relationships/image" Target="../media/image24.jpg"/><Relationship Id="rId33" Type="http://schemas.openxmlformats.org/officeDocument/2006/relationships/image" Target="../media/image32.jpg"/><Relationship Id="rId38" Type="http://schemas.openxmlformats.org/officeDocument/2006/relationships/image" Target="../media/image3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jpg"/><Relationship Id="rId18" Type="http://schemas.openxmlformats.org/officeDocument/2006/relationships/image" Target="../media/image80.jpg"/><Relationship Id="rId3" Type="http://schemas.openxmlformats.org/officeDocument/2006/relationships/image" Target="../media/image65.png"/><Relationship Id="rId21" Type="http://schemas.openxmlformats.org/officeDocument/2006/relationships/image" Target="../media/image83.jpg"/><Relationship Id="rId7" Type="http://schemas.openxmlformats.org/officeDocument/2006/relationships/image" Target="../media/image69.jpg"/><Relationship Id="rId12" Type="http://schemas.openxmlformats.org/officeDocument/2006/relationships/image" Target="../media/image74.jpg"/><Relationship Id="rId17" Type="http://schemas.openxmlformats.org/officeDocument/2006/relationships/image" Target="../media/image79.jpg"/><Relationship Id="rId2" Type="http://schemas.openxmlformats.org/officeDocument/2006/relationships/image" Target="../media/image64.png"/><Relationship Id="rId16" Type="http://schemas.openxmlformats.org/officeDocument/2006/relationships/image" Target="../media/image78.jpg"/><Relationship Id="rId20" Type="http://schemas.openxmlformats.org/officeDocument/2006/relationships/image" Target="../media/image82.jpg"/><Relationship Id="rId1" Type="http://schemas.openxmlformats.org/officeDocument/2006/relationships/slideLayout" Target="../slideLayouts/slideLayout3.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hyperlink" Target="http://yokotashurin.com/etc/internetlivestats.html" TargetMode="External"/><Relationship Id="rId10" Type="http://schemas.openxmlformats.org/officeDocument/2006/relationships/image" Target="../media/image72.png"/><Relationship Id="rId19" Type="http://schemas.openxmlformats.org/officeDocument/2006/relationships/image" Target="../media/image81.jp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hyperlink" Target="http://www.internetlivestat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g"/><Relationship Id="rId1" Type="http://schemas.openxmlformats.org/officeDocument/2006/relationships/slideLayout" Target="../slideLayouts/slideLayout5.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14.xml.rels><?xml version="1.0" encoding="UTF-8" standalone="yes"?>
<Relationships xmlns="http://schemas.openxmlformats.org/package/2006/relationships"><Relationship Id="rId3" Type="http://schemas.openxmlformats.org/officeDocument/2006/relationships/image" Target="../media/image90.jpg"/><Relationship Id="rId7" Type="http://schemas.openxmlformats.org/officeDocument/2006/relationships/image" Target="../media/image86.jp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85.jpg"/><Relationship Id="rId5" Type="http://schemas.openxmlformats.org/officeDocument/2006/relationships/image" Target="../media/image84.jpg"/><Relationship Id="rId4" Type="http://schemas.openxmlformats.org/officeDocument/2006/relationships/image" Target="../media/image91.jpg"/></Relationships>
</file>

<file path=ppt/slides/_rels/slide15.xml.rels><?xml version="1.0" encoding="UTF-8" standalone="yes"?>
<Relationships xmlns="http://schemas.openxmlformats.org/package/2006/relationships"><Relationship Id="rId8" Type="http://schemas.openxmlformats.org/officeDocument/2006/relationships/image" Target="../media/image93.jpg"/><Relationship Id="rId3" Type="http://schemas.openxmlformats.org/officeDocument/2006/relationships/image" Target="../media/image88.jpg"/><Relationship Id="rId7" Type="http://schemas.openxmlformats.org/officeDocument/2006/relationships/image" Target="../media/image87.jpg"/><Relationship Id="rId2" Type="http://schemas.openxmlformats.org/officeDocument/2006/relationships/image" Target="../media/image85.jpg"/><Relationship Id="rId1" Type="http://schemas.openxmlformats.org/officeDocument/2006/relationships/slideLayout" Target="../slideLayouts/slideLayout2.xml"/><Relationship Id="rId6" Type="http://schemas.openxmlformats.org/officeDocument/2006/relationships/image" Target="../media/image84.jpg"/><Relationship Id="rId11" Type="http://schemas.openxmlformats.org/officeDocument/2006/relationships/image" Target="../media/image96.jpg"/><Relationship Id="rId5" Type="http://schemas.openxmlformats.org/officeDocument/2006/relationships/image" Target="../media/image86.jpg"/><Relationship Id="rId10" Type="http://schemas.openxmlformats.org/officeDocument/2006/relationships/image" Target="../media/image95.jpg"/><Relationship Id="rId4" Type="http://schemas.openxmlformats.org/officeDocument/2006/relationships/image" Target="../media/image92.jpg"/><Relationship Id="rId9" Type="http://schemas.openxmlformats.org/officeDocument/2006/relationships/image" Target="../media/image94.jpg"/></Relationships>
</file>

<file path=ppt/slides/_rels/slide16.xml.rels><?xml version="1.0" encoding="UTF-8" standalone="yes"?>
<Relationships xmlns="http://schemas.openxmlformats.org/package/2006/relationships"><Relationship Id="rId3" Type="http://schemas.openxmlformats.org/officeDocument/2006/relationships/hyperlink" Target="http://meyou.jp/ranking/follower_company" TargetMode="External"/><Relationship Id="rId2" Type="http://schemas.openxmlformats.org/officeDocument/2006/relationships/hyperlink" Target="http://meyou.jp/ranking/follower_allca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2.xml"/><Relationship Id="rId5" Type="http://schemas.openxmlformats.org/officeDocument/2006/relationships/image" Target="../media/image100.jpg"/><Relationship Id="rId4" Type="http://schemas.openxmlformats.org/officeDocument/2006/relationships/image" Target="../media/image99.jpg"/></Relationships>
</file>

<file path=ppt/slides/_rels/slide18.xml.rels><?xml version="1.0" encoding="UTF-8" standalone="yes"?>
<Relationships xmlns="http://schemas.openxmlformats.org/package/2006/relationships"><Relationship Id="rId3" Type="http://schemas.openxmlformats.org/officeDocument/2006/relationships/hyperlink" Target="http://www.amazon.co.jp/dp/4769020015/" TargetMode="External"/><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g"/><Relationship Id="rId1" Type="http://schemas.openxmlformats.org/officeDocument/2006/relationships/slideLayout" Target="../slideLayouts/slideLayout5.xml"/><Relationship Id="rId6" Type="http://schemas.openxmlformats.org/officeDocument/2006/relationships/image" Target="../media/image106.jpg"/><Relationship Id="rId5" Type="http://schemas.openxmlformats.org/officeDocument/2006/relationships/image" Target="../media/image105.jpg"/><Relationship Id="rId4" Type="http://schemas.openxmlformats.org/officeDocument/2006/relationships/image" Target="../media/image10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image" Target="../media/image10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4.jpg"/><Relationship Id="rId3" Type="http://schemas.openxmlformats.org/officeDocument/2006/relationships/hyperlink" Target="http://toyokeizai.net/articles/-/30134" TargetMode="External"/><Relationship Id="rId7" Type="http://schemas.openxmlformats.org/officeDocument/2006/relationships/image" Target="../media/image113.jpg"/><Relationship Id="rId2" Type="http://schemas.openxmlformats.org/officeDocument/2006/relationships/image" Target="../media/image109.jpg"/><Relationship Id="rId1" Type="http://schemas.openxmlformats.org/officeDocument/2006/relationships/slideLayout" Target="../slideLayouts/slideLayout2.xml"/><Relationship Id="rId6" Type="http://schemas.openxmlformats.org/officeDocument/2006/relationships/image" Target="../media/image112.jpg"/><Relationship Id="rId5" Type="http://schemas.openxmlformats.org/officeDocument/2006/relationships/image" Target="../media/image111.jpg"/><Relationship Id="rId4" Type="http://schemas.openxmlformats.org/officeDocument/2006/relationships/image" Target="../media/image110.jpg"/><Relationship Id="rId9" Type="http://schemas.openxmlformats.org/officeDocument/2006/relationships/image" Target="../media/image115.jpg"/></Relationships>
</file>

<file path=ppt/slides/_rels/slide26.xml.rels><?xml version="1.0" encoding="UTF-8" standalone="yes"?>
<Relationships xmlns="http://schemas.openxmlformats.org/package/2006/relationships"><Relationship Id="rId8" Type="http://schemas.openxmlformats.org/officeDocument/2006/relationships/image" Target="../media/image122.jpg"/><Relationship Id="rId13" Type="http://schemas.openxmlformats.org/officeDocument/2006/relationships/image" Target="../media/image127.jpg"/><Relationship Id="rId18" Type="http://schemas.openxmlformats.org/officeDocument/2006/relationships/image" Target="../media/image132.jpg"/><Relationship Id="rId3" Type="http://schemas.openxmlformats.org/officeDocument/2006/relationships/image" Target="../media/image117.jpg"/><Relationship Id="rId7" Type="http://schemas.openxmlformats.org/officeDocument/2006/relationships/image" Target="../media/image121.jpg"/><Relationship Id="rId12" Type="http://schemas.openxmlformats.org/officeDocument/2006/relationships/image" Target="../media/image126.jpg"/><Relationship Id="rId17" Type="http://schemas.openxmlformats.org/officeDocument/2006/relationships/image" Target="../media/image131.jpg"/><Relationship Id="rId2" Type="http://schemas.openxmlformats.org/officeDocument/2006/relationships/image" Target="../media/image116.jpg"/><Relationship Id="rId16" Type="http://schemas.openxmlformats.org/officeDocument/2006/relationships/image" Target="../media/image130.jpg"/><Relationship Id="rId1" Type="http://schemas.openxmlformats.org/officeDocument/2006/relationships/slideLayout" Target="../slideLayouts/slideLayout2.xml"/><Relationship Id="rId6" Type="http://schemas.openxmlformats.org/officeDocument/2006/relationships/image" Target="../media/image120.jpg"/><Relationship Id="rId11" Type="http://schemas.openxmlformats.org/officeDocument/2006/relationships/image" Target="../media/image125.jpg"/><Relationship Id="rId5" Type="http://schemas.openxmlformats.org/officeDocument/2006/relationships/image" Target="../media/image119.jpg"/><Relationship Id="rId15" Type="http://schemas.openxmlformats.org/officeDocument/2006/relationships/image" Target="../media/image129.jpg"/><Relationship Id="rId10" Type="http://schemas.openxmlformats.org/officeDocument/2006/relationships/image" Target="../media/image124.jpg"/><Relationship Id="rId19" Type="http://schemas.openxmlformats.org/officeDocument/2006/relationships/hyperlink" Target="http://japanese.engadget.com/2011/11/24/facebook-3-74/" TargetMode="External"/><Relationship Id="rId4" Type="http://schemas.openxmlformats.org/officeDocument/2006/relationships/image" Target="../media/image118.jpg"/><Relationship Id="rId9" Type="http://schemas.openxmlformats.org/officeDocument/2006/relationships/image" Target="../media/image123.jpg"/><Relationship Id="rId14" Type="http://schemas.openxmlformats.org/officeDocument/2006/relationships/image" Target="../media/image128.jpg"/></Relationships>
</file>

<file path=ppt/slides/_rels/slide27.xml.rels><?xml version="1.0" encoding="UTF-8" standalone="yes"?>
<Relationships xmlns="http://schemas.openxmlformats.org/package/2006/relationships"><Relationship Id="rId8" Type="http://schemas.openxmlformats.org/officeDocument/2006/relationships/hyperlink" Target="http://ameblo.jp/enspire/entry-11388619871.html" TargetMode="External"/><Relationship Id="rId3" Type="http://schemas.openxmlformats.org/officeDocument/2006/relationships/image" Target="../media/image125.jpg"/><Relationship Id="rId7" Type="http://schemas.openxmlformats.org/officeDocument/2006/relationships/image" Target="../media/image133.jpg"/><Relationship Id="rId2" Type="http://schemas.openxmlformats.org/officeDocument/2006/relationships/image" Target="../media/image128.jpg"/><Relationship Id="rId1" Type="http://schemas.openxmlformats.org/officeDocument/2006/relationships/slideLayout" Target="../slideLayouts/slideLayout3.xml"/><Relationship Id="rId6" Type="http://schemas.openxmlformats.org/officeDocument/2006/relationships/image" Target="../media/image121.jpg"/><Relationship Id="rId5" Type="http://schemas.openxmlformats.org/officeDocument/2006/relationships/image" Target="../media/image119.jpg"/><Relationship Id="rId4" Type="http://schemas.openxmlformats.org/officeDocument/2006/relationships/image" Target="../media/image126.jpg"/></Relationships>
</file>

<file path=ppt/slides/_rels/slide28.xml.rels><?xml version="1.0" encoding="UTF-8" standalone="yes"?>
<Relationships xmlns="http://schemas.openxmlformats.org/package/2006/relationships"><Relationship Id="rId2" Type="http://schemas.openxmlformats.org/officeDocument/2006/relationships/hyperlink" Target="http://ameblo.jp/enspire/entry-11383995054.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5.jpg"/><Relationship Id="rId2" Type="http://schemas.openxmlformats.org/officeDocument/2006/relationships/image" Target="../media/image134.jpg"/><Relationship Id="rId1" Type="http://schemas.openxmlformats.org/officeDocument/2006/relationships/slideLayout" Target="../slideLayouts/slideLayout3.xml"/><Relationship Id="rId5" Type="http://schemas.openxmlformats.org/officeDocument/2006/relationships/image" Target="../media/image137.jpg"/><Relationship Id="rId4" Type="http://schemas.openxmlformats.org/officeDocument/2006/relationships/image" Target="../media/image136.jpg"/></Relationships>
</file>

<file path=ppt/slides/_rels/slide3.xml.rels><?xml version="1.0" encoding="UTF-8" standalone="yes"?>
<Relationships xmlns="http://schemas.openxmlformats.org/package/2006/relationships"><Relationship Id="rId3" Type="http://schemas.openxmlformats.org/officeDocument/2006/relationships/hyperlink" Target="http://yokotashurin.com/etc/history.html" TargetMode="Externa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30.xml.rels><?xml version="1.0" encoding="UTF-8" standalone="yes"?>
<Relationships xmlns="http://schemas.openxmlformats.org/package/2006/relationships"><Relationship Id="rId3" Type="http://schemas.openxmlformats.org/officeDocument/2006/relationships/image" Target="../media/image139.jpg"/><Relationship Id="rId2" Type="http://schemas.openxmlformats.org/officeDocument/2006/relationships/image" Target="../media/image138.jpg"/><Relationship Id="rId1" Type="http://schemas.openxmlformats.org/officeDocument/2006/relationships/slideLayout" Target="../slideLayouts/slideLayout2.xml"/><Relationship Id="rId4" Type="http://schemas.openxmlformats.org/officeDocument/2006/relationships/image" Target="../media/image14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image" Target="../media/image141.jpg"/><Relationship Id="rId1" Type="http://schemas.openxmlformats.org/officeDocument/2006/relationships/slideLayout" Target="../slideLayouts/slideLayout2.xml"/><Relationship Id="rId5" Type="http://schemas.openxmlformats.org/officeDocument/2006/relationships/hyperlink" Target="http://mixi.jp/view_diary.pl?id=1408126058&amp;amp;owner_id=6116333" TargetMode="External"/><Relationship Id="rId4" Type="http://schemas.openxmlformats.org/officeDocument/2006/relationships/hyperlink" Target="http://mixi.jp/view_diary.pl?id=1397063970&amp;amp;owner_id=611633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ameblo.jp/enspire/entry-11512979783.html" TargetMode="External"/><Relationship Id="rId7" Type="http://schemas.openxmlformats.org/officeDocument/2006/relationships/hyperlink" Target="http://www.youtube.com/user/0214mex/" TargetMode="External"/><Relationship Id="rId2" Type="http://schemas.openxmlformats.org/officeDocument/2006/relationships/image" Target="../media/image143.jpg"/><Relationship Id="rId1" Type="http://schemas.openxmlformats.org/officeDocument/2006/relationships/slideLayout" Target="../slideLayouts/slideLayout2.xml"/><Relationship Id="rId6" Type="http://schemas.openxmlformats.org/officeDocument/2006/relationships/hyperlink" Target="http://www.youtube.com/user/hikakinTV" TargetMode="External"/><Relationship Id="rId5" Type="http://schemas.openxmlformats.org/officeDocument/2006/relationships/image" Target="../media/image145.jpg"/><Relationship Id="rId4" Type="http://schemas.openxmlformats.org/officeDocument/2006/relationships/image" Target="../media/image144.jpg"/></Relationships>
</file>

<file path=ppt/slides/_rels/slide34.xml.rels><?xml version="1.0" encoding="UTF-8" standalone="yes"?>
<Relationships xmlns="http://schemas.openxmlformats.org/package/2006/relationships"><Relationship Id="rId3" Type="http://schemas.openxmlformats.org/officeDocument/2006/relationships/image" Target="../media/image147.jpg"/><Relationship Id="rId7" Type="http://schemas.openxmlformats.org/officeDocument/2006/relationships/hyperlink" Target="http://www.youtube.com/watch?v=_bNGhoTxzLA" TargetMode="External"/><Relationship Id="rId2" Type="http://schemas.openxmlformats.org/officeDocument/2006/relationships/image" Target="../media/image146.jpg"/><Relationship Id="rId1" Type="http://schemas.openxmlformats.org/officeDocument/2006/relationships/slideLayout" Target="../slideLayouts/slideLayout5.xml"/><Relationship Id="rId6" Type="http://schemas.openxmlformats.org/officeDocument/2006/relationships/hyperlink" Target="http://www.nhk.or.jp/gendai/kiroku/detail_3309.html" TargetMode="External"/><Relationship Id="rId5" Type="http://schemas.openxmlformats.org/officeDocument/2006/relationships/image" Target="../media/image149.jpg"/><Relationship Id="rId4" Type="http://schemas.openxmlformats.org/officeDocument/2006/relationships/image" Target="../media/image148.jpg"/></Relationships>
</file>

<file path=ppt/slides/_rels/slide35.xml.rels><?xml version="1.0" encoding="UTF-8" standalone="yes"?>
<Relationships xmlns="http://schemas.openxmlformats.org/package/2006/relationships"><Relationship Id="rId8" Type="http://schemas.openxmlformats.org/officeDocument/2006/relationships/hyperlink" Target="http://mackeeperapp1.kromtech.net/landings/17.84/index.php" TargetMode="External"/><Relationship Id="rId3" Type="http://schemas.openxmlformats.org/officeDocument/2006/relationships/image" Target="../media/image151.jpg"/><Relationship Id="rId7" Type="http://schemas.openxmlformats.org/officeDocument/2006/relationships/hyperlink" Target="http://www.lg-fes.info/sumikaeru/" TargetMode="External"/><Relationship Id="rId2" Type="http://schemas.openxmlformats.org/officeDocument/2006/relationships/image" Target="../media/image150.jpg"/><Relationship Id="rId1" Type="http://schemas.openxmlformats.org/officeDocument/2006/relationships/slideLayout" Target="../slideLayouts/slideLayout2.xml"/><Relationship Id="rId6" Type="http://schemas.openxmlformats.org/officeDocument/2006/relationships/hyperlink" Target="http://www.codebreak.com/lp/005/" TargetMode="External"/><Relationship Id="rId5" Type="http://schemas.openxmlformats.org/officeDocument/2006/relationships/image" Target="../media/image153.jpg"/><Relationship Id="rId10" Type="http://schemas.openxmlformats.org/officeDocument/2006/relationships/image" Target="../media/image155.jpg"/><Relationship Id="rId4" Type="http://schemas.openxmlformats.org/officeDocument/2006/relationships/image" Target="../media/image152.jpg"/><Relationship Id="rId9" Type="http://schemas.openxmlformats.org/officeDocument/2006/relationships/image" Target="../media/image154.jpg"/></Relationships>
</file>

<file path=ppt/slides/_rels/slide36.xml.rels><?xml version="1.0" encoding="UTF-8" standalone="yes"?>
<Relationships xmlns="http://schemas.openxmlformats.org/package/2006/relationships"><Relationship Id="rId3" Type="http://schemas.openxmlformats.org/officeDocument/2006/relationships/image" Target="../media/image157.jpg"/><Relationship Id="rId2" Type="http://schemas.openxmlformats.org/officeDocument/2006/relationships/image" Target="../media/image156.jpg"/><Relationship Id="rId1" Type="http://schemas.openxmlformats.org/officeDocument/2006/relationships/slideLayout" Target="../slideLayouts/slideLayout5.xml"/><Relationship Id="rId4" Type="http://schemas.openxmlformats.org/officeDocument/2006/relationships/hyperlink" Target="http://2chcopipe.com/archives/51986269.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59.jpg"/><Relationship Id="rId2" Type="http://schemas.openxmlformats.org/officeDocument/2006/relationships/image" Target="../media/image158.jpg"/><Relationship Id="rId1" Type="http://schemas.openxmlformats.org/officeDocument/2006/relationships/slideLayout" Target="../slideLayouts/slideLayout4.xml"/><Relationship Id="rId4" Type="http://schemas.openxmlformats.org/officeDocument/2006/relationships/hyperlink" Target="http://2chcopipe.com/archives/51986269.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1.jpg"/><Relationship Id="rId2" Type="http://schemas.openxmlformats.org/officeDocument/2006/relationships/image" Target="../media/image160.jpg"/><Relationship Id="rId1" Type="http://schemas.openxmlformats.org/officeDocument/2006/relationships/slideLayout" Target="../slideLayouts/slideLayout2.xml"/><Relationship Id="rId4" Type="http://schemas.openxmlformats.org/officeDocument/2006/relationships/image" Target="../media/image162.jpg"/></Relationships>
</file>

<file path=ppt/slides/_rels/slide39.xml.rels><?xml version="1.0" encoding="UTF-8" standalone="yes"?>
<Relationships xmlns="http://schemas.openxmlformats.org/package/2006/relationships"><Relationship Id="rId3" Type="http://schemas.openxmlformats.org/officeDocument/2006/relationships/hyperlink" Target="http://netallica.yahoo.co.jp/news/20140520-00010000-hobon" TargetMode="External"/><Relationship Id="rId2" Type="http://schemas.openxmlformats.org/officeDocument/2006/relationships/image" Target="../media/image16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hyperlink" Target="http://yokotashurin.com/sns/tsuda1214.html" TargetMode="External"/><Relationship Id="rId2" Type="http://schemas.openxmlformats.org/officeDocument/2006/relationships/image" Target="../media/image46.jpg"/><Relationship Id="rId1" Type="http://schemas.openxmlformats.org/officeDocument/2006/relationships/slideLayout" Target="../slideLayouts/slideLayout4.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0.xml.rels><?xml version="1.0" encoding="UTF-8" standalone="yes"?>
<Relationships xmlns="http://schemas.openxmlformats.org/package/2006/relationships"><Relationship Id="rId3" Type="http://schemas.openxmlformats.org/officeDocument/2006/relationships/hyperlink" Target="http://tv.winelibrary.com/" TargetMode="External"/><Relationship Id="rId2" Type="http://schemas.openxmlformats.org/officeDocument/2006/relationships/image" Target="../media/image164.jpg"/><Relationship Id="rId1" Type="http://schemas.openxmlformats.org/officeDocument/2006/relationships/slideLayout" Target="../slideLayouts/slideLayout2.xml"/><Relationship Id="rId6" Type="http://schemas.openxmlformats.org/officeDocument/2006/relationships/hyperlink" Target="http://www.youtube.com/watch?v=_v-iYEKl1TQ" TargetMode="External"/><Relationship Id="rId5" Type="http://schemas.openxmlformats.org/officeDocument/2006/relationships/hyperlink" Target="http://www.amazon.co.jp/dp/4894514052" TargetMode="External"/><Relationship Id="rId4" Type="http://schemas.openxmlformats.org/officeDocument/2006/relationships/image" Target="../media/image165.jpg"/></Relationships>
</file>

<file path=ppt/slides/_rels/slide41.xml.rels><?xml version="1.0" encoding="UTF-8" standalone="yes"?>
<Relationships xmlns="http://schemas.openxmlformats.org/package/2006/relationships"><Relationship Id="rId3" Type="http://schemas.openxmlformats.org/officeDocument/2006/relationships/hyperlink" Target="http://www.rising2006.jp/" TargetMode="External"/><Relationship Id="rId2" Type="http://schemas.openxmlformats.org/officeDocument/2006/relationships/image" Target="../media/image16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68.jpg"/><Relationship Id="rId7" Type="http://schemas.openxmlformats.org/officeDocument/2006/relationships/image" Target="../media/image172.png"/><Relationship Id="rId2" Type="http://schemas.openxmlformats.org/officeDocument/2006/relationships/image" Target="../media/image167.jpg"/><Relationship Id="rId1" Type="http://schemas.openxmlformats.org/officeDocument/2006/relationships/slideLayout" Target="../slideLayouts/slideLayout2.xml"/><Relationship Id="rId6" Type="http://schemas.openxmlformats.org/officeDocument/2006/relationships/image" Target="../media/image171.jpg"/><Relationship Id="rId5" Type="http://schemas.openxmlformats.org/officeDocument/2006/relationships/image" Target="../media/image170.png"/><Relationship Id="rId10" Type="http://schemas.openxmlformats.org/officeDocument/2006/relationships/image" Target="../media/image175.jpg"/><Relationship Id="rId4" Type="http://schemas.openxmlformats.org/officeDocument/2006/relationships/image" Target="../media/image169.png"/><Relationship Id="rId9" Type="http://schemas.openxmlformats.org/officeDocument/2006/relationships/image" Target="../media/image174.png"/></Relationships>
</file>

<file path=ppt/slides/_rels/slide44.xml.rels><?xml version="1.0" encoding="UTF-8" standalone="yes"?>
<Relationships xmlns="http://schemas.openxmlformats.org/package/2006/relationships"><Relationship Id="rId2" Type="http://schemas.openxmlformats.org/officeDocument/2006/relationships/image" Target="../media/image17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8.jpg"/><Relationship Id="rId2" Type="http://schemas.openxmlformats.org/officeDocument/2006/relationships/image" Target="../media/image177.jpg"/><Relationship Id="rId1" Type="http://schemas.openxmlformats.org/officeDocument/2006/relationships/slideLayout" Target="../slideLayouts/slideLayout2.xml"/><Relationship Id="rId5" Type="http://schemas.openxmlformats.org/officeDocument/2006/relationships/image" Target="../media/image180.jpg"/><Relationship Id="rId4" Type="http://schemas.openxmlformats.org/officeDocument/2006/relationships/image" Target="../media/image179.jpg"/></Relationships>
</file>

<file path=ppt/slides/_rels/slide46.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jpg"/><Relationship Id="rId1" Type="http://schemas.openxmlformats.org/officeDocument/2006/relationships/slideLayout" Target="../slideLayouts/slideLayout3.xml"/><Relationship Id="rId5" Type="http://schemas.openxmlformats.org/officeDocument/2006/relationships/image" Target="../media/image184.jpg"/><Relationship Id="rId4" Type="http://schemas.openxmlformats.org/officeDocument/2006/relationships/image" Target="../media/image183.jpg"/></Relationships>
</file>

<file path=ppt/slides/_rels/slide47.xml.rels><?xml version="1.0" encoding="UTF-8" standalone="yes"?>
<Relationships xmlns="http://schemas.openxmlformats.org/package/2006/relationships"><Relationship Id="rId3" Type="http://schemas.openxmlformats.org/officeDocument/2006/relationships/hyperlink" Target="http://dt.business.nifty.com/articles/1443.html" TargetMode="External"/><Relationship Id="rId2" Type="http://schemas.openxmlformats.org/officeDocument/2006/relationships/image" Target="../media/image185.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87.jpg"/><Relationship Id="rId2" Type="http://schemas.openxmlformats.org/officeDocument/2006/relationships/image" Target="../media/image186.jpg"/><Relationship Id="rId1" Type="http://schemas.openxmlformats.org/officeDocument/2006/relationships/slideLayout" Target="../slideLayouts/slideLayout2.xml"/><Relationship Id="rId5" Type="http://schemas.openxmlformats.org/officeDocument/2006/relationships/image" Target="../media/image189.jpg"/><Relationship Id="rId4" Type="http://schemas.openxmlformats.org/officeDocument/2006/relationships/image" Target="../media/image188.jpg"/></Relationships>
</file>

<file path=ppt/slides/_rels/slide49.xml.rels><?xml version="1.0" encoding="UTF-8" standalone="yes"?>
<Relationships xmlns="http://schemas.openxmlformats.org/package/2006/relationships"><Relationship Id="rId3" Type="http://schemas.openxmlformats.org/officeDocument/2006/relationships/image" Target="../media/image191.jpg"/><Relationship Id="rId2" Type="http://schemas.openxmlformats.org/officeDocument/2006/relationships/image" Target="../media/image19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yokotashurin.com/sns/nst20110614.html" TargetMode="External"/><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3.jpg"/><Relationship Id="rId2" Type="http://schemas.openxmlformats.org/officeDocument/2006/relationships/image" Target="../media/image192.jpg"/><Relationship Id="rId1" Type="http://schemas.openxmlformats.org/officeDocument/2006/relationships/slideLayout" Target="../slideLayouts/slideLayout2.xml"/><Relationship Id="rId5" Type="http://schemas.openxmlformats.org/officeDocument/2006/relationships/image" Target="../media/image195.jpg"/><Relationship Id="rId4" Type="http://schemas.openxmlformats.org/officeDocument/2006/relationships/image" Target="../media/image194.jpg"/></Relationships>
</file>

<file path=ppt/slides/_rels/slide51.xml.rels><?xml version="1.0" encoding="UTF-8" standalone="yes"?>
<Relationships xmlns="http://schemas.openxmlformats.org/package/2006/relationships"><Relationship Id="rId3" Type="http://schemas.openxmlformats.org/officeDocument/2006/relationships/image" Target="../media/image197.jpg"/><Relationship Id="rId2" Type="http://schemas.openxmlformats.org/officeDocument/2006/relationships/image" Target="../media/image196.jpg"/><Relationship Id="rId1" Type="http://schemas.openxmlformats.org/officeDocument/2006/relationships/slideLayout" Target="../slideLayouts/slideLayout2.xml"/><Relationship Id="rId4" Type="http://schemas.openxmlformats.org/officeDocument/2006/relationships/image" Target="../media/image198.jpg"/></Relationships>
</file>

<file path=ppt/slides/_rels/slide52.xml.rels><?xml version="1.0" encoding="UTF-8" standalone="yes"?>
<Relationships xmlns="http://schemas.openxmlformats.org/package/2006/relationships"><Relationship Id="rId8" Type="http://schemas.openxmlformats.org/officeDocument/2006/relationships/image" Target="../media/image205.jpg"/><Relationship Id="rId3" Type="http://schemas.openxmlformats.org/officeDocument/2006/relationships/image" Target="../media/image200.jpg"/><Relationship Id="rId7" Type="http://schemas.openxmlformats.org/officeDocument/2006/relationships/image" Target="../media/image204.jpg"/><Relationship Id="rId2" Type="http://schemas.openxmlformats.org/officeDocument/2006/relationships/image" Target="../media/image199.jpg"/><Relationship Id="rId1" Type="http://schemas.openxmlformats.org/officeDocument/2006/relationships/slideLayout" Target="../slideLayouts/slideLayout2.xml"/><Relationship Id="rId6" Type="http://schemas.openxmlformats.org/officeDocument/2006/relationships/image" Target="../media/image203.jpg"/><Relationship Id="rId5" Type="http://schemas.openxmlformats.org/officeDocument/2006/relationships/image" Target="../media/image202.jpg"/><Relationship Id="rId4" Type="http://schemas.openxmlformats.org/officeDocument/2006/relationships/image" Target="../media/image201.jpg"/><Relationship Id="rId9" Type="http://schemas.openxmlformats.org/officeDocument/2006/relationships/hyperlink" Target="http://www.yukawanet.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07.jpg"/><Relationship Id="rId2" Type="http://schemas.openxmlformats.org/officeDocument/2006/relationships/image" Target="../media/image20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kazuyomugi.cocolog-nifty.com/private/2010/05/post-aaa9.html" TargetMode="External"/><Relationship Id="rId3" Type="http://schemas.openxmlformats.org/officeDocument/2006/relationships/image" Target="../media/image209.jpg"/><Relationship Id="rId7" Type="http://schemas.openxmlformats.org/officeDocument/2006/relationships/hyperlink" Target="http://enspire.cocolog-nifty.com/blog/2010/05/post-fb11.html" TargetMode="External"/><Relationship Id="rId2" Type="http://schemas.openxmlformats.org/officeDocument/2006/relationships/image" Target="../media/image208.jpg"/><Relationship Id="rId1" Type="http://schemas.openxmlformats.org/officeDocument/2006/relationships/slideLayout" Target="../slideLayouts/slideLayout2.xml"/><Relationship Id="rId6" Type="http://schemas.openxmlformats.org/officeDocument/2006/relationships/image" Target="../media/image212.jpg"/><Relationship Id="rId5" Type="http://schemas.openxmlformats.org/officeDocument/2006/relationships/image" Target="../media/image211.jpg"/><Relationship Id="rId4" Type="http://schemas.openxmlformats.org/officeDocument/2006/relationships/image" Target="../media/image210.jpg"/><Relationship Id="rId9" Type="http://schemas.openxmlformats.org/officeDocument/2006/relationships/image" Target="../media/image213.jpg"/></Relationships>
</file>

<file path=ppt/slides/_rels/slide55.xml.rels><?xml version="1.0" encoding="UTF-8" standalone="yes"?>
<Relationships xmlns="http://schemas.openxmlformats.org/package/2006/relationships"><Relationship Id="rId8" Type="http://schemas.openxmlformats.org/officeDocument/2006/relationships/image" Target="../media/image92.jpg"/><Relationship Id="rId3" Type="http://schemas.openxmlformats.org/officeDocument/2006/relationships/image" Target="../media/image87.jpg"/><Relationship Id="rId7" Type="http://schemas.openxmlformats.org/officeDocument/2006/relationships/image" Target="../media/image84.jpg"/><Relationship Id="rId2" Type="http://schemas.openxmlformats.org/officeDocument/2006/relationships/image" Target="../media/image214.jpg"/><Relationship Id="rId1" Type="http://schemas.openxmlformats.org/officeDocument/2006/relationships/slideLayout" Target="../slideLayouts/slideLayout2.xml"/><Relationship Id="rId6" Type="http://schemas.openxmlformats.org/officeDocument/2006/relationships/image" Target="../media/image88.jpg"/><Relationship Id="rId11" Type="http://schemas.openxmlformats.org/officeDocument/2006/relationships/hyperlink" Target="http://enspire.cocolog-nifty.com/blog/2011/03/twitter-6882.html" TargetMode="External"/><Relationship Id="rId5" Type="http://schemas.openxmlformats.org/officeDocument/2006/relationships/image" Target="../media/image85.jpg"/><Relationship Id="rId10" Type="http://schemas.openxmlformats.org/officeDocument/2006/relationships/image" Target="../media/image216.jpg"/><Relationship Id="rId4" Type="http://schemas.openxmlformats.org/officeDocument/2006/relationships/image" Target="../media/image86.jpg"/><Relationship Id="rId9" Type="http://schemas.openxmlformats.org/officeDocument/2006/relationships/image" Target="../media/image215.jpg"/></Relationships>
</file>

<file path=ppt/slides/_rels/slide56.xml.rels><?xml version="1.0" encoding="UTF-8" standalone="yes"?>
<Relationships xmlns="http://schemas.openxmlformats.org/package/2006/relationships"><Relationship Id="rId3" Type="http://schemas.openxmlformats.org/officeDocument/2006/relationships/image" Target="../media/image218.jpg"/><Relationship Id="rId2" Type="http://schemas.openxmlformats.org/officeDocument/2006/relationships/image" Target="../media/image217.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hyperlink" Target="http://bit.ly/1W9frku" TargetMode="External"/><Relationship Id="rId2" Type="http://schemas.openxmlformats.org/officeDocument/2006/relationships/image" Target="../media/image219.jpg"/><Relationship Id="rId1" Type="http://schemas.openxmlformats.org/officeDocument/2006/relationships/slideLayout" Target="../slideLayouts/slideLayout2.xml"/><Relationship Id="rId6" Type="http://schemas.openxmlformats.org/officeDocument/2006/relationships/image" Target="../media/image223.jpg"/><Relationship Id="rId5" Type="http://schemas.openxmlformats.org/officeDocument/2006/relationships/image" Target="../media/image222.jpg"/><Relationship Id="rId4" Type="http://schemas.openxmlformats.org/officeDocument/2006/relationships/image" Target="../media/image221.png"/></Relationships>
</file>

<file path=ppt/slides/_rels/slide58.xml.rels><?xml version="1.0" encoding="UTF-8" standalone="yes"?>
<Relationships xmlns="http://schemas.openxmlformats.org/package/2006/relationships"><Relationship Id="rId3" Type="http://schemas.openxmlformats.org/officeDocument/2006/relationships/image" Target="../media/image225.jpg"/><Relationship Id="rId2" Type="http://schemas.openxmlformats.org/officeDocument/2006/relationships/image" Target="../media/image224.jpg"/><Relationship Id="rId1" Type="http://schemas.openxmlformats.org/officeDocument/2006/relationships/slideLayout" Target="../slideLayouts/slideLayout2.xml"/><Relationship Id="rId4" Type="http://schemas.openxmlformats.org/officeDocument/2006/relationships/image" Target="../media/image226.png"/></Relationships>
</file>

<file path=ppt/slides/_rels/slide59.xml.rels><?xml version="1.0" encoding="UTF-8" standalone="yes"?>
<Relationships xmlns="http://schemas.openxmlformats.org/package/2006/relationships"><Relationship Id="rId3" Type="http://schemas.openxmlformats.org/officeDocument/2006/relationships/image" Target="../media/image228.jpg"/><Relationship Id="rId2" Type="http://schemas.openxmlformats.org/officeDocument/2006/relationships/image" Target="../media/image227.jpg"/><Relationship Id="rId1" Type="http://schemas.openxmlformats.org/officeDocument/2006/relationships/slideLayout" Target="../slideLayouts/slideLayout2.xml"/><Relationship Id="rId5" Type="http://schemas.openxmlformats.org/officeDocument/2006/relationships/hyperlink" Target="http://&#20581;&#24247;&#27861;.jp/archives/11622" TargetMode="External"/><Relationship Id="rId4" Type="http://schemas.openxmlformats.org/officeDocument/2006/relationships/hyperlink" Target="http://www.nikkan-gendai.com/articles/view/news/156399"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9.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yokotashurin.com/sns/line-data.html" TargetMode="External"/><Relationship Id="rId2" Type="http://schemas.openxmlformats.org/officeDocument/2006/relationships/hyperlink" Target="http://linecorp.com/ads/pdf/89F3A5E6-D543-11E5-AF0A-B27B5BCB9FFE" TargetMode="External"/><Relationship Id="rId1" Type="http://schemas.openxmlformats.org/officeDocument/2006/relationships/slideLayout" Target="../slideLayouts/slideLayout2.xml"/><Relationship Id="rId4" Type="http://schemas.openxmlformats.org/officeDocument/2006/relationships/image" Target="../media/image230.jpg"/></Relationships>
</file>

<file path=ppt/slides/_rels/slide64.xml.rels><?xml version="1.0" encoding="UTF-8" standalone="yes"?>
<Relationships xmlns="http://schemas.openxmlformats.org/package/2006/relationships"><Relationship Id="rId8" Type="http://schemas.openxmlformats.org/officeDocument/2006/relationships/hyperlink" Target="http://linecorp.com/ja/pr/news/ja/2015/1133" TargetMode="External"/><Relationship Id="rId3" Type="http://schemas.openxmlformats.org/officeDocument/2006/relationships/image" Target="../media/image232.png"/><Relationship Id="rId7" Type="http://schemas.openxmlformats.org/officeDocument/2006/relationships/image" Target="../media/image235.jpg"/><Relationship Id="rId2" Type="http://schemas.openxmlformats.org/officeDocument/2006/relationships/image" Target="../media/image231.jpg"/><Relationship Id="rId1" Type="http://schemas.openxmlformats.org/officeDocument/2006/relationships/slideLayout" Target="../slideLayouts/slideLayout2.xml"/><Relationship Id="rId6" Type="http://schemas.openxmlformats.org/officeDocument/2006/relationships/hyperlink" Target="http://linecorp.com/ja/pr/news/ja/2015/965" TargetMode="External"/><Relationship Id="rId5" Type="http://schemas.openxmlformats.org/officeDocument/2006/relationships/image" Target="../media/image234.png"/><Relationship Id="rId10" Type="http://schemas.openxmlformats.org/officeDocument/2006/relationships/hyperlink" Target="mailto:&#19968;&#33324;LINE@38.7&#19975;" TargetMode="External"/><Relationship Id="rId4" Type="http://schemas.openxmlformats.org/officeDocument/2006/relationships/image" Target="../media/image233.jpg"/><Relationship Id="rId9" Type="http://schemas.openxmlformats.org/officeDocument/2006/relationships/hyperlink" Target="mailto:&#35469;&#35388;LINE@19.8&#19975;"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37.jpg"/><Relationship Id="rId2" Type="http://schemas.openxmlformats.org/officeDocument/2006/relationships/image" Target="../media/image236.jpg"/><Relationship Id="rId1" Type="http://schemas.openxmlformats.org/officeDocument/2006/relationships/slideLayout" Target="../slideLayouts/slideLayout2.xml"/><Relationship Id="rId5" Type="http://schemas.openxmlformats.org/officeDocument/2006/relationships/image" Target="../media/image239.png"/><Relationship Id="rId4" Type="http://schemas.openxmlformats.org/officeDocument/2006/relationships/image" Target="../media/image238.jpg"/></Relationships>
</file>

<file path=ppt/slides/_rels/slide66.xml.rels><?xml version="1.0" encoding="UTF-8" standalone="yes"?>
<Relationships xmlns="http://schemas.openxmlformats.org/package/2006/relationships"><Relationship Id="rId3" Type="http://schemas.openxmlformats.org/officeDocument/2006/relationships/hyperlink" Target="http://yokotashurin.com/sns/line-already-read.html" TargetMode="External"/><Relationship Id="rId2" Type="http://schemas.openxmlformats.org/officeDocument/2006/relationships/image" Target="../media/image24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linecorp.com/ja/pr/news/ja/2015/937" TargetMode="External"/><Relationship Id="rId2" Type="http://schemas.openxmlformats.org/officeDocument/2006/relationships/image" Target="../media/image24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244.jpg"/><Relationship Id="rId3" Type="http://schemas.openxmlformats.org/officeDocument/2006/relationships/image" Target="../media/image84.jpg"/><Relationship Id="rId7" Type="http://schemas.openxmlformats.org/officeDocument/2006/relationships/image" Target="../media/image243.jpg"/><Relationship Id="rId2" Type="http://schemas.openxmlformats.org/officeDocument/2006/relationships/image" Target="../media/image242.jpg"/><Relationship Id="rId1" Type="http://schemas.openxmlformats.org/officeDocument/2006/relationships/slideLayout" Target="../slideLayouts/slideLayout2.xml"/><Relationship Id="rId6" Type="http://schemas.openxmlformats.org/officeDocument/2006/relationships/image" Target="../media/image88.jpg"/><Relationship Id="rId5" Type="http://schemas.openxmlformats.org/officeDocument/2006/relationships/image" Target="../media/image85.jpg"/><Relationship Id="rId4" Type="http://schemas.openxmlformats.org/officeDocument/2006/relationships/image" Target="../media/image92.jpg"/><Relationship Id="rId9" Type="http://schemas.openxmlformats.org/officeDocument/2006/relationships/hyperlink" Target="http://yokotashurin.com/sns/line-group.html"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yokotashurin.com/sns/line-privacy.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4.jpg"/><Relationship Id="rId7" Type="http://schemas.openxmlformats.org/officeDocument/2006/relationships/image" Target="../media/image57.jpg"/><Relationship Id="rId2"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hyperlink" Target="http://www.youtube.com/user/YokotaShurin/" TargetMode="External"/><Relationship Id="rId5" Type="http://schemas.openxmlformats.org/officeDocument/2006/relationships/image" Target="../media/image56.png"/><Relationship Id="rId4" Type="http://schemas.openxmlformats.org/officeDocument/2006/relationships/image" Target="../media/image5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6.jpg"/><Relationship Id="rId2" Type="http://schemas.openxmlformats.org/officeDocument/2006/relationships/image" Target="../media/image245.jpg"/><Relationship Id="rId1" Type="http://schemas.openxmlformats.org/officeDocument/2006/relationships/slideLayout" Target="../slideLayouts/slideLayout3.xml"/><Relationship Id="rId4" Type="http://schemas.openxmlformats.org/officeDocument/2006/relationships/image" Target="../media/image24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8.jpg"/><Relationship Id="rId2" Type="http://schemas.openxmlformats.org/officeDocument/2006/relationships/image" Target="../media/image167.jpg"/><Relationship Id="rId1" Type="http://schemas.openxmlformats.org/officeDocument/2006/relationships/slideLayout" Target="../slideLayouts/slideLayout2.xml"/><Relationship Id="rId5" Type="http://schemas.openxmlformats.org/officeDocument/2006/relationships/image" Target="../media/image250.jpg"/><Relationship Id="rId4" Type="http://schemas.openxmlformats.org/officeDocument/2006/relationships/image" Target="../media/image249.jpg"/></Relationships>
</file>

<file path=ppt/slides/_rels/slide74.xml.rels><?xml version="1.0" encoding="UTF-8" standalone="yes"?>
<Relationships xmlns="http://schemas.openxmlformats.org/package/2006/relationships"><Relationship Id="rId8" Type="http://schemas.openxmlformats.org/officeDocument/2006/relationships/image" Target="../media/image257.png"/><Relationship Id="rId3" Type="http://schemas.openxmlformats.org/officeDocument/2006/relationships/image" Target="../media/image252.png"/><Relationship Id="rId7" Type="http://schemas.openxmlformats.org/officeDocument/2006/relationships/image" Target="../media/image256.jpg"/><Relationship Id="rId2"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255.png"/><Relationship Id="rId5" Type="http://schemas.openxmlformats.org/officeDocument/2006/relationships/image" Target="../media/image254.png"/><Relationship Id="rId4" Type="http://schemas.openxmlformats.org/officeDocument/2006/relationships/image" Target="../media/image253.png"/><Relationship Id="rId9" Type="http://schemas.openxmlformats.org/officeDocument/2006/relationships/image" Target="../media/image258.png"/></Relationships>
</file>

<file path=ppt/slides/_rels/slide75.xml.rels><?xml version="1.0" encoding="UTF-8" standalone="yes"?>
<Relationships xmlns="http://schemas.openxmlformats.org/package/2006/relationships"><Relationship Id="rId3" Type="http://schemas.openxmlformats.org/officeDocument/2006/relationships/image" Target="../media/image259.jpg"/><Relationship Id="rId2" Type="http://schemas.openxmlformats.org/officeDocument/2006/relationships/image" Target="../media/image167.jpg"/><Relationship Id="rId1" Type="http://schemas.openxmlformats.org/officeDocument/2006/relationships/slideLayout" Target="../slideLayouts/slideLayout2.xml"/><Relationship Id="rId5" Type="http://schemas.openxmlformats.org/officeDocument/2006/relationships/image" Target="../media/image261.jpg"/><Relationship Id="rId4" Type="http://schemas.openxmlformats.org/officeDocument/2006/relationships/image" Target="../media/image260.jpg"/></Relationships>
</file>

<file path=ppt/slides/_rels/slide76.xml.rels><?xml version="1.0" encoding="UTF-8" standalone="yes"?>
<Relationships xmlns="http://schemas.openxmlformats.org/package/2006/relationships"><Relationship Id="rId3" Type="http://schemas.openxmlformats.org/officeDocument/2006/relationships/image" Target="../media/image262.jpg"/><Relationship Id="rId2" Type="http://schemas.openxmlformats.org/officeDocument/2006/relationships/image" Target="../media/image167.jpg"/><Relationship Id="rId1" Type="http://schemas.openxmlformats.org/officeDocument/2006/relationships/slideLayout" Target="../slideLayouts/slideLayout2.xml"/><Relationship Id="rId6" Type="http://schemas.openxmlformats.org/officeDocument/2006/relationships/image" Target="../media/image265.jpg"/><Relationship Id="rId5" Type="http://schemas.openxmlformats.org/officeDocument/2006/relationships/image" Target="../media/image264.jpg"/><Relationship Id="rId4" Type="http://schemas.openxmlformats.org/officeDocument/2006/relationships/image" Target="../media/image263.jpg"/></Relationships>
</file>

<file path=ppt/slides/_rels/slide77.xml.rels><?xml version="1.0" encoding="UTF-8" standalone="yes"?>
<Relationships xmlns="http://schemas.openxmlformats.org/package/2006/relationships"><Relationship Id="rId3" Type="http://schemas.openxmlformats.org/officeDocument/2006/relationships/image" Target="../media/image267.jpg"/><Relationship Id="rId2" Type="http://schemas.openxmlformats.org/officeDocument/2006/relationships/image" Target="../media/image266.jpg"/><Relationship Id="rId1" Type="http://schemas.openxmlformats.org/officeDocument/2006/relationships/slideLayout" Target="../slideLayouts/slideLayout2.xml"/><Relationship Id="rId4" Type="http://schemas.openxmlformats.org/officeDocument/2006/relationships/image" Target="../media/image268.jpg"/></Relationships>
</file>

<file path=ppt/slides/_rels/slide78.xml.rels><?xml version="1.0" encoding="UTF-8" standalone="yes"?>
<Relationships xmlns="http://schemas.openxmlformats.org/package/2006/relationships"><Relationship Id="rId3" Type="http://schemas.openxmlformats.org/officeDocument/2006/relationships/image" Target="../media/image269.jpg"/><Relationship Id="rId2" Type="http://schemas.openxmlformats.org/officeDocument/2006/relationships/image" Target="../media/image167.jpg"/><Relationship Id="rId1" Type="http://schemas.openxmlformats.org/officeDocument/2006/relationships/slideLayout" Target="../slideLayouts/slideLayout2.xml"/><Relationship Id="rId6" Type="http://schemas.openxmlformats.org/officeDocument/2006/relationships/image" Target="../media/image271.jpg"/><Relationship Id="rId5" Type="http://schemas.openxmlformats.org/officeDocument/2006/relationships/image" Target="../media/image270.jpg"/><Relationship Id="rId4" Type="http://schemas.openxmlformats.org/officeDocument/2006/relationships/hyperlink" Target="http://www.instagram.com/"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72.jpg"/><Relationship Id="rId2" Type="http://schemas.openxmlformats.org/officeDocument/2006/relationships/hyperlink" Target="http://www.yomidr.yomiuri.co.jp/page.jsp?id=41997&amp;amp;from=os4"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yokotashurin.net/" TargetMode="External"/><Relationship Id="rId13" Type="http://schemas.openxmlformats.org/officeDocument/2006/relationships/image" Target="../media/image277.png"/><Relationship Id="rId3" Type="http://schemas.openxmlformats.org/officeDocument/2006/relationships/hyperlink" Target="mailto:yokota@enspire.co.jp" TargetMode="External"/><Relationship Id="rId7" Type="http://schemas.openxmlformats.org/officeDocument/2006/relationships/hyperlink" Target="http://yokotashurin.com/" TargetMode="External"/><Relationship Id="rId12" Type="http://schemas.openxmlformats.org/officeDocument/2006/relationships/image" Target="../media/image276.png"/><Relationship Id="rId2" Type="http://schemas.openxmlformats.org/officeDocument/2006/relationships/image" Target="../media/image273.png"/><Relationship Id="rId16"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hyperlink" Target="http://www.enspire.co.jp/" TargetMode="External"/><Relationship Id="rId11" Type="http://schemas.openxmlformats.org/officeDocument/2006/relationships/image" Target="../media/image275.png"/><Relationship Id="rId5" Type="http://schemas.openxmlformats.org/officeDocument/2006/relationships/hyperlink" Target="http://line.me/ti/p/@enspire" TargetMode="External"/><Relationship Id="rId15" Type="http://schemas.openxmlformats.org/officeDocument/2006/relationships/image" Target="../media/image279.png"/><Relationship Id="rId10" Type="http://schemas.openxmlformats.org/officeDocument/2006/relationships/image" Target="../media/image274.png"/><Relationship Id="rId4" Type="http://schemas.openxmlformats.org/officeDocument/2006/relationships/hyperlink" Target="http://www.facebook.com/Shurin.Yokota" TargetMode="External"/><Relationship Id="rId9" Type="http://schemas.openxmlformats.org/officeDocument/2006/relationships/hyperlink" Target="http://www.youtube.com/user/YokotaShurin" TargetMode="External"/><Relationship Id="rId14" Type="http://schemas.openxmlformats.org/officeDocument/2006/relationships/image" Target="../media/image278.png"/></Relationships>
</file>

<file path=ppt/slides/_rels/slide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553200" y="6502400"/>
            <a:ext cx="1333500" cy="13335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382000" y="8585200"/>
            <a:ext cx="2501900" cy="901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15900" y="88900"/>
            <a:ext cx="1041400" cy="10541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610600" y="127000"/>
            <a:ext cx="1054100" cy="10541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388100" y="228600"/>
            <a:ext cx="1955800" cy="9398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1010900" y="8712200"/>
            <a:ext cx="1854200" cy="6350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054600" y="177800"/>
            <a:ext cx="1079500" cy="8763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292100" y="1282700"/>
            <a:ext cx="876300" cy="87630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1981200" y="127000"/>
            <a:ext cx="876300" cy="876300"/>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6997700" y="8763000"/>
            <a:ext cx="1346200" cy="457200"/>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8839200" y="1257300"/>
            <a:ext cx="939800" cy="939800"/>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4775200" y="1409700"/>
            <a:ext cx="2362200" cy="749300"/>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9563100" y="38100"/>
            <a:ext cx="3390900" cy="1054100"/>
          </a:xfrm>
          <a:prstGeom prst="rect">
            <a:avLst/>
          </a:prstGeom>
          <a:blipFill>
            <a:blip r:embed="rId14" cstate="print"/>
            <a:stretch>
              <a:fillRect/>
            </a:stretch>
          </a:blipFill>
        </p:spPr>
        <p:txBody>
          <a:bodyPr wrap="square" lIns="0" tIns="0" rIns="0" bIns="0" rtlCol="0"/>
          <a:lstStyle/>
          <a:p>
            <a:endParaRPr/>
          </a:p>
        </p:txBody>
      </p:sp>
      <p:sp>
        <p:nvSpPr>
          <p:cNvPr id="15" name="object 15"/>
          <p:cNvSpPr/>
          <p:nvPr/>
        </p:nvSpPr>
        <p:spPr>
          <a:xfrm>
            <a:off x="3581400" y="101600"/>
            <a:ext cx="939800" cy="939800"/>
          </a:xfrm>
          <a:prstGeom prst="rect">
            <a:avLst/>
          </a:prstGeom>
          <a:blipFill>
            <a:blip r:embed="rId15" cstate="print"/>
            <a:stretch>
              <a:fillRect/>
            </a:stretch>
          </a:blipFill>
        </p:spPr>
        <p:txBody>
          <a:bodyPr wrap="square" lIns="0" tIns="0" rIns="0" bIns="0" rtlCol="0"/>
          <a:lstStyle/>
          <a:p>
            <a:endParaRPr/>
          </a:p>
        </p:txBody>
      </p:sp>
      <p:sp>
        <p:nvSpPr>
          <p:cNvPr id="16" name="object 16"/>
          <p:cNvSpPr/>
          <p:nvPr/>
        </p:nvSpPr>
        <p:spPr>
          <a:xfrm>
            <a:off x="10248900" y="5854700"/>
            <a:ext cx="825500" cy="736600"/>
          </a:xfrm>
          <a:prstGeom prst="rect">
            <a:avLst/>
          </a:prstGeom>
          <a:blipFill>
            <a:blip r:embed="rId16" cstate="print"/>
            <a:stretch>
              <a:fillRect/>
            </a:stretch>
          </a:blipFill>
        </p:spPr>
        <p:txBody>
          <a:bodyPr wrap="square" lIns="0" tIns="0" rIns="0" bIns="0" rtlCol="0"/>
          <a:lstStyle/>
          <a:p>
            <a:endParaRPr/>
          </a:p>
        </p:txBody>
      </p:sp>
      <p:sp>
        <p:nvSpPr>
          <p:cNvPr id="17" name="object 17"/>
          <p:cNvSpPr/>
          <p:nvPr/>
        </p:nvSpPr>
        <p:spPr>
          <a:xfrm>
            <a:off x="76200" y="5905500"/>
            <a:ext cx="1460500" cy="1778000"/>
          </a:xfrm>
          <a:prstGeom prst="rect">
            <a:avLst/>
          </a:prstGeom>
          <a:blipFill>
            <a:blip r:embed="rId17" cstate="print"/>
            <a:stretch>
              <a:fillRect/>
            </a:stretch>
          </a:blipFill>
        </p:spPr>
        <p:txBody>
          <a:bodyPr wrap="square" lIns="0" tIns="0" rIns="0" bIns="0" rtlCol="0"/>
          <a:lstStyle/>
          <a:p>
            <a:endParaRPr/>
          </a:p>
        </p:txBody>
      </p:sp>
      <p:sp>
        <p:nvSpPr>
          <p:cNvPr id="18" name="object 18"/>
          <p:cNvSpPr/>
          <p:nvPr/>
        </p:nvSpPr>
        <p:spPr>
          <a:xfrm>
            <a:off x="190500" y="6007100"/>
            <a:ext cx="1231900" cy="558800"/>
          </a:xfrm>
          <a:prstGeom prst="rect">
            <a:avLst/>
          </a:prstGeom>
          <a:blipFill>
            <a:blip r:embed="rId18" cstate="print"/>
            <a:stretch>
              <a:fillRect/>
            </a:stretch>
          </a:blipFill>
        </p:spPr>
        <p:txBody>
          <a:bodyPr wrap="square" lIns="0" tIns="0" rIns="0" bIns="0" rtlCol="0"/>
          <a:lstStyle/>
          <a:p>
            <a:endParaRPr/>
          </a:p>
        </p:txBody>
      </p:sp>
      <p:sp>
        <p:nvSpPr>
          <p:cNvPr id="19" name="object 19"/>
          <p:cNvSpPr/>
          <p:nvPr/>
        </p:nvSpPr>
        <p:spPr>
          <a:xfrm>
            <a:off x="1625600" y="6045200"/>
            <a:ext cx="2933700" cy="520700"/>
          </a:xfrm>
          <a:prstGeom prst="rect">
            <a:avLst/>
          </a:prstGeom>
          <a:blipFill>
            <a:blip r:embed="rId19" cstate="print"/>
            <a:stretch>
              <a:fillRect/>
            </a:stretch>
          </a:blipFill>
        </p:spPr>
        <p:txBody>
          <a:bodyPr wrap="square" lIns="0" tIns="0" rIns="0" bIns="0" rtlCol="0"/>
          <a:lstStyle/>
          <a:p>
            <a:endParaRPr/>
          </a:p>
        </p:txBody>
      </p:sp>
      <p:sp>
        <p:nvSpPr>
          <p:cNvPr id="20" name="object 20"/>
          <p:cNvSpPr/>
          <p:nvPr/>
        </p:nvSpPr>
        <p:spPr>
          <a:xfrm>
            <a:off x="11226800" y="5930900"/>
            <a:ext cx="660400" cy="660400"/>
          </a:xfrm>
          <a:prstGeom prst="rect">
            <a:avLst/>
          </a:prstGeom>
          <a:blipFill>
            <a:blip r:embed="rId20" cstate="print"/>
            <a:stretch>
              <a:fillRect/>
            </a:stretch>
          </a:blipFill>
        </p:spPr>
        <p:txBody>
          <a:bodyPr wrap="square" lIns="0" tIns="0" rIns="0" bIns="0" rtlCol="0"/>
          <a:lstStyle/>
          <a:p>
            <a:endParaRPr/>
          </a:p>
        </p:txBody>
      </p:sp>
      <p:sp>
        <p:nvSpPr>
          <p:cNvPr id="21" name="object 21"/>
          <p:cNvSpPr/>
          <p:nvPr/>
        </p:nvSpPr>
        <p:spPr>
          <a:xfrm>
            <a:off x="9982200" y="1384300"/>
            <a:ext cx="2832100" cy="647700"/>
          </a:xfrm>
          <a:prstGeom prst="rect">
            <a:avLst/>
          </a:prstGeom>
          <a:blipFill>
            <a:blip r:embed="rId21" cstate="print"/>
            <a:stretch>
              <a:fillRect/>
            </a:stretch>
          </a:blipFill>
        </p:spPr>
        <p:txBody>
          <a:bodyPr wrap="square" lIns="0" tIns="0" rIns="0" bIns="0" rtlCol="0"/>
          <a:lstStyle/>
          <a:p>
            <a:endParaRPr/>
          </a:p>
        </p:txBody>
      </p:sp>
      <p:sp>
        <p:nvSpPr>
          <p:cNvPr id="22" name="object 22"/>
          <p:cNvSpPr/>
          <p:nvPr/>
        </p:nvSpPr>
        <p:spPr>
          <a:xfrm>
            <a:off x="9118600" y="7810500"/>
            <a:ext cx="1955800" cy="647700"/>
          </a:xfrm>
          <a:prstGeom prst="rect">
            <a:avLst/>
          </a:prstGeom>
          <a:blipFill>
            <a:blip r:embed="rId22" cstate="print"/>
            <a:stretch>
              <a:fillRect/>
            </a:stretch>
          </a:blipFill>
        </p:spPr>
        <p:txBody>
          <a:bodyPr wrap="square" lIns="0" tIns="0" rIns="0" bIns="0" rtlCol="0"/>
          <a:lstStyle/>
          <a:p>
            <a:endParaRPr/>
          </a:p>
        </p:txBody>
      </p:sp>
      <p:sp>
        <p:nvSpPr>
          <p:cNvPr id="23" name="object 23"/>
          <p:cNvSpPr/>
          <p:nvPr/>
        </p:nvSpPr>
        <p:spPr>
          <a:xfrm>
            <a:off x="7264400" y="1320800"/>
            <a:ext cx="1447800" cy="787400"/>
          </a:xfrm>
          <a:prstGeom prst="rect">
            <a:avLst/>
          </a:prstGeom>
          <a:blipFill>
            <a:blip r:embed="rId23" cstate="print"/>
            <a:stretch>
              <a:fillRect/>
            </a:stretch>
          </a:blipFill>
        </p:spPr>
        <p:txBody>
          <a:bodyPr wrap="square" lIns="0" tIns="0" rIns="0" bIns="0" rtlCol="0"/>
          <a:lstStyle/>
          <a:p>
            <a:endParaRPr/>
          </a:p>
        </p:txBody>
      </p:sp>
      <p:sp>
        <p:nvSpPr>
          <p:cNvPr id="24" name="object 24"/>
          <p:cNvSpPr/>
          <p:nvPr/>
        </p:nvSpPr>
        <p:spPr>
          <a:xfrm>
            <a:off x="8343900" y="6832600"/>
            <a:ext cx="1600200" cy="660400"/>
          </a:xfrm>
          <a:prstGeom prst="rect">
            <a:avLst/>
          </a:prstGeom>
          <a:blipFill>
            <a:blip r:embed="rId24" cstate="print"/>
            <a:stretch>
              <a:fillRect/>
            </a:stretch>
          </a:blipFill>
        </p:spPr>
        <p:txBody>
          <a:bodyPr wrap="square" lIns="0" tIns="0" rIns="0" bIns="0" rtlCol="0"/>
          <a:lstStyle/>
          <a:p>
            <a:endParaRPr/>
          </a:p>
        </p:txBody>
      </p:sp>
      <p:sp>
        <p:nvSpPr>
          <p:cNvPr id="25" name="object 25"/>
          <p:cNvSpPr/>
          <p:nvPr/>
        </p:nvSpPr>
        <p:spPr>
          <a:xfrm>
            <a:off x="3797300" y="6731000"/>
            <a:ext cx="2616200" cy="1041400"/>
          </a:xfrm>
          <a:prstGeom prst="rect">
            <a:avLst/>
          </a:prstGeom>
          <a:blipFill>
            <a:blip r:embed="rId25" cstate="print"/>
            <a:stretch>
              <a:fillRect/>
            </a:stretch>
          </a:blipFill>
        </p:spPr>
        <p:txBody>
          <a:bodyPr wrap="square" lIns="0" tIns="0" rIns="0" bIns="0" rtlCol="0"/>
          <a:lstStyle/>
          <a:p>
            <a:endParaRPr/>
          </a:p>
        </p:txBody>
      </p:sp>
      <p:sp>
        <p:nvSpPr>
          <p:cNvPr id="26" name="object 26"/>
          <p:cNvSpPr/>
          <p:nvPr/>
        </p:nvSpPr>
        <p:spPr>
          <a:xfrm>
            <a:off x="1651000" y="6858000"/>
            <a:ext cx="1879600" cy="660400"/>
          </a:xfrm>
          <a:prstGeom prst="rect">
            <a:avLst/>
          </a:prstGeom>
          <a:blipFill>
            <a:blip r:embed="rId26" cstate="print"/>
            <a:stretch>
              <a:fillRect/>
            </a:stretch>
          </a:blipFill>
        </p:spPr>
        <p:txBody>
          <a:bodyPr wrap="square" lIns="0" tIns="0" rIns="0" bIns="0" rtlCol="0"/>
          <a:lstStyle/>
          <a:p>
            <a:endParaRPr/>
          </a:p>
        </p:txBody>
      </p:sp>
      <p:sp>
        <p:nvSpPr>
          <p:cNvPr id="27" name="object 27"/>
          <p:cNvSpPr/>
          <p:nvPr/>
        </p:nvSpPr>
        <p:spPr>
          <a:xfrm>
            <a:off x="3581400" y="7734300"/>
            <a:ext cx="2146300" cy="787400"/>
          </a:xfrm>
          <a:prstGeom prst="rect">
            <a:avLst/>
          </a:prstGeom>
          <a:blipFill>
            <a:blip r:embed="rId27" cstate="print"/>
            <a:stretch>
              <a:fillRect/>
            </a:stretch>
          </a:blipFill>
        </p:spPr>
        <p:txBody>
          <a:bodyPr wrap="square" lIns="0" tIns="0" rIns="0" bIns="0" rtlCol="0"/>
          <a:lstStyle/>
          <a:p>
            <a:endParaRPr/>
          </a:p>
        </p:txBody>
      </p:sp>
      <p:sp>
        <p:nvSpPr>
          <p:cNvPr id="28" name="object 28"/>
          <p:cNvSpPr/>
          <p:nvPr/>
        </p:nvSpPr>
        <p:spPr>
          <a:xfrm>
            <a:off x="5880100" y="7734300"/>
            <a:ext cx="1422400" cy="787400"/>
          </a:xfrm>
          <a:prstGeom prst="rect">
            <a:avLst/>
          </a:prstGeom>
          <a:blipFill>
            <a:blip r:embed="rId28" cstate="print"/>
            <a:stretch>
              <a:fillRect/>
            </a:stretch>
          </a:blipFill>
        </p:spPr>
        <p:txBody>
          <a:bodyPr wrap="square" lIns="0" tIns="0" rIns="0" bIns="0" rtlCol="0"/>
          <a:lstStyle/>
          <a:p>
            <a:endParaRPr/>
          </a:p>
        </p:txBody>
      </p:sp>
      <p:sp>
        <p:nvSpPr>
          <p:cNvPr id="29" name="object 29"/>
          <p:cNvSpPr/>
          <p:nvPr/>
        </p:nvSpPr>
        <p:spPr>
          <a:xfrm>
            <a:off x="11290300" y="6883400"/>
            <a:ext cx="1485900" cy="723900"/>
          </a:xfrm>
          <a:prstGeom prst="rect">
            <a:avLst/>
          </a:prstGeom>
          <a:blipFill>
            <a:blip r:embed="rId29" cstate="print"/>
            <a:stretch>
              <a:fillRect/>
            </a:stretch>
          </a:blipFill>
        </p:spPr>
        <p:txBody>
          <a:bodyPr wrap="square" lIns="0" tIns="0" rIns="0" bIns="0" rtlCol="0"/>
          <a:lstStyle/>
          <a:p>
            <a:endParaRPr/>
          </a:p>
        </p:txBody>
      </p:sp>
      <p:sp>
        <p:nvSpPr>
          <p:cNvPr id="30" name="object 30"/>
          <p:cNvSpPr/>
          <p:nvPr/>
        </p:nvSpPr>
        <p:spPr>
          <a:xfrm>
            <a:off x="11226800" y="7747000"/>
            <a:ext cx="1778000" cy="787400"/>
          </a:xfrm>
          <a:prstGeom prst="rect">
            <a:avLst/>
          </a:prstGeom>
          <a:blipFill>
            <a:blip r:embed="rId30" cstate="print"/>
            <a:stretch>
              <a:fillRect/>
            </a:stretch>
          </a:blipFill>
        </p:spPr>
        <p:txBody>
          <a:bodyPr wrap="square" lIns="0" tIns="0" rIns="0" bIns="0" rtlCol="0"/>
          <a:lstStyle/>
          <a:p>
            <a:endParaRPr/>
          </a:p>
        </p:txBody>
      </p:sp>
      <p:sp>
        <p:nvSpPr>
          <p:cNvPr id="31" name="object 31"/>
          <p:cNvSpPr/>
          <p:nvPr/>
        </p:nvSpPr>
        <p:spPr>
          <a:xfrm>
            <a:off x="317500" y="8661400"/>
            <a:ext cx="1917700" cy="673100"/>
          </a:xfrm>
          <a:prstGeom prst="rect">
            <a:avLst/>
          </a:prstGeom>
          <a:blipFill>
            <a:blip r:embed="rId31" cstate="print"/>
            <a:stretch>
              <a:fillRect/>
            </a:stretch>
          </a:blipFill>
        </p:spPr>
        <p:txBody>
          <a:bodyPr wrap="square" lIns="0" tIns="0" rIns="0" bIns="0" rtlCol="0"/>
          <a:lstStyle/>
          <a:p>
            <a:endParaRPr/>
          </a:p>
        </p:txBody>
      </p:sp>
      <p:sp>
        <p:nvSpPr>
          <p:cNvPr id="32" name="object 32"/>
          <p:cNvSpPr/>
          <p:nvPr/>
        </p:nvSpPr>
        <p:spPr>
          <a:xfrm>
            <a:off x="2311400" y="8712200"/>
            <a:ext cx="876300" cy="647700"/>
          </a:xfrm>
          <a:prstGeom prst="rect">
            <a:avLst/>
          </a:prstGeom>
          <a:blipFill>
            <a:blip r:embed="rId32" cstate="print"/>
            <a:stretch>
              <a:fillRect/>
            </a:stretch>
          </a:blipFill>
        </p:spPr>
        <p:txBody>
          <a:bodyPr wrap="square" lIns="0" tIns="0" rIns="0" bIns="0" rtlCol="0"/>
          <a:lstStyle/>
          <a:p>
            <a:endParaRPr/>
          </a:p>
        </p:txBody>
      </p:sp>
      <p:sp>
        <p:nvSpPr>
          <p:cNvPr id="33" name="object 33"/>
          <p:cNvSpPr/>
          <p:nvPr/>
        </p:nvSpPr>
        <p:spPr>
          <a:xfrm>
            <a:off x="3263900" y="8750300"/>
            <a:ext cx="1054100" cy="673100"/>
          </a:xfrm>
          <a:prstGeom prst="rect">
            <a:avLst/>
          </a:prstGeom>
          <a:blipFill>
            <a:blip r:embed="rId33" cstate="print"/>
            <a:stretch>
              <a:fillRect/>
            </a:stretch>
          </a:blipFill>
        </p:spPr>
        <p:txBody>
          <a:bodyPr wrap="square" lIns="0" tIns="0" rIns="0" bIns="0" rtlCol="0"/>
          <a:lstStyle/>
          <a:p>
            <a:endParaRPr/>
          </a:p>
        </p:txBody>
      </p:sp>
      <p:sp>
        <p:nvSpPr>
          <p:cNvPr id="34" name="object 34"/>
          <p:cNvSpPr/>
          <p:nvPr/>
        </p:nvSpPr>
        <p:spPr>
          <a:xfrm>
            <a:off x="7404100" y="7823200"/>
            <a:ext cx="1638300" cy="723900"/>
          </a:xfrm>
          <a:prstGeom prst="rect">
            <a:avLst/>
          </a:prstGeom>
          <a:blipFill>
            <a:blip r:embed="rId34" cstate="print"/>
            <a:stretch>
              <a:fillRect/>
            </a:stretch>
          </a:blipFill>
        </p:spPr>
        <p:txBody>
          <a:bodyPr wrap="square" lIns="0" tIns="0" rIns="0" bIns="0" rtlCol="0"/>
          <a:lstStyle/>
          <a:p>
            <a:endParaRPr/>
          </a:p>
        </p:txBody>
      </p:sp>
      <p:sp>
        <p:nvSpPr>
          <p:cNvPr id="35" name="object 35"/>
          <p:cNvSpPr/>
          <p:nvPr/>
        </p:nvSpPr>
        <p:spPr>
          <a:xfrm>
            <a:off x="6299200" y="8661400"/>
            <a:ext cx="660400" cy="673100"/>
          </a:xfrm>
          <a:prstGeom prst="rect">
            <a:avLst/>
          </a:prstGeom>
          <a:blipFill>
            <a:blip r:embed="rId35" cstate="print"/>
            <a:stretch>
              <a:fillRect/>
            </a:stretch>
          </a:blipFill>
        </p:spPr>
        <p:txBody>
          <a:bodyPr wrap="square" lIns="0" tIns="0" rIns="0" bIns="0" rtlCol="0"/>
          <a:lstStyle/>
          <a:p>
            <a:endParaRPr/>
          </a:p>
        </p:txBody>
      </p:sp>
      <p:sp>
        <p:nvSpPr>
          <p:cNvPr id="36" name="object 36"/>
          <p:cNvSpPr/>
          <p:nvPr/>
        </p:nvSpPr>
        <p:spPr>
          <a:xfrm>
            <a:off x="1257300" y="1447800"/>
            <a:ext cx="2667000" cy="635000"/>
          </a:xfrm>
          <a:prstGeom prst="rect">
            <a:avLst/>
          </a:prstGeom>
          <a:blipFill>
            <a:blip r:embed="rId36" cstate="print"/>
            <a:stretch>
              <a:fillRect/>
            </a:stretch>
          </a:blipFill>
        </p:spPr>
        <p:txBody>
          <a:bodyPr wrap="square" lIns="0" tIns="0" rIns="0" bIns="0" rtlCol="0"/>
          <a:lstStyle/>
          <a:p>
            <a:endParaRPr/>
          </a:p>
        </p:txBody>
      </p:sp>
      <p:sp>
        <p:nvSpPr>
          <p:cNvPr id="37" name="object 37"/>
          <p:cNvSpPr/>
          <p:nvPr/>
        </p:nvSpPr>
        <p:spPr>
          <a:xfrm>
            <a:off x="292100" y="7785100"/>
            <a:ext cx="2921000" cy="609600"/>
          </a:xfrm>
          <a:prstGeom prst="rect">
            <a:avLst/>
          </a:prstGeom>
          <a:blipFill>
            <a:blip r:embed="rId37" cstate="print"/>
            <a:stretch>
              <a:fillRect/>
            </a:stretch>
          </a:blipFill>
        </p:spPr>
        <p:txBody>
          <a:bodyPr wrap="square" lIns="0" tIns="0" rIns="0" bIns="0" rtlCol="0"/>
          <a:lstStyle/>
          <a:p>
            <a:endParaRPr/>
          </a:p>
        </p:txBody>
      </p:sp>
      <p:sp>
        <p:nvSpPr>
          <p:cNvPr id="38" name="object 38"/>
          <p:cNvSpPr/>
          <p:nvPr/>
        </p:nvSpPr>
        <p:spPr>
          <a:xfrm>
            <a:off x="3886200" y="1333500"/>
            <a:ext cx="1016000" cy="901700"/>
          </a:xfrm>
          <a:prstGeom prst="rect">
            <a:avLst/>
          </a:prstGeom>
          <a:blipFill>
            <a:blip r:embed="rId38" cstate="print"/>
            <a:stretch>
              <a:fillRect/>
            </a:stretch>
          </a:blipFill>
        </p:spPr>
        <p:txBody>
          <a:bodyPr wrap="square" lIns="0" tIns="0" rIns="0" bIns="0" rtlCol="0"/>
          <a:lstStyle/>
          <a:p>
            <a:endParaRPr/>
          </a:p>
        </p:txBody>
      </p:sp>
      <p:sp>
        <p:nvSpPr>
          <p:cNvPr id="39" name="object 39"/>
          <p:cNvSpPr/>
          <p:nvPr/>
        </p:nvSpPr>
        <p:spPr>
          <a:xfrm>
            <a:off x="6019800" y="6032500"/>
            <a:ext cx="1714500" cy="457200"/>
          </a:xfrm>
          <a:prstGeom prst="rect">
            <a:avLst/>
          </a:prstGeom>
          <a:blipFill>
            <a:blip r:embed="rId39" cstate="print"/>
            <a:stretch>
              <a:fillRect/>
            </a:stretch>
          </a:blipFill>
        </p:spPr>
        <p:txBody>
          <a:bodyPr wrap="square" lIns="0" tIns="0" rIns="0" bIns="0" rtlCol="0"/>
          <a:lstStyle/>
          <a:p>
            <a:endParaRPr/>
          </a:p>
        </p:txBody>
      </p:sp>
      <p:sp>
        <p:nvSpPr>
          <p:cNvPr id="40" name="object 40"/>
          <p:cNvSpPr/>
          <p:nvPr/>
        </p:nvSpPr>
        <p:spPr>
          <a:xfrm>
            <a:off x="4914900" y="5892800"/>
            <a:ext cx="787400" cy="800100"/>
          </a:xfrm>
          <a:prstGeom prst="rect">
            <a:avLst/>
          </a:prstGeom>
          <a:blipFill>
            <a:blip r:embed="rId40" cstate="print"/>
            <a:stretch>
              <a:fillRect/>
            </a:stretch>
          </a:blipFill>
        </p:spPr>
        <p:txBody>
          <a:bodyPr wrap="square" lIns="0" tIns="0" rIns="0" bIns="0" rtlCol="0"/>
          <a:lstStyle/>
          <a:p>
            <a:endParaRPr/>
          </a:p>
        </p:txBody>
      </p:sp>
      <p:sp>
        <p:nvSpPr>
          <p:cNvPr id="41" name="object 41"/>
          <p:cNvSpPr/>
          <p:nvPr/>
        </p:nvSpPr>
        <p:spPr>
          <a:xfrm>
            <a:off x="8242300" y="5918200"/>
            <a:ext cx="1790700" cy="673100"/>
          </a:xfrm>
          <a:prstGeom prst="rect">
            <a:avLst/>
          </a:prstGeom>
          <a:blipFill>
            <a:blip r:embed="rId41" cstate="print"/>
            <a:stretch>
              <a:fillRect/>
            </a:stretch>
          </a:blipFill>
        </p:spPr>
        <p:txBody>
          <a:bodyPr wrap="square" lIns="0" tIns="0" rIns="0" bIns="0" rtlCol="0"/>
          <a:lstStyle/>
          <a:p>
            <a:endParaRPr/>
          </a:p>
        </p:txBody>
      </p:sp>
      <p:sp>
        <p:nvSpPr>
          <p:cNvPr id="42" name="object 42"/>
          <p:cNvSpPr/>
          <p:nvPr/>
        </p:nvSpPr>
        <p:spPr>
          <a:xfrm>
            <a:off x="12065000" y="5854700"/>
            <a:ext cx="723900" cy="736600"/>
          </a:xfrm>
          <a:prstGeom prst="rect">
            <a:avLst/>
          </a:prstGeom>
          <a:blipFill>
            <a:blip r:embed="rId42" cstate="print"/>
            <a:stretch>
              <a:fillRect/>
            </a:stretch>
          </a:blipFill>
        </p:spPr>
        <p:txBody>
          <a:bodyPr wrap="square" lIns="0" tIns="0" rIns="0" bIns="0" rtlCol="0"/>
          <a:lstStyle/>
          <a:p>
            <a:endParaRPr/>
          </a:p>
        </p:txBody>
      </p:sp>
      <p:sp>
        <p:nvSpPr>
          <p:cNvPr id="43" name="object 43"/>
          <p:cNvSpPr/>
          <p:nvPr/>
        </p:nvSpPr>
        <p:spPr>
          <a:xfrm>
            <a:off x="4406900" y="8902700"/>
            <a:ext cx="1803400" cy="495300"/>
          </a:xfrm>
          <a:prstGeom prst="rect">
            <a:avLst/>
          </a:prstGeom>
          <a:blipFill>
            <a:blip r:embed="rId43" cstate="print"/>
            <a:stretch>
              <a:fillRect/>
            </a:stretch>
          </a:blipFill>
        </p:spPr>
        <p:txBody>
          <a:bodyPr wrap="square" lIns="0" tIns="0" rIns="0" bIns="0" rtlCol="0"/>
          <a:lstStyle/>
          <a:p>
            <a:endParaRPr/>
          </a:p>
        </p:txBody>
      </p:sp>
      <p:sp>
        <p:nvSpPr>
          <p:cNvPr id="44" name="object 44"/>
          <p:cNvSpPr/>
          <p:nvPr/>
        </p:nvSpPr>
        <p:spPr>
          <a:xfrm>
            <a:off x="10033000" y="6692900"/>
            <a:ext cx="952500" cy="1079500"/>
          </a:xfrm>
          <a:prstGeom prst="rect">
            <a:avLst/>
          </a:prstGeom>
          <a:blipFill>
            <a:blip r:embed="rId44" cstate="print"/>
            <a:stretch>
              <a:fillRect/>
            </a:stretch>
          </a:blipFill>
        </p:spPr>
        <p:txBody>
          <a:bodyPr wrap="square" lIns="0" tIns="0" rIns="0" bIns="0" rtlCol="0"/>
          <a:lstStyle/>
          <a:p>
            <a:endParaRPr/>
          </a:p>
        </p:txBody>
      </p:sp>
      <p:sp>
        <p:nvSpPr>
          <p:cNvPr id="45" name="object 45"/>
          <p:cNvSpPr txBox="1">
            <a:spLocks noGrp="1"/>
          </p:cNvSpPr>
          <p:nvPr>
            <p:ph type="title"/>
          </p:nvPr>
        </p:nvSpPr>
        <p:spPr>
          <a:xfrm>
            <a:off x="1663700" y="2537074"/>
            <a:ext cx="9681845" cy="1991360"/>
          </a:xfrm>
          <a:prstGeom prst="rect">
            <a:avLst/>
          </a:prstGeom>
        </p:spPr>
        <p:txBody>
          <a:bodyPr vert="horz" wrap="square" lIns="0" tIns="0" rIns="0" bIns="0" rtlCol="0">
            <a:spAutoFit/>
          </a:bodyPr>
          <a:lstStyle/>
          <a:p>
            <a:pPr marL="787400" marR="5080" indent="-774700">
              <a:lnSpc>
                <a:spcPct val="100299"/>
              </a:lnSpc>
            </a:pPr>
            <a:r>
              <a:rPr sz="6400" dirty="0">
                <a:solidFill>
                  <a:srgbClr val="000000"/>
                </a:solidFill>
                <a:latin typeface="Yu Mincho"/>
                <a:cs typeface="Yu Mincho"/>
              </a:rPr>
              <a:t>ビジネス・シ</a:t>
            </a:r>
            <a:r>
              <a:rPr sz="6400" spc="-580" dirty="0">
                <a:solidFill>
                  <a:srgbClr val="000000"/>
                </a:solidFill>
                <a:latin typeface="Yu Mincho"/>
                <a:cs typeface="Yu Mincho"/>
              </a:rPr>
              <a:t>ー</a:t>
            </a:r>
            <a:r>
              <a:rPr sz="6400" dirty="0">
                <a:solidFill>
                  <a:srgbClr val="000000"/>
                </a:solidFill>
                <a:latin typeface="Yu Mincho"/>
                <a:cs typeface="Yu Mincho"/>
              </a:rPr>
              <a:t>ンにお</a:t>
            </a:r>
            <a:r>
              <a:rPr sz="6400" spc="-195" dirty="0">
                <a:solidFill>
                  <a:srgbClr val="000000"/>
                </a:solidFill>
                <a:latin typeface="Yu Mincho"/>
                <a:cs typeface="Yu Mincho"/>
              </a:rPr>
              <a:t>け</a:t>
            </a:r>
            <a:r>
              <a:rPr sz="6400" dirty="0">
                <a:solidFill>
                  <a:srgbClr val="000000"/>
                </a:solidFill>
                <a:latin typeface="Yu Mincho"/>
                <a:cs typeface="Yu Mincho"/>
              </a:rPr>
              <a:t>る  </a:t>
            </a:r>
            <a:r>
              <a:rPr sz="6400" spc="-30" dirty="0">
                <a:solidFill>
                  <a:srgbClr val="000000"/>
                </a:solidFill>
                <a:latin typeface="Yu Mincho"/>
                <a:cs typeface="Yu Mincho"/>
              </a:rPr>
              <a:t>ＳＮＳの活用について</a:t>
            </a:r>
            <a:endParaRPr sz="6400">
              <a:latin typeface="Yu Mincho"/>
              <a:cs typeface="Yu Mincho"/>
            </a:endParaRPr>
          </a:p>
        </p:txBody>
      </p:sp>
      <p:sp>
        <p:nvSpPr>
          <p:cNvPr id="46" name="object 46"/>
          <p:cNvSpPr txBox="1"/>
          <p:nvPr/>
        </p:nvSpPr>
        <p:spPr>
          <a:xfrm>
            <a:off x="3784600" y="4805558"/>
            <a:ext cx="5447665" cy="935355"/>
          </a:xfrm>
          <a:prstGeom prst="rect">
            <a:avLst/>
          </a:prstGeom>
        </p:spPr>
        <p:txBody>
          <a:bodyPr vert="horz" wrap="square" lIns="0" tIns="0" rIns="0" bIns="0" rtlCol="0">
            <a:spAutoFit/>
          </a:bodyPr>
          <a:lstStyle/>
          <a:p>
            <a:pPr marL="203200" marR="5080" indent="-190500">
              <a:lnSpc>
                <a:spcPct val="136400"/>
              </a:lnSpc>
              <a:tabLst>
                <a:tab pos="2640330" algn="l"/>
                <a:tab pos="2717165" algn="l"/>
                <a:tab pos="4316730" algn="l"/>
              </a:tabLst>
            </a:pPr>
            <a:r>
              <a:rPr sz="2200" spc="-180" dirty="0">
                <a:latin typeface="Yu Mincho"/>
                <a:cs typeface="Yu Mincho"/>
              </a:rPr>
              <a:t>イ</a:t>
            </a:r>
            <a:r>
              <a:rPr sz="2200" spc="-200" dirty="0">
                <a:latin typeface="Yu Mincho"/>
                <a:cs typeface="Yu Mincho"/>
              </a:rPr>
              <a:t>ー</a:t>
            </a:r>
            <a:r>
              <a:rPr sz="2200" spc="-90" dirty="0">
                <a:latin typeface="Yu Mincho"/>
                <a:cs typeface="Yu Mincho"/>
              </a:rPr>
              <a:t>ン</a:t>
            </a:r>
            <a:r>
              <a:rPr sz="2200" dirty="0">
                <a:latin typeface="Yu Mincho"/>
                <a:cs typeface="Yu Mincho"/>
              </a:rPr>
              <a:t>ス</a:t>
            </a:r>
            <a:r>
              <a:rPr sz="2200" spc="-70" dirty="0">
                <a:latin typeface="Yu Mincho"/>
                <a:cs typeface="Yu Mincho"/>
              </a:rPr>
              <a:t>パ</a:t>
            </a:r>
            <a:r>
              <a:rPr sz="2200" dirty="0">
                <a:latin typeface="Yu Mincho"/>
                <a:cs typeface="Yu Mincho"/>
              </a:rPr>
              <a:t>イア</a:t>
            </a:r>
            <a:r>
              <a:rPr sz="2200" spc="-25" dirty="0">
                <a:latin typeface="Arial"/>
                <a:cs typeface="Arial"/>
              </a:rPr>
              <a:t>(</a:t>
            </a:r>
            <a:r>
              <a:rPr sz="2200" dirty="0">
                <a:latin typeface="Yu Mincho"/>
                <a:cs typeface="Yu Mincho"/>
              </a:rPr>
              <a:t>株</a:t>
            </a:r>
            <a:r>
              <a:rPr sz="2200" spc="-25" dirty="0">
                <a:latin typeface="Arial"/>
                <a:cs typeface="Arial"/>
              </a:rPr>
              <a:t>)</a:t>
            </a:r>
            <a:r>
              <a:rPr sz="2200" dirty="0">
                <a:latin typeface="Arial"/>
                <a:cs typeface="Arial"/>
              </a:rPr>
              <a:t>	</a:t>
            </a:r>
            <a:r>
              <a:rPr sz="2200" dirty="0">
                <a:latin typeface="Yu Mincho"/>
                <a:cs typeface="Yu Mincho"/>
              </a:rPr>
              <a:t>代表取締役	横田秀珠  公立長岡造形大学		情報リテラシー講師</a:t>
            </a:r>
            <a:endParaRPr sz="2200">
              <a:latin typeface="Yu Mincho"/>
              <a:cs typeface="Yu Minch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10</a:t>
            </a:fld>
            <a:endParaRPr spc="-105"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2" name="object 2"/>
          <p:cNvSpPr txBox="1">
            <a:spLocks noGrp="1"/>
          </p:cNvSpPr>
          <p:nvPr>
            <p:ph type="title"/>
          </p:nvPr>
        </p:nvSpPr>
        <p:spPr>
          <a:xfrm>
            <a:off x="1308100" y="3071042"/>
            <a:ext cx="10387330" cy="2727325"/>
          </a:xfrm>
          <a:prstGeom prst="rect">
            <a:avLst/>
          </a:prstGeom>
        </p:spPr>
        <p:txBody>
          <a:bodyPr vert="horz" wrap="square" lIns="0" tIns="0" rIns="0" bIns="0" rtlCol="0">
            <a:spAutoFit/>
          </a:bodyPr>
          <a:lstStyle/>
          <a:p>
            <a:pPr marL="3975100" marR="5080" indent="-3962400">
              <a:lnSpc>
                <a:spcPct val="136700"/>
              </a:lnSpc>
            </a:pPr>
            <a:r>
              <a:rPr sz="6400" b="1" spc="595" dirty="0">
                <a:solidFill>
                  <a:srgbClr val="0433FF"/>
                </a:solidFill>
                <a:latin typeface="Calibri"/>
                <a:cs typeface="Calibri"/>
              </a:rPr>
              <a:t>SN</a:t>
            </a:r>
            <a:r>
              <a:rPr sz="6400" b="1" spc="490" dirty="0">
                <a:solidFill>
                  <a:srgbClr val="0433FF"/>
                </a:solidFill>
                <a:latin typeface="Calibri"/>
                <a:cs typeface="Calibri"/>
              </a:rPr>
              <a:t>S</a:t>
            </a:r>
            <a:r>
              <a:rPr sz="6400" dirty="0">
                <a:solidFill>
                  <a:srgbClr val="0433FF"/>
                </a:solidFill>
              </a:rPr>
              <a:t>（ソーシ</a:t>
            </a:r>
            <a:r>
              <a:rPr sz="6400" spc="-260" dirty="0">
                <a:solidFill>
                  <a:srgbClr val="0433FF"/>
                </a:solidFill>
              </a:rPr>
              <a:t>ャル</a:t>
            </a:r>
            <a:r>
              <a:rPr sz="6400" dirty="0">
                <a:solidFill>
                  <a:srgbClr val="0433FF"/>
                </a:solidFill>
              </a:rPr>
              <a:t>メ</a:t>
            </a:r>
            <a:r>
              <a:rPr sz="6400" spc="-260" dirty="0">
                <a:solidFill>
                  <a:srgbClr val="0433FF"/>
                </a:solidFill>
              </a:rPr>
              <a:t>デ</a:t>
            </a:r>
            <a:r>
              <a:rPr sz="6400" dirty="0">
                <a:solidFill>
                  <a:srgbClr val="0433FF"/>
                </a:solidFill>
              </a:rPr>
              <a:t>ィア）  とは？</a:t>
            </a:r>
            <a:endParaRPr sz="64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11</a:t>
            </a:fld>
            <a:endParaRPr spc="-105"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2" name="object 2"/>
          <p:cNvSpPr txBox="1">
            <a:spLocks noGrp="1"/>
          </p:cNvSpPr>
          <p:nvPr>
            <p:ph type="title"/>
          </p:nvPr>
        </p:nvSpPr>
        <p:spPr>
          <a:xfrm>
            <a:off x="304800" y="0"/>
            <a:ext cx="12400280" cy="2284095"/>
          </a:xfrm>
          <a:prstGeom prst="rect">
            <a:avLst/>
          </a:prstGeom>
        </p:spPr>
        <p:txBody>
          <a:bodyPr vert="horz" wrap="square" lIns="0" tIns="0" rIns="0" bIns="0" rtlCol="0">
            <a:spAutoFit/>
          </a:bodyPr>
          <a:lstStyle/>
          <a:p>
            <a:pPr marL="114300" marR="5080" indent="-101600">
              <a:lnSpc>
                <a:spcPct val="160100"/>
              </a:lnSpc>
            </a:pPr>
            <a:r>
              <a:rPr sz="3500" dirty="0">
                <a:solidFill>
                  <a:srgbClr val="000000"/>
                </a:solidFill>
              </a:rPr>
              <a:t>ソーシ</a:t>
            </a:r>
            <a:r>
              <a:rPr sz="3500" spc="-140" dirty="0">
                <a:solidFill>
                  <a:srgbClr val="000000"/>
                </a:solidFill>
              </a:rPr>
              <a:t>ャ</a:t>
            </a:r>
            <a:r>
              <a:rPr sz="3500" dirty="0">
                <a:solidFill>
                  <a:srgbClr val="000000"/>
                </a:solidFill>
              </a:rPr>
              <a:t>ル･ネットワーキング･サービスとソーシ</a:t>
            </a:r>
            <a:r>
              <a:rPr sz="3500" spc="-140" dirty="0">
                <a:solidFill>
                  <a:srgbClr val="000000"/>
                </a:solidFill>
              </a:rPr>
              <a:t>ャル</a:t>
            </a:r>
            <a:r>
              <a:rPr sz="3500" dirty="0">
                <a:solidFill>
                  <a:srgbClr val="000000"/>
                </a:solidFill>
              </a:rPr>
              <a:t>メ</a:t>
            </a:r>
            <a:r>
              <a:rPr sz="3500" spc="-140" dirty="0">
                <a:solidFill>
                  <a:srgbClr val="000000"/>
                </a:solidFill>
              </a:rPr>
              <a:t>デ</a:t>
            </a:r>
            <a:r>
              <a:rPr sz="3500" dirty="0">
                <a:solidFill>
                  <a:srgbClr val="000000"/>
                </a:solidFill>
              </a:rPr>
              <a:t>ィア  </a:t>
            </a:r>
            <a:r>
              <a:rPr sz="2800" spc="-50" dirty="0">
                <a:solidFill>
                  <a:srgbClr val="000000"/>
                </a:solidFill>
              </a:rPr>
              <a:t>ソーシャル・ネットワーキング・サービス</a:t>
            </a:r>
            <a:r>
              <a:rPr sz="2800" spc="-50" dirty="0">
                <a:solidFill>
                  <a:srgbClr val="000000"/>
                </a:solidFill>
                <a:latin typeface="Yu Mincho"/>
                <a:cs typeface="Yu Mincho"/>
              </a:rPr>
              <a:t>（</a:t>
            </a:r>
            <a:r>
              <a:rPr sz="2800" spc="-50" dirty="0">
                <a:solidFill>
                  <a:srgbClr val="000000"/>
                </a:solidFill>
                <a:latin typeface="Arial"/>
                <a:cs typeface="Arial"/>
              </a:rPr>
              <a:t>Social </a:t>
            </a:r>
            <a:r>
              <a:rPr sz="2800" spc="-40" dirty="0">
                <a:solidFill>
                  <a:srgbClr val="000000"/>
                </a:solidFill>
                <a:latin typeface="Arial"/>
                <a:cs typeface="Arial"/>
              </a:rPr>
              <a:t>Networking </a:t>
            </a:r>
            <a:r>
              <a:rPr sz="2800" spc="-114" dirty="0">
                <a:solidFill>
                  <a:srgbClr val="000000"/>
                </a:solidFill>
                <a:latin typeface="Arial"/>
                <a:cs typeface="Arial"/>
              </a:rPr>
              <a:t>Service</a:t>
            </a:r>
            <a:r>
              <a:rPr sz="2800" spc="-114" dirty="0">
                <a:solidFill>
                  <a:srgbClr val="000000"/>
                </a:solidFill>
                <a:latin typeface="Yu Mincho"/>
                <a:cs typeface="Yu Mincho"/>
              </a:rPr>
              <a:t>、頭文  </a:t>
            </a:r>
            <a:r>
              <a:rPr sz="2800" spc="-35" dirty="0">
                <a:solidFill>
                  <a:srgbClr val="000000"/>
                </a:solidFill>
                <a:latin typeface="Yu Mincho"/>
                <a:cs typeface="Yu Mincho"/>
              </a:rPr>
              <a:t>字を取って</a:t>
            </a:r>
            <a:r>
              <a:rPr sz="2800" spc="-35" dirty="0">
                <a:solidFill>
                  <a:srgbClr val="000000"/>
                </a:solidFill>
                <a:latin typeface="Arial"/>
                <a:cs typeface="Arial"/>
              </a:rPr>
              <a:t>SNS</a:t>
            </a:r>
            <a:r>
              <a:rPr sz="2800" spc="-35" dirty="0">
                <a:solidFill>
                  <a:srgbClr val="000000"/>
                </a:solidFill>
                <a:latin typeface="Yu Mincho"/>
                <a:cs typeface="Yu Mincho"/>
              </a:rPr>
              <a:t>と言う）とは人と人とのつながりを促進・サポートする、</a:t>
            </a:r>
            <a:endParaRPr sz="2800">
              <a:latin typeface="Yu Mincho"/>
              <a:cs typeface="Yu Mincho"/>
            </a:endParaRPr>
          </a:p>
        </p:txBody>
      </p:sp>
      <p:sp>
        <p:nvSpPr>
          <p:cNvPr id="3" name="object 3"/>
          <p:cNvSpPr txBox="1"/>
          <p:nvPr/>
        </p:nvSpPr>
        <p:spPr>
          <a:xfrm>
            <a:off x="406400" y="2268159"/>
            <a:ext cx="12198350" cy="6907530"/>
          </a:xfrm>
          <a:prstGeom prst="rect">
            <a:avLst/>
          </a:prstGeom>
        </p:spPr>
        <p:txBody>
          <a:bodyPr vert="horz" wrap="square" lIns="0" tIns="0" rIns="0" bIns="0" rtlCol="0">
            <a:spAutoFit/>
          </a:bodyPr>
          <a:lstStyle/>
          <a:p>
            <a:pPr marL="12700" marR="122555">
              <a:lnSpc>
                <a:spcPct val="151800"/>
              </a:lnSpc>
            </a:pPr>
            <a:r>
              <a:rPr sz="2800" dirty="0">
                <a:latin typeface="Yu Mincho"/>
                <a:cs typeface="Yu Mincho"/>
              </a:rPr>
              <a:t>「コミ</a:t>
            </a:r>
            <a:r>
              <a:rPr sz="2800" spc="-114" dirty="0">
                <a:latin typeface="Yu Mincho"/>
                <a:cs typeface="Yu Mincho"/>
              </a:rPr>
              <a:t>ュ</a:t>
            </a:r>
            <a:r>
              <a:rPr sz="2800" spc="-85" dirty="0">
                <a:latin typeface="Yu Mincho"/>
                <a:cs typeface="Yu Mincho"/>
              </a:rPr>
              <a:t>ニテ</a:t>
            </a:r>
            <a:r>
              <a:rPr sz="2800" dirty="0">
                <a:latin typeface="Yu Mincho"/>
                <a:cs typeface="Yu Mincho"/>
              </a:rPr>
              <a:t>ィ型の会員制のサービス」と定義される。人同士のつながりを  </a:t>
            </a:r>
            <a:r>
              <a:rPr sz="2800" spc="-10" dirty="0">
                <a:latin typeface="Yu Mincho"/>
                <a:cs typeface="Yu Mincho"/>
              </a:rPr>
              <a:t>電子化するサービスとも言える。</a:t>
            </a:r>
            <a:endParaRPr sz="2800">
              <a:latin typeface="Yu Mincho"/>
              <a:cs typeface="Yu Mincho"/>
            </a:endParaRPr>
          </a:p>
          <a:p>
            <a:pPr marL="12700" indent="3441700">
              <a:lnSpc>
                <a:spcPct val="100000"/>
              </a:lnSpc>
              <a:spcBef>
                <a:spcPts val="1340"/>
              </a:spcBef>
            </a:pPr>
            <a:r>
              <a:rPr sz="2400" u="heavy" spc="-50" dirty="0">
                <a:latin typeface="Arial"/>
                <a:cs typeface="Arial"/>
              </a:rPr>
              <a:t>https://ja.wikipedia.org/wiki/</a:t>
            </a:r>
            <a:r>
              <a:rPr sz="2400" u="heavy" spc="-50" dirty="0">
                <a:latin typeface="Yu Mincho"/>
                <a:cs typeface="Yu Mincho"/>
              </a:rPr>
              <a:t>ソーシャルネットワーキングサービス</a:t>
            </a:r>
            <a:endParaRPr sz="2400">
              <a:latin typeface="Yu Mincho"/>
              <a:cs typeface="Yu Mincho"/>
            </a:endParaRPr>
          </a:p>
          <a:p>
            <a:pPr>
              <a:lnSpc>
                <a:spcPct val="100000"/>
              </a:lnSpc>
              <a:spcBef>
                <a:spcPts val="40"/>
              </a:spcBef>
            </a:pPr>
            <a:endParaRPr sz="3200">
              <a:latin typeface="Times New Roman"/>
              <a:cs typeface="Times New Roman"/>
            </a:endParaRPr>
          </a:p>
          <a:p>
            <a:pPr marL="12700" marR="55880">
              <a:lnSpc>
                <a:spcPct val="159500"/>
              </a:lnSpc>
            </a:pPr>
            <a:r>
              <a:rPr sz="2800" spc="-20" dirty="0">
                <a:latin typeface="Yu Gothic"/>
                <a:cs typeface="Yu Gothic"/>
              </a:rPr>
              <a:t>ソーシャルメディア</a:t>
            </a:r>
            <a:r>
              <a:rPr sz="2800" spc="-20" dirty="0">
                <a:latin typeface="Yu Mincho"/>
                <a:cs typeface="Yu Mincho"/>
              </a:rPr>
              <a:t>は、インターネットを前提とした技術を用いて、発信さ  </a:t>
            </a:r>
            <a:r>
              <a:rPr sz="2800" spc="-5" dirty="0">
                <a:latin typeface="Yu Mincho"/>
                <a:cs typeface="Yu Mincho"/>
              </a:rPr>
              <a:t>れた映像、音声、文字情報にあるコンテンツ</a:t>
            </a:r>
            <a:r>
              <a:rPr sz="2800" spc="-5" dirty="0">
                <a:latin typeface="Arial"/>
                <a:cs typeface="Arial"/>
              </a:rPr>
              <a:t>(</a:t>
            </a:r>
            <a:r>
              <a:rPr sz="2800" spc="-5" dirty="0">
                <a:latin typeface="Yu Mincho"/>
                <a:cs typeface="Yu Mincho"/>
              </a:rPr>
              <a:t>情報の内容</a:t>
            </a:r>
            <a:r>
              <a:rPr sz="2800" spc="-5" dirty="0">
                <a:latin typeface="Arial"/>
                <a:cs typeface="Arial"/>
              </a:rPr>
              <a:t>)</a:t>
            </a:r>
            <a:r>
              <a:rPr sz="2800" spc="-5" dirty="0">
                <a:latin typeface="Yu Mincho"/>
                <a:cs typeface="Yu Mincho"/>
              </a:rPr>
              <a:t>を、当該コミュニ  </a:t>
            </a:r>
            <a:r>
              <a:rPr sz="2800" spc="-20" dirty="0">
                <a:latin typeface="Yu Mincho"/>
                <a:cs typeface="Yu Mincho"/>
              </a:rPr>
              <a:t>ティサービスに所属している個人や組織に伝えることによって、 </a:t>
            </a:r>
            <a:r>
              <a:rPr sz="2800" dirty="0">
                <a:latin typeface="Yu Mincho"/>
                <a:cs typeface="Yu Mincho"/>
              </a:rPr>
              <a:t>多数の人々  </a:t>
            </a:r>
            <a:r>
              <a:rPr sz="2800" spc="-5" dirty="0">
                <a:latin typeface="Yu Mincho"/>
                <a:cs typeface="Yu Mincho"/>
              </a:rPr>
              <a:t>や組織が参加する双方向的な会話へと作り替える。そのコンテンツ群は、コ  </a:t>
            </a:r>
            <a:r>
              <a:rPr sz="2800" spc="-30" dirty="0">
                <a:latin typeface="Yu Mincho"/>
                <a:cs typeface="Yu Mincho"/>
              </a:rPr>
              <a:t>ミュニティを軽く飛び越える。 </a:t>
            </a:r>
            <a:r>
              <a:rPr sz="2800" spc="-40" dirty="0">
                <a:latin typeface="Yu Mincho"/>
                <a:cs typeface="Yu Mincho"/>
              </a:rPr>
              <a:t>ソーシャルメディアは知識や情報を大衆化  </a:t>
            </a:r>
            <a:r>
              <a:rPr sz="2800" spc="-5" dirty="0">
                <a:latin typeface="Yu Mincho"/>
                <a:cs typeface="Yu Mincho"/>
              </a:rPr>
              <a:t>し、大衆をコンテンツ消費者側からコンテンツ生産者の側に変える。</a:t>
            </a:r>
            <a:endParaRPr sz="2800">
              <a:latin typeface="Yu Mincho"/>
              <a:cs typeface="Yu Mincho"/>
            </a:endParaRPr>
          </a:p>
          <a:p>
            <a:pPr marL="6083300">
              <a:lnSpc>
                <a:spcPct val="100000"/>
              </a:lnSpc>
              <a:spcBef>
                <a:spcPts val="1040"/>
              </a:spcBef>
            </a:pPr>
            <a:r>
              <a:rPr sz="2400" u="heavy" spc="-70" dirty="0">
                <a:latin typeface="Arial"/>
                <a:cs typeface="Arial"/>
              </a:rPr>
              <a:t>https://ja.wikipedia.org/wiki/</a:t>
            </a:r>
            <a:r>
              <a:rPr sz="2400" u="heavy" spc="-70" dirty="0">
                <a:latin typeface="Yu Mincho"/>
                <a:cs typeface="Yu Mincho"/>
              </a:rPr>
              <a:t>ソーシャルメディア</a:t>
            </a:r>
            <a:endParaRPr sz="2400">
              <a:latin typeface="Yu Mincho"/>
              <a:cs typeface="Yu Minch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51300" y="1587500"/>
            <a:ext cx="1206500" cy="1168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87600" y="1612900"/>
            <a:ext cx="1104900" cy="10541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16600" y="1638300"/>
            <a:ext cx="1104900" cy="10541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347200" y="1612900"/>
            <a:ext cx="1054100" cy="10541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23900" y="4394200"/>
            <a:ext cx="927100" cy="10160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36600" y="1689100"/>
            <a:ext cx="952500" cy="9525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336800" y="4368800"/>
            <a:ext cx="1181100" cy="990600"/>
          </a:xfrm>
          <a:prstGeom prst="rect">
            <a:avLst/>
          </a:prstGeom>
          <a:blipFill>
            <a:blip r:embed="rId8" cstate="print"/>
            <a:stretch>
              <a:fillRect/>
            </a:stretch>
          </a:blipFill>
        </p:spPr>
        <p:txBody>
          <a:bodyPr wrap="square" lIns="0" tIns="0" rIns="0" bIns="0" rtlCol="0"/>
          <a:lstStyle/>
          <a:p>
            <a:endParaRPr/>
          </a:p>
        </p:txBody>
      </p:sp>
      <p:graphicFrame>
        <p:nvGraphicFramePr>
          <p:cNvPr id="9" name="object 9"/>
          <p:cNvGraphicFramePr>
            <a:graphicFrameLocks noGrp="1"/>
          </p:cNvGraphicFramePr>
          <p:nvPr/>
        </p:nvGraphicFramePr>
        <p:xfrm>
          <a:off x="406400" y="1041400"/>
          <a:ext cx="12052300" cy="7937500"/>
        </p:xfrm>
        <a:graphic>
          <a:graphicData uri="http://schemas.openxmlformats.org/drawingml/2006/table">
            <a:tbl>
              <a:tblPr firstRow="1" bandRow="1">
                <a:tableStyleId>{2D5ABB26-0587-4C30-8999-92F81FD0307C}</a:tableStyleId>
              </a:tblPr>
              <a:tblGrid>
                <a:gridCol w="1716316"/>
                <a:gridCol w="1716316"/>
                <a:gridCol w="1716316"/>
                <a:gridCol w="1716316"/>
                <a:gridCol w="1716303"/>
                <a:gridCol w="1716316"/>
                <a:gridCol w="1716316"/>
              </a:tblGrid>
              <a:tr h="2637370">
                <a:tc>
                  <a:txBody>
                    <a:bodyPr/>
                    <a:lstStyle/>
                    <a:p>
                      <a:pPr marL="254000">
                        <a:lnSpc>
                          <a:spcPct val="100000"/>
                        </a:lnSpc>
                        <a:spcBef>
                          <a:spcPts val="1400"/>
                        </a:spcBef>
                      </a:pPr>
                      <a:r>
                        <a:rPr sz="1800" dirty="0">
                          <a:latin typeface="Yu Mincho"/>
                          <a:cs typeface="Yu Mincho"/>
                        </a:rPr>
                        <a:t>地球の人口</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304800">
                        <a:lnSpc>
                          <a:spcPct val="100000"/>
                        </a:lnSpc>
                        <a:spcBef>
                          <a:spcPts val="1260"/>
                        </a:spcBef>
                      </a:pPr>
                      <a:r>
                        <a:rPr sz="4200" spc="-160" dirty="0">
                          <a:latin typeface="Arial"/>
                          <a:cs typeface="Arial"/>
                        </a:rPr>
                        <a:t>70</a:t>
                      </a:r>
                      <a:r>
                        <a:rPr sz="4200" spc="-160"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290195">
                        <a:lnSpc>
                          <a:spcPct val="100000"/>
                        </a:lnSpc>
                        <a:spcBef>
                          <a:spcPts val="1400"/>
                        </a:spcBef>
                      </a:pPr>
                      <a:r>
                        <a:rPr sz="1800" dirty="0">
                          <a:latin typeface="Yu Mincho"/>
                          <a:cs typeface="Yu Mincho"/>
                        </a:rPr>
                        <a:t>ネット人口</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315595">
                        <a:lnSpc>
                          <a:spcPct val="100000"/>
                        </a:lnSpc>
                        <a:spcBef>
                          <a:spcPts val="1260"/>
                        </a:spcBef>
                      </a:pPr>
                      <a:r>
                        <a:rPr sz="4200" spc="-160" dirty="0">
                          <a:latin typeface="Arial"/>
                          <a:cs typeface="Arial"/>
                        </a:rPr>
                        <a:t>32</a:t>
                      </a:r>
                      <a:r>
                        <a:rPr sz="4200" spc="-160"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R="112395" algn="ctr">
                        <a:lnSpc>
                          <a:spcPct val="100000"/>
                        </a:lnSpc>
                        <a:spcBef>
                          <a:spcPts val="1300"/>
                        </a:spcBef>
                      </a:pPr>
                      <a:r>
                        <a:rPr sz="1800" spc="-45" dirty="0">
                          <a:latin typeface="Arial"/>
                          <a:cs typeface="Arial"/>
                        </a:rPr>
                        <a:t>Web</a:t>
                      </a:r>
                      <a:r>
                        <a:rPr sz="1800" spc="-45" dirty="0">
                          <a:latin typeface="Yu Mincho"/>
                          <a:cs typeface="Yu Mincho"/>
                        </a:rPr>
                        <a:t>サイト数</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R="100330" algn="ctr">
                        <a:lnSpc>
                          <a:spcPct val="100000"/>
                        </a:lnSpc>
                        <a:spcBef>
                          <a:spcPts val="1360"/>
                        </a:spcBef>
                      </a:pPr>
                      <a:r>
                        <a:rPr sz="4200" spc="-185" dirty="0">
                          <a:latin typeface="Arial"/>
                          <a:cs typeface="Arial"/>
                        </a:rPr>
                        <a:t>9.7</a:t>
                      </a:r>
                      <a:r>
                        <a:rPr sz="4200" spc="-185"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26670" algn="ctr">
                        <a:lnSpc>
                          <a:spcPct val="100000"/>
                        </a:lnSpc>
                        <a:spcBef>
                          <a:spcPts val="1300"/>
                        </a:spcBef>
                      </a:pPr>
                      <a:r>
                        <a:rPr sz="1800" spc="-90" dirty="0">
                          <a:latin typeface="Arial"/>
                          <a:cs typeface="Arial"/>
                        </a:rPr>
                        <a:t>Facebook</a:t>
                      </a:r>
                      <a:r>
                        <a:rPr sz="1800" spc="-90" dirty="0">
                          <a:latin typeface="Yu Mincho"/>
                          <a:cs typeface="Yu Mincho"/>
                        </a:rPr>
                        <a:t>人口</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R="90805" algn="ctr">
                        <a:lnSpc>
                          <a:spcPct val="100000"/>
                        </a:lnSpc>
                        <a:spcBef>
                          <a:spcPts val="1360"/>
                        </a:spcBef>
                      </a:pPr>
                      <a:r>
                        <a:rPr sz="4200" spc="-195" dirty="0">
                          <a:latin typeface="Arial"/>
                          <a:cs typeface="Arial"/>
                        </a:rPr>
                        <a:t>15.6</a:t>
                      </a:r>
                      <a:r>
                        <a:rPr sz="4200" spc="-195"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220979">
                        <a:lnSpc>
                          <a:spcPct val="100000"/>
                        </a:lnSpc>
                        <a:spcBef>
                          <a:spcPts val="1300"/>
                        </a:spcBef>
                      </a:pPr>
                      <a:r>
                        <a:rPr sz="1800" spc="-90" dirty="0">
                          <a:latin typeface="Arial"/>
                          <a:cs typeface="Arial"/>
                        </a:rPr>
                        <a:t>Instagram</a:t>
                      </a:r>
                      <a:r>
                        <a:rPr sz="1800" spc="-90" dirty="0">
                          <a:latin typeface="Yu Mincho"/>
                          <a:cs typeface="Yu Mincho"/>
                        </a:rPr>
                        <a:t>人口</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398780">
                        <a:lnSpc>
                          <a:spcPct val="100000"/>
                        </a:lnSpc>
                        <a:spcBef>
                          <a:spcPts val="1460"/>
                        </a:spcBef>
                      </a:pPr>
                      <a:r>
                        <a:rPr sz="4200" spc="-120" dirty="0">
                          <a:latin typeface="Arial"/>
                          <a:cs typeface="Arial"/>
                        </a:rPr>
                        <a:t>4</a:t>
                      </a:r>
                      <a:r>
                        <a:rPr sz="4200" spc="-120"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7145" algn="ctr">
                        <a:lnSpc>
                          <a:spcPct val="100000"/>
                        </a:lnSpc>
                        <a:spcBef>
                          <a:spcPts val="1300"/>
                        </a:spcBef>
                      </a:pPr>
                      <a:r>
                        <a:rPr sz="1800" spc="-55" dirty="0">
                          <a:latin typeface="Arial"/>
                          <a:cs typeface="Arial"/>
                        </a:rPr>
                        <a:t>Google+</a:t>
                      </a:r>
                      <a:r>
                        <a:rPr sz="1800" spc="-55" dirty="0">
                          <a:latin typeface="Yu Mincho"/>
                          <a:cs typeface="Yu Mincho"/>
                        </a:rPr>
                        <a:t>人口</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30480" algn="ctr">
                        <a:lnSpc>
                          <a:spcPct val="100000"/>
                        </a:lnSpc>
                        <a:spcBef>
                          <a:spcPts val="1360"/>
                        </a:spcBef>
                      </a:pPr>
                      <a:r>
                        <a:rPr sz="4200" spc="-120" dirty="0">
                          <a:latin typeface="Arial"/>
                          <a:cs typeface="Arial"/>
                        </a:rPr>
                        <a:t>4</a:t>
                      </a:r>
                      <a:r>
                        <a:rPr sz="4200" spc="-120"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204470">
                        <a:lnSpc>
                          <a:spcPct val="100000"/>
                        </a:lnSpc>
                        <a:spcBef>
                          <a:spcPts val="1300"/>
                        </a:spcBef>
                      </a:pPr>
                      <a:r>
                        <a:rPr sz="1800" spc="-15" dirty="0">
                          <a:latin typeface="Arial"/>
                          <a:cs typeface="Arial"/>
                        </a:rPr>
                        <a:t>Twitter</a:t>
                      </a:r>
                      <a:r>
                        <a:rPr sz="1800" spc="-15" dirty="0">
                          <a:latin typeface="Yu Mincho"/>
                          <a:cs typeface="Yu Mincho"/>
                        </a:rPr>
                        <a:t>人口</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179070">
                        <a:lnSpc>
                          <a:spcPct val="100000"/>
                        </a:lnSpc>
                        <a:spcBef>
                          <a:spcPts val="1460"/>
                        </a:spcBef>
                      </a:pPr>
                      <a:r>
                        <a:rPr sz="4200" spc="-185" dirty="0">
                          <a:latin typeface="Arial"/>
                          <a:cs typeface="Arial"/>
                        </a:rPr>
                        <a:t>3.2</a:t>
                      </a:r>
                      <a:r>
                        <a:rPr sz="4200" spc="-185"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2637358">
                <a:tc>
                  <a:txBody>
                    <a:bodyPr/>
                    <a:lstStyle/>
                    <a:p>
                      <a:pPr>
                        <a:lnSpc>
                          <a:spcPct val="100000"/>
                        </a:lnSpc>
                        <a:spcBef>
                          <a:spcPts val="20"/>
                        </a:spcBef>
                      </a:pPr>
                      <a:endParaRPr sz="1750">
                        <a:latin typeface="Times New Roman"/>
                        <a:cs typeface="Times New Roman"/>
                      </a:endParaRPr>
                    </a:p>
                    <a:p>
                      <a:pPr marL="24130" algn="ctr">
                        <a:lnSpc>
                          <a:spcPct val="100000"/>
                        </a:lnSpc>
                      </a:pPr>
                      <a:r>
                        <a:rPr sz="1800" spc="-55" dirty="0">
                          <a:latin typeface="Arial"/>
                          <a:cs typeface="Arial"/>
                        </a:rPr>
                        <a:t>Pinterest</a:t>
                      </a:r>
                      <a:r>
                        <a:rPr sz="1800" spc="-55" dirty="0">
                          <a:latin typeface="Yu Mincho"/>
                          <a:cs typeface="Yu Mincho"/>
                        </a:rPr>
                        <a:t>人口</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R="44450" algn="ctr">
                        <a:lnSpc>
                          <a:spcPct val="100000"/>
                        </a:lnSpc>
                        <a:spcBef>
                          <a:spcPts val="1360"/>
                        </a:spcBef>
                      </a:pPr>
                      <a:r>
                        <a:rPr sz="4200" spc="-120" dirty="0">
                          <a:latin typeface="Arial"/>
                          <a:cs typeface="Arial"/>
                        </a:rPr>
                        <a:t>1</a:t>
                      </a:r>
                      <a:r>
                        <a:rPr sz="4200" spc="-120"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a:lnSpc>
                          <a:spcPct val="100000"/>
                        </a:lnSpc>
                        <a:spcBef>
                          <a:spcPts val="20"/>
                        </a:spcBef>
                      </a:pPr>
                      <a:endParaRPr sz="1750">
                        <a:latin typeface="Times New Roman"/>
                        <a:cs typeface="Times New Roman"/>
                      </a:endParaRPr>
                    </a:p>
                    <a:p>
                      <a:pPr marR="31115" algn="ctr">
                        <a:lnSpc>
                          <a:spcPct val="100000"/>
                        </a:lnSpc>
                      </a:pPr>
                      <a:r>
                        <a:rPr sz="1800" spc="-10" dirty="0">
                          <a:latin typeface="Yu Mincho"/>
                          <a:cs typeface="Yu Mincho"/>
                        </a:rPr>
                        <a:t>メール送信</a:t>
                      </a:r>
                      <a:r>
                        <a:rPr sz="1800" spc="-10" dirty="0">
                          <a:latin typeface="Arial"/>
                          <a:cs typeface="Arial"/>
                        </a:rPr>
                        <a:t>/</a:t>
                      </a:r>
                      <a:r>
                        <a:rPr sz="1800" spc="-10" dirty="0">
                          <a:latin typeface="Yu Mincho"/>
                          <a:cs typeface="Yu Mincho"/>
                        </a:rPr>
                        <a:t>日</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gn="ctr">
                        <a:lnSpc>
                          <a:spcPct val="100000"/>
                        </a:lnSpc>
                        <a:spcBef>
                          <a:spcPts val="1360"/>
                        </a:spcBef>
                      </a:pPr>
                      <a:r>
                        <a:rPr sz="4200" spc="-180" dirty="0">
                          <a:latin typeface="Arial"/>
                          <a:cs typeface="Arial"/>
                        </a:rPr>
                        <a:t>845</a:t>
                      </a:r>
                      <a:r>
                        <a:rPr sz="4200" spc="-180"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a:lnSpc>
                          <a:spcPct val="100000"/>
                        </a:lnSpc>
                        <a:spcBef>
                          <a:spcPts val="20"/>
                        </a:spcBef>
                      </a:pPr>
                      <a:endParaRPr sz="1750">
                        <a:latin typeface="Times New Roman"/>
                        <a:cs typeface="Times New Roman"/>
                      </a:endParaRPr>
                    </a:p>
                    <a:p>
                      <a:pPr marL="9525" algn="ctr">
                        <a:lnSpc>
                          <a:spcPct val="100000"/>
                        </a:lnSpc>
                      </a:pPr>
                      <a:r>
                        <a:rPr sz="1800" spc="-50" dirty="0">
                          <a:latin typeface="Arial"/>
                          <a:cs typeface="Arial"/>
                        </a:rPr>
                        <a:t>Google</a:t>
                      </a:r>
                      <a:r>
                        <a:rPr sz="1800" spc="-50" dirty="0">
                          <a:latin typeface="Yu Mincho"/>
                          <a:cs typeface="Yu Mincho"/>
                        </a:rPr>
                        <a:t>検索</a:t>
                      </a:r>
                      <a:r>
                        <a:rPr sz="1800" spc="-50" dirty="0">
                          <a:latin typeface="Arial"/>
                          <a:cs typeface="Arial"/>
                        </a:rPr>
                        <a:t>/</a:t>
                      </a:r>
                      <a:r>
                        <a:rPr sz="1800" spc="-50" dirty="0">
                          <a:latin typeface="Yu Mincho"/>
                          <a:cs typeface="Yu Mincho"/>
                        </a:rPr>
                        <a:t>日</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53975" algn="ctr">
                        <a:lnSpc>
                          <a:spcPct val="100000"/>
                        </a:lnSpc>
                        <a:spcBef>
                          <a:spcPts val="1360"/>
                        </a:spcBef>
                      </a:pPr>
                      <a:r>
                        <a:rPr sz="4200" spc="-160" dirty="0">
                          <a:latin typeface="Arial"/>
                          <a:cs typeface="Arial"/>
                        </a:rPr>
                        <a:t>17</a:t>
                      </a:r>
                      <a:r>
                        <a:rPr sz="4200" spc="-160"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a:lnSpc>
                          <a:spcPct val="100000"/>
                        </a:lnSpc>
                        <a:spcBef>
                          <a:spcPts val="20"/>
                        </a:spcBef>
                      </a:pPr>
                      <a:endParaRPr sz="1750">
                        <a:latin typeface="Times New Roman"/>
                        <a:cs typeface="Times New Roman"/>
                      </a:endParaRPr>
                    </a:p>
                    <a:p>
                      <a:pPr marL="54610" algn="ctr">
                        <a:lnSpc>
                          <a:spcPct val="100000"/>
                        </a:lnSpc>
                      </a:pPr>
                      <a:r>
                        <a:rPr sz="1800" spc="-10" dirty="0">
                          <a:latin typeface="Yu Mincho"/>
                          <a:cs typeface="Yu Mincho"/>
                        </a:rPr>
                        <a:t>ブログ投稿</a:t>
                      </a:r>
                      <a:r>
                        <a:rPr sz="1800" spc="-10" dirty="0">
                          <a:latin typeface="Arial"/>
                          <a:cs typeface="Arial"/>
                        </a:rPr>
                        <a:t>/</a:t>
                      </a:r>
                      <a:r>
                        <a:rPr sz="1800" spc="-10" dirty="0">
                          <a:latin typeface="Yu Mincho"/>
                          <a:cs typeface="Yu Mincho"/>
                        </a:rPr>
                        <a:t>日</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113664" algn="ctr">
                        <a:lnSpc>
                          <a:spcPct val="100000"/>
                        </a:lnSpc>
                        <a:spcBef>
                          <a:spcPts val="1360"/>
                        </a:spcBef>
                      </a:pPr>
                      <a:r>
                        <a:rPr sz="4200" spc="-180" dirty="0">
                          <a:latin typeface="Arial"/>
                          <a:cs typeface="Arial"/>
                        </a:rPr>
                        <a:t>160</a:t>
                      </a:r>
                      <a:r>
                        <a:rPr sz="4200" spc="-180" dirty="0">
                          <a:latin typeface="Yu Mincho"/>
                          <a:cs typeface="Yu Mincho"/>
                        </a:rPr>
                        <a:t>万</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a:lnSpc>
                          <a:spcPct val="100000"/>
                        </a:lnSpc>
                        <a:spcBef>
                          <a:spcPts val="20"/>
                        </a:spcBef>
                      </a:pPr>
                      <a:endParaRPr sz="1750">
                        <a:latin typeface="Times New Roman"/>
                        <a:cs typeface="Times New Roman"/>
                      </a:endParaRPr>
                    </a:p>
                    <a:p>
                      <a:pPr marL="246379">
                        <a:lnSpc>
                          <a:spcPct val="100000"/>
                        </a:lnSpc>
                      </a:pPr>
                      <a:r>
                        <a:rPr sz="1800" spc="-25" dirty="0">
                          <a:latin typeface="Yu Mincho"/>
                          <a:cs typeface="Yu Mincho"/>
                        </a:rPr>
                        <a:t>ツイート</a:t>
                      </a:r>
                      <a:r>
                        <a:rPr sz="1800" spc="-25" dirty="0">
                          <a:latin typeface="Arial"/>
                          <a:cs typeface="Arial"/>
                        </a:rPr>
                        <a:t>/</a:t>
                      </a:r>
                      <a:r>
                        <a:rPr sz="1800" spc="-25" dirty="0">
                          <a:latin typeface="Yu Mincho"/>
                          <a:cs typeface="Yu Mincho"/>
                        </a:rPr>
                        <a:t>日</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220979">
                        <a:lnSpc>
                          <a:spcPct val="100000"/>
                        </a:lnSpc>
                        <a:spcBef>
                          <a:spcPts val="1360"/>
                        </a:spcBef>
                      </a:pPr>
                      <a:r>
                        <a:rPr sz="4200" spc="-185" dirty="0">
                          <a:latin typeface="Arial"/>
                          <a:cs typeface="Arial"/>
                        </a:rPr>
                        <a:t>2.3</a:t>
                      </a:r>
                      <a:r>
                        <a:rPr sz="4200" spc="-185"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a:lnSpc>
                          <a:spcPct val="100000"/>
                        </a:lnSpc>
                        <a:spcBef>
                          <a:spcPts val="20"/>
                        </a:spcBef>
                      </a:pPr>
                      <a:endParaRPr sz="1750">
                        <a:latin typeface="Times New Roman"/>
                        <a:cs typeface="Times New Roman"/>
                      </a:endParaRPr>
                    </a:p>
                    <a:p>
                      <a:pPr marL="8890" algn="ctr">
                        <a:lnSpc>
                          <a:spcPct val="100000"/>
                        </a:lnSpc>
                      </a:pPr>
                      <a:r>
                        <a:rPr sz="1800" spc="-100" dirty="0">
                          <a:latin typeface="Arial"/>
                          <a:cs typeface="Arial"/>
                        </a:rPr>
                        <a:t>YouTube</a:t>
                      </a:r>
                      <a:r>
                        <a:rPr sz="1800" spc="-100" dirty="0">
                          <a:latin typeface="Yu Mincho"/>
                          <a:cs typeface="Yu Mincho"/>
                        </a:rPr>
                        <a:t>視聴</a:t>
                      </a:r>
                      <a:r>
                        <a:rPr sz="1800" spc="-100" dirty="0">
                          <a:latin typeface="Arial"/>
                          <a:cs typeface="Arial"/>
                        </a:rPr>
                        <a:t>/</a:t>
                      </a:r>
                      <a:r>
                        <a:rPr sz="1800" spc="-100" dirty="0">
                          <a:latin typeface="Yu Mincho"/>
                          <a:cs typeface="Yu Mincho"/>
                        </a:rPr>
                        <a:t>日</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gn="ctr">
                        <a:lnSpc>
                          <a:spcPct val="100000"/>
                        </a:lnSpc>
                        <a:spcBef>
                          <a:spcPts val="1360"/>
                        </a:spcBef>
                      </a:pPr>
                      <a:r>
                        <a:rPr sz="4200" spc="-160" dirty="0">
                          <a:latin typeface="Arial"/>
                          <a:cs typeface="Arial"/>
                        </a:rPr>
                        <a:t>37</a:t>
                      </a:r>
                      <a:r>
                        <a:rPr sz="4200" spc="-160"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a:lnSpc>
                          <a:spcPct val="100000"/>
                        </a:lnSpc>
                        <a:spcBef>
                          <a:spcPts val="50"/>
                        </a:spcBef>
                      </a:pPr>
                      <a:endParaRPr sz="1550">
                        <a:latin typeface="Times New Roman"/>
                        <a:cs typeface="Times New Roman"/>
                      </a:endParaRPr>
                    </a:p>
                    <a:p>
                      <a:pPr marL="69215" algn="ctr">
                        <a:lnSpc>
                          <a:spcPct val="100000"/>
                        </a:lnSpc>
                      </a:pPr>
                      <a:r>
                        <a:rPr sz="1800" spc="-50" dirty="0">
                          <a:latin typeface="Arial"/>
                          <a:cs typeface="Arial"/>
                        </a:rPr>
                        <a:t>Tumblr</a:t>
                      </a:r>
                      <a:r>
                        <a:rPr sz="1800" spc="-50" dirty="0">
                          <a:latin typeface="Yu Mincho"/>
                          <a:cs typeface="Yu Mincho"/>
                        </a:rPr>
                        <a:t>投稿</a:t>
                      </a:r>
                      <a:r>
                        <a:rPr sz="1800" spc="-50" dirty="0">
                          <a:latin typeface="Arial"/>
                          <a:cs typeface="Arial"/>
                        </a:rPr>
                        <a:t>/</a:t>
                      </a:r>
                      <a:r>
                        <a:rPr sz="1800" spc="-50" dirty="0">
                          <a:latin typeface="Yu Mincho"/>
                          <a:cs typeface="Yu Mincho"/>
                        </a:rPr>
                        <a:t>日</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R="12700" algn="ctr">
                        <a:lnSpc>
                          <a:spcPct val="100000"/>
                        </a:lnSpc>
                        <a:spcBef>
                          <a:spcPts val="1360"/>
                        </a:spcBef>
                      </a:pPr>
                      <a:r>
                        <a:rPr sz="4200" spc="-185" dirty="0">
                          <a:latin typeface="Arial"/>
                          <a:cs typeface="Arial"/>
                        </a:rPr>
                        <a:t>0.4</a:t>
                      </a:r>
                      <a:r>
                        <a:rPr sz="4200" spc="-185"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2637370">
                <a:tc>
                  <a:txBody>
                    <a:bodyPr/>
                    <a:lstStyle/>
                    <a:p>
                      <a:pPr>
                        <a:lnSpc>
                          <a:spcPct val="100000"/>
                        </a:lnSpc>
                        <a:spcBef>
                          <a:spcPts val="10"/>
                        </a:spcBef>
                      </a:pPr>
                      <a:endParaRPr sz="1700">
                        <a:latin typeface="Times New Roman"/>
                        <a:cs typeface="Times New Roman"/>
                      </a:endParaRPr>
                    </a:p>
                    <a:p>
                      <a:pPr algn="ctr">
                        <a:lnSpc>
                          <a:spcPct val="100000"/>
                        </a:lnSpc>
                      </a:pPr>
                      <a:r>
                        <a:rPr sz="1800" spc="-85" dirty="0">
                          <a:latin typeface="Arial"/>
                          <a:cs typeface="Arial"/>
                        </a:rPr>
                        <a:t>Skype</a:t>
                      </a:r>
                      <a:r>
                        <a:rPr sz="1800" spc="-85" dirty="0">
                          <a:latin typeface="Yu Mincho"/>
                          <a:cs typeface="Yu Mincho"/>
                        </a:rPr>
                        <a:t>コール</a:t>
                      </a:r>
                      <a:r>
                        <a:rPr sz="1800" spc="-85" dirty="0">
                          <a:latin typeface="Arial"/>
                          <a:cs typeface="Arial"/>
                        </a:rPr>
                        <a:t>/</a:t>
                      </a:r>
                      <a:r>
                        <a:rPr sz="1800" spc="-85" dirty="0">
                          <a:latin typeface="Yu Mincho"/>
                          <a:cs typeface="Yu Mincho"/>
                        </a:rPr>
                        <a:t>日</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35"/>
                        </a:spcBef>
                      </a:pPr>
                      <a:endParaRPr sz="1500">
                        <a:latin typeface="Times New Roman"/>
                        <a:cs typeface="Times New Roman"/>
                      </a:endParaRPr>
                    </a:p>
                    <a:p>
                      <a:pPr marR="41910" algn="ctr">
                        <a:lnSpc>
                          <a:spcPct val="100000"/>
                        </a:lnSpc>
                      </a:pPr>
                      <a:r>
                        <a:rPr sz="4200" spc="-185" dirty="0">
                          <a:latin typeface="Arial"/>
                          <a:cs typeface="Arial"/>
                        </a:rPr>
                        <a:t>0.6</a:t>
                      </a:r>
                      <a:r>
                        <a:rPr sz="4200" spc="-185" dirty="0">
                          <a:latin typeface="Yu Mincho"/>
                          <a:cs typeface="Yu Mincho"/>
                        </a:rPr>
                        <a:t>億</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a:lnSpc>
                          <a:spcPct val="100000"/>
                        </a:lnSpc>
                        <a:spcBef>
                          <a:spcPts val="10"/>
                        </a:spcBef>
                      </a:pPr>
                      <a:endParaRPr sz="1700">
                        <a:latin typeface="Times New Roman"/>
                        <a:cs typeface="Times New Roman"/>
                      </a:endParaRPr>
                    </a:p>
                    <a:p>
                      <a:pPr marL="10795">
                        <a:lnSpc>
                          <a:spcPct val="100000"/>
                        </a:lnSpc>
                      </a:pPr>
                      <a:r>
                        <a:rPr sz="1800" dirty="0">
                          <a:latin typeface="Arial"/>
                          <a:cs typeface="Arial"/>
                        </a:rPr>
                        <a:t>HP</a:t>
                      </a:r>
                      <a:r>
                        <a:rPr sz="1800" spc="-55" dirty="0">
                          <a:latin typeface="Yu Mincho"/>
                          <a:cs typeface="Yu Mincho"/>
                        </a:rPr>
                        <a:t>ハ</a:t>
                      </a:r>
                      <a:r>
                        <a:rPr sz="1800" dirty="0">
                          <a:latin typeface="Yu Mincho"/>
                          <a:cs typeface="Yu Mincho"/>
                        </a:rPr>
                        <a:t>ッキング</a:t>
                      </a:r>
                      <a:r>
                        <a:rPr sz="1800" dirty="0">
                          <a:latin typeface="Arial"/>
                          <a:cs typeface="Arial"/>
                        </a:rPr>
                        <a:t>/</a:t>
                      </a:r>
                      <a:r>
                        <a:rPr sz="1800" dirty="0">
                          <a:latin typeface="Yu Mincho"/>
                          <a:cs typeface="Yu Mincho"/>
                        </a:rPr>
                        <a:t>日</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5"/>
                        </a:spcBef>
                      </a:pPr>
                      <a:endParaRPr sz="1700">
                        <a:latin typeface="Times New Roman"/>
                        <a:cs typeface="Times New Roman"/>
                      </a:endParaRPr>
                    </a:p>
                    <a:p>
                      <a:pPr marL="201295">
                        <a:lnSpc>
                          <a:spcPct val="100000"/>
                        </a:lnSpc>
                      </a:pPr>
                      <a:r>
                        <a:rPr sz="4200" spc="-185" dirty="0">
                          <a:latin typeface="Arial"/>
                          <a:cs typeface="Arial"/>
                        </a:rPr>
                        <a:t>2.2</a:t>
                      </a:r>
                      <a:r>
                        <a:rPr sz="4200" spc="-185" dirty="0">
                          <a:latin typeface="Yu Mincho"/>
                          <a:cs typeface="Yu Mincho"/>
                        </a:rPr>
                        <a:t>万</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a:lnSpc>
                          <a:spcPct val="100000"/>
                        </a:lnSpc>
                        <a:spcBef>
                          <a:spcPts val="10"/>
                        </a:spcBef>
                      </a:pPr>
                      <a:endParaRPr sz="1700">
                        <a:latin typeface="Times New Roman"/>
                        <a:cs typeface="Times New Roman"/>
                      </a:endParaRPr>
                    </a:p>
                    <a:p>
                      <a:pPr marL="34290" algn="ctr">
                        <a:lnSpc>
                          <a:spcPct val="100000"/>
                        </a:lnSpc>
                      </a:pPr>
                      <a:r>
                        <a:rPr sz="1800" dirty="0">
                          <a:latin typeface="Yu Mincho"/>
                          <a:cs typeface="Yu Mincho"/>
                        </a:rPr>
                        <a:t>パソコン販売</a:t>
                      </a:r>
                      <a:r>
                        <a:rPr sz="1800" dirty="0">
                          <a:latin typeface="Arial"/>
                          <a:cs typeface="Arial"/>
                        </a:rPr>
                        <a:t>/</a:t>
                      </a:r>
                      <a:r>
                        <a:rPr sz="1800" dirty="0">
                          <a:latin typeface="Yu Mincho"/>
                          <a:cs typeface="Yu Mincho"/>
                        </a:rPr>
                        <a:t>日</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35"/>
                        </a:spcBef>
                      </a:pPr>
                      <a:endParaRPr sz="1500">
                        <a:latin typeface="Times New Roman"/>
                        <a:cs typeface="Times New Roman"/>
                      </a:endParaRPr>
                    </a:p>
                    <a:p>
                      <a:pPr marL="104775" algn="ctr">
                        <a:lnSpc>
                          <a:spcPct val="100000"/>
                        </a:lnSpc>
                      </a:pPr>
                      <a:r>
                        <a:rPr sz="4200" spc="-160" dirty="0">
                          <a:latin typeface="Arial"/>
                          <a:cs typeface="Arial"/>
                        </a:rPr>
                        <a:t>25</a:t>
                      </a:r>
                      <a:r>
                        <a:rPr sz="4200" spc="-160" dirty="0">
                          <a:latin typeface="Yu Mincho"/>
                          <a:cs typeface="Yu Mincho"/>
                        </a:rPr>
                        <a:t>万</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a:lnSpc>
                          <a:spcPct val="100000"/>
                        </a:lnSpc>
                        <a:spcBef>
                          <a:spcPts val="10"/>
                        </a:spcBef>
                      </a:pPr>
                      <a:endParaRPr sz="1700">
                        <a:latin typeface="Times New Roman"/>
                        <a:cs typeface="Times New Roman"/>
                      </a:endParaRPr>
                    </a:p>
                    <a:p>
                      <a:pPr marL="146685">
                        <a:lnSpc>
                          <a:spcPct val="100000"/>
                        </a:lnSpc>
                      </a:pPr>
                      <a:r>
                        <a:rPr sz="1800" dirty="0">
                          <a:latin typeface="Yu Mincho"/>
                          <a:cs typeface="Yu Mincho"/>
                        </a:rPr>
                        <a:t>スマホ販売</a:t>
                      </a:r>
                      <a:r>
                        <a:rPr sz="1800" dirty="0">
                          <a:latin typeface="Arial"/>
                          <a:cs typeface="Arial"/>
                        </a:rPr>
                        <a:t>/</a:t>
                      </a:r>
                      <a:r>
                        <a:rPr sz="1800" dirty="0">
                          <a:latin typeface="Yu Mincho"/>
                          <a:cs typeface="Yu Mincho"/>
                        </a:rPr>
                        <a:t>日</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5"/>
                        </a:spcBef>
                      </a:pPr>
                      <a:endParaRPr sz="1700">
                        <a:latin typeface="Times New Roman"/>
                        <a:cs typeface="Times New Roman"/>
                      </a:endParaRPr>
                    </a:p>
                    <a:p>
                      <a:pPr marL="172085">
                        <a:lnSpc>
                          <a:spcPct val="100000"/>
                        </a:lnSpc>
                      </a:pPr>
                      <a:r>
                        <a:rPr sz="4200" spc="-180" dirty="0">
                          <a:latin typeface="Arial"/>
                          <a:cs typeface="Arial"/>
                        </a:rPr>
                        <a:t>216</a:t>
                      </a:r>
                      <a:r>
                        <a:rPr sz="4200" spc="-180" dirty="0">
                          <a:latin typeface="Yu Mincho"/>
                          <a:cs typeface="Yu Mincho"/>
                        </a:rPr>
                        <a:t>万</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a:lnSpc>
                          <a:spcPct val="100000"/>
                        </a:lnSpc>
                        <a:spcBef>
                          <a:spcPts val="10"/>
                        </a:spcBef>
                      </a:pPr>
                      <a:endParaRPr sz="1700">
                        <a:latin typeface="Times New Roman"/>
                        <a:cs typeface="Times New Roman"/>
                      </a:endParaRPr>
                    </a:p>
                    <a:p>
                      <a:pPr marL="34925" algn="ctr">
                        <a:lnSpc>
                          <a:spcPct val="100000"/>
                        </a:lnSpc>
                      </a:pPr>
                      <a:r>
                        <a:rPr sz="1800" dirty="0">
                          <a:latin typeface="Yu Mincho"/>
                          <a:cs typeface="Yu Mincho"/>
                        </a:rPr>
                        <a:t>タブ販売</a:t>
                      </a:r>
                      <a:r>
                        <a:rPr sz="1800" dirty="0">
                          <a:latin typeface="Arial"/>
                          <a:cs typeface="Arial"/>
                        </a:rPr>
                        <a:t>/</a:t>
                      </a:r>
                      <a:r>
                        <a:rPr sz="1800" dirty="0">
                          <a:latin typeface="Yu Mincho"/>
                          <a:cs typeface="Yu Mincho"/>
                        </a:rPr>
                        <a:t>日</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2050">
                        <a:latin typeface="Times New Roman"/>
                        <a:cs typeface="Times New Roman"/>
                      </a:endParaRPr>
                    </a:p>
                    <a:p>
                      <a:pPr marL="21590" algn="ctr">
                        <a:lnSpc>
                          <a:spcPct val="100000"/>
                        </a:lnSpc>
                      </a:pPr>
                      <a:r>
                        <a:rPr sz="4200" spc="-160" dirty="0">
                          <a:latin typeface="Arial"/>
                          <a:cs typeface="Arial"/>
                        </a:rPr>
                        <a:t>35</a:t>
                      </a:r>
                      <a:r>
                        <a:rPr sz="4200" spc="-160" dirty="0">
                          <a:latin typeface="Yu Mincho"/>
                          <a:cs typeface="Yu Mincho"/>
                        </a:rPr>
                        <a:t>万</a:t>
                      </a:r>
                      <a:endParaRPr sz="4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a:lnSpc>
                          <a:spcPct val="100000"/>
                        </a:lnSpc>
                        <a:spcBef>
                          <a:spcPts val="25"/>
                        </a:spcBef>
                      </a:pPr>
                      <a:endParaRPr sz="1600">
                        <a:latin typeface="Times New Roman"/>
                        <a:cs typeface="Times New Roman"/>
                      </a:endParaRPr>
                    </a:p>
                    <a:p>
                      <a:pPr algn="ctr">
                        <a:lnSpc>
                          <a:spcPct val="100000"/>
                        </a:lnSpc>
                      </a:pPr>
                      <a:r>
                        <a:rPr sz="1800" spc="-15" dirty="0">
                          <a:latin typeface="Yu Mincho"/>
                          <a:cs typeface="Yu Mincho"/>
                        </a:rPr>
                        <a:t>トラフィック</a:t>
                      </a:r>
                      <a:r>
                        <a:rPr sz="1800" spc="-15" dirty="0">
                          <a:latin typeface="Arial"/>
                          <a:cs typeface="Arial"/>
                        </a:rPr>
                        <a:t>/</a:t>
                      </a:r>
                      <a:r>
                        <a:rPr sz="1800" spc="-15" dirty="0">
                          <a:latin typeface="Yu Mincho"/>
                          <a:cs typeface="Yu Mincho"/>
                        </a:rPr>
                        <a:t>日</a:t>
                      </a:r>
                      <a:endParaRPr sz="1800">
                        <a:latin typeface="Yu Mincho"/>
                        <a:cs typeface="Yu Mincho"/>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30"/>
                        </a:spcBef>
                      </a:pPr>
                      <a:endParaRPr sz="2200">
                        <a:latin typeface="Times New Roman"/>
                        <a:cs typeface="Times New Roman"/>
                      </a:endParaRPr>
                    </a:p>
                    <a:p>
                      <a:pPr marR="13335" algn="ctr">
                        <a:lnSpc>
                          <a:spcPct val="100000"/>
                        </a:lnSpc>
                      </a:pPr>
                      <a:r>
                        <a:rPr sz="3600" spc="-185" dirty="0">
                          <a:latin typeface="Arial"/>
                          <a:cs typeface="Arial"/>
                        </a:rPr>
                        <a:t>10</a:t>
                      </a:r>
                      <a:r>
                        <a:rPr sz="3600" spc="-185" dirty="0">
                          <a:latin typeface="Yu Mincho"/>
                          <a:cs typeface="Yu Mincho"/>
                        </a:rPr>
                        <a:t>億</a:t>
                      </a:r>
                      <a:r>
                        <a:rPr sz="3600" spc="-185" dirty="0">
                          <a:latin typeface="Arial"/>
                          <a:cs typeface="Arial"/>
                        </a:rPr>
                        <a:t>GB</a:t>
                      </a:r>
                      <a:endParaRPr sz="360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a:lnSpc>
                          <a:spcPct val="100000"/>
                        </a:lnSpc>
                        <a:spcBef>
                          <a:spcPts val="10"/>
                        </a:spcBef>
                      </a:pPr>
                      <a:endParaRPr sz="1700">
                        <a:latin typeface="Times New Roman"/>
                        <a:cs typeface="Times New Roman"/>
                      </a:endParaRPr>
                    </a:p>
                    <a:p>
                      <a:pPr marL="1270">
                        <a:lnSpc>
                          <a:spcPct val="100000"/>
                        </a:lnSpc>
                      </a:pPr>
                      <a:r>
                        <a:rPr sz="1600" dirty="0">
                          <a:latin typeface="Yu Mincho"/>
                          <a:cs typeface="Yu Mincho"/>
                        </a:rPr>
                        <a:t>ネット消費電力</a:t>
                      </a:r>
                      <a:r>
                        <a:rPr sz="1600" dirty="0">
                          <a:latin typeface="Arial"/>
                          <a:cs typeface="Arial"/>
                        </a:rPr>
                        <a:t>/</a:t>
                      </a:r>
                      <a:r>
                        <a:rPr sz="1600" dirty="0">
                          <a:latin typeface="Yu Mincho"/>
                          <a:cs typeface="Yu Mincho"/>
                        </a:rPr>
                        <a:t>日</a:t>
                      </a:r>
                      <a:endParaRPr sz="1600">
                        <a:latin typeface="Yu Mincho"/>
                        <a:cs typeface="Yu Mincho"/>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5"/>
                        </a:spcBef>
                      </a:pPr>
                      <a:endParaRPr sz="2150">
                        <a:latin typeface="Times New Roman"/>
                        <a:cs typeface="Times New Roman"/>
                      </a:endParaRPr>
                    </a:p>
                    <a:p>
                      <a:pPr marL="52069">
                        <a:lnSpc>
                          <a:spcPct val="100000"/>
                        </a:lnSpc>
                      </a:pPr>
                      <a:r>
                        <a:rPr sz="2700" spc="-114" dirty="0">
                          <a:latin typeface="Arial"/>
                          <a:cs typeface="Arial"/>
                        </a:rPr>
                        <a:t>119</a:t>
                      </a:r>
                      <a:r>
                        <a:rPr sz="2700" spc="-114" dirty="0">
                          <a:latin typeface="Yu Mincho"/>
                          <a:cs typeface="Yu Mincho"/>
                        </a:rPr>
                        <a:t>万</a:t>
                      </a:r>
                      <a:r>
                        <a:rPr sz="2700" spc="-114" dirty="0">
                          <a:latin typeface="Arial"/>
                          <a:cs typeface="Arial"/>
                        </a:rPr>
                        <a:t>mwh</a:t>
                      </a:r>
                      <a:endParaRPr sz="270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bl>
          </a:graphicData>
        </a:graphic>
      </p:graphicFrame>
      <p:sp>
        <p:nvSpPr>
          <p:cNvPr id="10" name="object 10"/>
          <p:cNvSpPr/>
          <p:nvPr/>
        </p:nvSpPr>
        <p:spPr>
          <a:xfrm>
            <a:off x="4241800" y="4381500"/>
            <a:ext cx="939800" cy="9779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5943600" y="4318000"/>
            <a:ext cx="952500" cy="9906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7594600" y="4368800"/>
            <a:ext cx="977900" cy="100330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9283700" y="4470400"/>
            <a:ext cx="1143000" cy="9271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645400" y="1714500"/>
            <a:ext cx="977900" cy="97790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11036300" y="4368800"/>
            <a:ext cx="1066800" cy="11303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508000" y="6883400"/>
            <a:ext cx="1371600" cy="129540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2286000" y="6934200"/>
            <a:ext cx="1308100" cy="1181100"/>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3949700" y="6972300"/>
            <a:ext cx="1422400" cy="1155700"/>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5854700" y="6896100"/>
            <a:ext cx="1181100" cy="1231900"/>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7404100" y="6985000"/>
            <a:ext cx="1485900" cy="1130300"/>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9156700" y="7048500"/>
            <a:ext cx="1282700" cy="1143000"/>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10871200" y="7023100"/>
            <a:ext cx="1358900" cy="1244600"/>
          </a:xfrm>
          <a:prstGeom prst="rect">
            <a:avLst/>
          </a:prstGeom>
          <a:blipFill>
            <a:blip r:embed="rId21" cstate="print"/>
            <a:stretch>
              <a:fillRect/>
            </a:stretch>
          </a:blipFill>
        </p:spPr>
        <p:txBody>
          <a:bodyPr wrap="square" lIns="0" tIns="0" rIns="0" bIns="0" rtlCol="0"/>
          <a:lstStyle/>
          <a:p>
            <a:endParaRPr/>
          </a:p>
        </p:txBody>
      </p:sp>
      <p:sp>
        <p:nvSpPr>
          <p:cNvPr id="23" name="object 23"/>
          <p:cNvSpPr txBox="1"/>
          <p:nvPr/>
        </p:nvSpPr>
        <p:spPr>
          <a:xfrm>
            <a:off x="406400" y="647700"/>
            <a:ext cx="4043045" cy="379095"/>
          </a:xfrm>
          <a:prstGeom prst="rect">
            <a:avLst/>
          </a:prstGeom>
        </p:spPr>
        <p:txBody>
          <a:bodyPr vert="horz" wrap="square" lIns="0" tIns="0" rIns="0" bIns="0" rtlCol="0">
            <a:spAutoFit/>
          </a:bodyPr>
          <a:lstStyle/>
          <a:p>
            <a:pPr marL="12700">
              <a:lnSpc>
                <a:spcPct val="100000"/>
              </a:lnSpc>
            </a:pPr>
            <a:r>
              <a:rPr sz="2400" u="heavy" spc="-70" dirty="0">
                <a:latin typeface="Arial"/>
                <a:cs typeface="Arial"/>
                <a:hlinkClick r:id="rId22"/>
              </a:rPr>
              <a:t>http://www.internetlivestats.com</a:t>
            </a:r>
            <a:endParaRPr sz="2400">
              <a:latin typeface="Arial"/>
              <a:cs typeface="Arial"/>
            </a:endParaRPr>
          </a:p>
        </p:txBody>
      </p:sp>
      <p:sp>
        <p:nvSpPr>
          <p:cNvPr id="24" name="object 24"/>
          <p:cNvSpPr txBox="1">
            <a:spLocks noGrp="1"/>
          </p:cNvSpPr>
          <p:nvPr>
            <p:ph type="title"/>
          </p:nvPr>
        </p:nvSpPr>
        <p:spPr>
          <a:prstGeom prst="rect">
            <a:avLst/>
          </a:prstGeom>
        </p:spPr>
        <p:txBody>
          <a:bodyPr vert="horz" wrap="square" lIns="0" tIns="150103" rIns="0" bIns="0" rtlCol="0">
            <a:spAutoFit/>
          </a:bodyPr>
          <a:lstStyle/>
          <a:p>
            <a:pPr marL="177800">
              <a:lnSpc>
                <a:spcPct val="100000"/>
              </a:lnSpc>
            </a:pPr>
            <a:r>
              <a:rPr sz="3100" dirty="0">
                <a:solidFill>
                  <a:srgbClr val="000000"/>
                </a:solidFill>
                <a:latin typeface="Yu Mincho"/>
                <a:cs typeface="Yu Mincho"/>
              </a:rPr>
              <a:t>インターネットやソーシ</a:t>
            </a:r>
            <a:r>
              <a:rPr sz="3100" spc="-155" dirty="0">
                <a:solidFill>
                  <a:srgbClr val="000000"/>
                </a:solidFill>
                <a:latin typeface="Yu Mincho"/>
                <a:cs typeface="Yu Mincho"/>
              </a:rPr>
              <a:t>ャル</a:t>
            </a:r>
            <a:r>
              <a:rPr sz="3100" dirty="0">
                <a:solidFill>
                  <a:srgbClr val="000000"/>
                </a:solidFill>
                <a:latin typeface="Yu Mincho"/>
                <a:cs typeface="Yu Mincho"/>
              </a:rPr>
              <a:t>メ</a:t>
            </a:r>
            <a:r>
              <a:rPr sz="3100" spc="-250" dirty="0">
                <a:solidFill>
                  <a:srgbClr val="000000"/>
                </a:solidFill>
                <a:latin typeface="Yu Mincho"/>
                <a:cs typeface="Yu Mincho"/>
              </a:rPr>
              <a:t>デ</a:t>
            </a:r>
            <a:r>
              <a:rPr sz="3100" spc="-190" dirty="0">
                <a:solidFill>
                  <a:srgbClr val="000000"/>
                </a:solidFill>
                <a:latin typeface="Yu Mincho"/>
                <a:cs typeface="Yu Mincho"/>
              </a:rPr>
              <a:t>ィ</a:t>
            </a:r>
            <a:r>
              <a:rPr sz="3100" dirty="0">
                <a:solidFill>
                  <a:srgbClr val="000000"/>
                </a:solidFill>
                <a:latin typeface="Yu Mincho"/>
                <a:cs typeface="Yu Mincho"/>
              </a:rPr>
              <a:t>アに関わる様々な</a:t>
            </a:r>
            <a:r>
              <a:rPr sz="3100" spc="-95" dirty="0">
                <a:solidFill>
                  <a:srgbClr val="000000"/>
                </a:solidFill>
                <a:latin typeface="Yu Mincho"/>
                <a:cs typeface="Yu Mincho"/>
              </a:rPr>
              <a:t>ユ</a:t>
            </a:r>
            <a:r>
              <a:rPr sz="3100" dirty="0">
                <a:solidFill>
                  <a:srgbClr val="000000"/>
                </a:solidFill>
                <a:latin typeface="Yu Mincho"/>
                <a:cs typeface="Yu Mincho"/>
              </a:rPr>
              <a:t>ー</a:t>
            </a:r>
            <a:r>
              <a:rPr sz="3100" spc="-95" dirty="0">
                <a:solidFill>
                  <a:srgbClr val="000000"/>
                </a:solidFill>
                <a:latin typeface="Yu Mincho"/>
                <a:cs typeface="Yu Mincho"/>
              </a:rPr>
              <a:t>ザ</a:t>
            </a:r>
            <a:r>
              <a:rPr sz="3100" dirty="0">
                <a:solidFill>
                  <a:srgbClr val="000000"/>
                </a:solidFill>
                <a:latin typeface="Yu Mincho"/>
                <a:cs typeface="Yu Mincho"/>
              </a:rPr>
              <a:t>ー数と数字</a:t>
            </a:r>
            <a:endParaRPr sz="3100">
              <a:latin typeface="Yu Mincho"/>
              <a:cs typeface="Yu Mincho"/>
            </a:endParaRPr>
          </a:p>
        </p:txBody>
      </p:sp>
      <p:sp>
        <p:nvSpPr>
          <p:cNvPr id="25" name="object 25"/>
          <p:cNvSpPr txBox="1"/>
          <p:nvPr/>
        </p:nvSpPr>
        <p:spPr>
          <a:xfrm>
            <a:off x="6388100" y="8966200"/>
            <a:ext cx="6106160" cy="379095"/>
          </a:xfrm>
          <a:prstGeom prst="rect">
            <a:avLst/>
          </a:prstGeom>
        </p:spPr>
        <p:txBody>
          <a:bodyPr vert="horz" wrap="square" lIns="0" tIns="0" rIns="0" bIns="0" rtlCol="0">
            <a:spAutoFit/>
          </a:bodyPr>
          <a:lstStyle/>
          <a:p>
            <a:pPr marL="12700">
              <a:lnSpc>
                <a:spcPct val="100000"/>
              </a:lnSpc>
            </a:pPr>
            <a:r>
              <a:rPr sz="2400" u="heavy" spc="-70" dirty="0">
                <a:latin typeface="Arial"/>
                <a:cs typeface="Arial"/>
                <a:hlinkClick r:id="rId23"/>
              </a:rPr>
              <a:t>http://yokotashurin.com/etc/internetlivestats.html</a:t>
            </a:r>
            <a:endParaRPr sz="2400">
              <a:latin typeface="Arial"/>
              <a:cs typeface="Arial"/>
            </a:endParaRPr>
          </a:p>
        </p:txBody>
      </p:sp>
      <p:sp>
        <p:nvSpPr>
          <p:cNvPr id="26" name="object 26"/>
          <p:cNvSpPr txBox="1"/>
          <p:nvPr/>
        </p:nvSpPr>
        <p:spPr>
          <a:xfrm>
            <a:off x="11023600" y="685800"/>
            <a:ext cx="1476375" cy="340360"/>
          </a:xfrm>
          <a:prstGeom prst="rect">
            <a:avLst/>
          </a:prstGeom>
        </p:spPr>
        <p:txBody>
          <a:bodyPr vert="horz" wrap="square" lIns="0" tIns="0" rIns="0" bIns="0" rtlCol="0">
            <a:spAutoFit/>
          </a:bodyPr>
          <a:lstStyle/>
          <a:p>
            <a:pPr marL="12700">
              <a:lnSpc>
                <a:spcPct val="100000"/>
              </a:lnSpc>
            </a:pPr>
            <a:r>
              <a:rPr sz="2100" spc="-120" dirty="0">
                <a:latin typeface="Arial"/>
                <a:cs typeface="Arial"/>
              </a:rPr>
              <a:t>2015.12.30</a:t>
            </a:r>
            <a:r>
              <a:rPr sz="2100" spc="-120" dirty="0">
                <a:latin typeface="Yu Mincho"/>
                <a:cs typeface="Yu Mincho"/>
              </a:rPr>
              <a:t>付</a:t>
            </a:r>
            <a:endParaRPr sz="2100">
              <a:latin typeface="Yu Mincho"/>
              <a:cs typeface="Yu Mincho"/>
            </a:endParaRPr>
          </a:p>
        </p:txBody>
      </p:sp>
      <p:sp>
        <p:nvSpPr>
          <p:cNvPr id="27" name="object 27"/>
          <p:cNvSpPr/>
          <p:nvPr/>
        </p:nvSpPr>
        <p:spPr>
          <a:xfrm>
            <a:off x="11023600" y="1638300"/>
            <a:ext cx="977900" cy="1003300"/>
          </a:xfrm>
          <a:prstGeom prst="rect">
            <a:avLst/>
          </a:prstGeom>
          <a:blipFill>
            <a:blip r:embed="rId11" cstate="print"/>
            <a:stretch>
              <a:fillRect/>
            </a:stretch>
          </a:blipFill>
        </p:spPr>
        <p:txBody>
          <a:bodyPr wrap="square" lIns="0" tIns="0" rIns="0" bIns="0" rtlCol="0"/>
          <a:lstStyle/>
          <a:p>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12</a:t>
            </a:fld>
            <a:endParaRPr spc="-105" dirty="0"/>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234" y="2254821"/>
            <a:ext cx="12316460" cy="2844800"/>
          </a:xfrm>
          <a:custGeom>
            <a:avLst/>
            <a:gdLst/>
            <a:ahLst/>
            <a:cxnLst/>
            <a:rect l="l" t="t" r="r" b="b"/>
            <a:pathLst>
              <a:path w="12316460" h="2844800">
                <a:moveTo>
                  <a:pt x="0" y="0"/>
                </a:moveTo>
                <a:lnTo>
                  <a:pt x="12316331" y="0"/>
                </a:lnTo>
                <a:lnTo>
                  <a:pt x="12316331" y="2844228"/>
                </a:lnTo>
                <a:lnTo>
                  <a:pt x="0" y="2844228"/>
                </a:lnTo>
                <a:lnTo>
                  <a:pt x="0" y="0"/>
                </a:lnTo>
                <a:close/>
              </a:path>
            </a:pathLst>
          </a:custGeom>
          <a:solidFill>
            <a:srgbClr val="F5D328"/>
          </a:solidFill>
        </p:spPr>
        <p:txBody>
          <a:bodyPr wrap="square" lIns="0" tIns="0" rIns="0" bIns="0" rtlCol="0"/>
          <a:lstStyle/>
          <a:p>
            <a:endParaRPr/>
          </a:p>
        </p:txBody>
      </p:sp>
      <p:sp>
        <p:nvSpPr>
          <p:cNvPr id="3" name="object 3"/>
          <p:cNvSpPr/>
          <p:nvPr/>
        </p:nvSpPr>
        <p:spPr>
          <a:xfrm>
            <a:off x="11734800" y="7861300"/>
            <a:ext cx="889000" cy="11557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782300" y="7962900"/>
            <a:ext cx="965200" cy="965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83100" y="8064500"/>
            <a:ext cx="850900" cy="10541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654800" y="8077200"/>
            <a:ext cx="800100" cy="8890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581900" y="7975600"/>
            <a:ext cx="825500" cy="10668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623300" y="8026400"/>
            <a:ext cx="927100" cy="9652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981278" y="5190133"/>
            <a:ext cx="5800725" cy="2759710"/>
          </a:xfrm>
          <a:custGeom>
            <a:avLst/>
            <a:gdLst/>
            <a:ahLst/>
            <a:cxnLst/>
            <a:rect l="l" t="t" r="r" b="b"/>
            <a:pathLst>
              <a:path w="5800725" h="2759709">
                <a:moveTo>
                  <a:pt x="0" y="2759298"/>
                </a:moveTo>
                <a:lnTo>
                  <a:pt x="17199" y="2751121"/>
                </a:lnTo>
                <a:lnTo>
                  <a:pt x="5800514" y="0"/>
                </a:lnTo>
              </a:path>
            </a:pathLst>
          </a:custGeom>
          <a:ln w="38100">
            <a:solidFill>
              <a:srgbClr val="000000"/>
            </a:solidFill>
          </a:ln>
        </p:spPr>
        <p:txBody>
          <a:bodyPr wrap="square" lIns="0" tIns="0" rIns="0" bIns="0" rtlCol="0"/>
          <a:lstStyle/>
          <a:p>
            <a:endParaRPr/>
          </a:p>
        </p:txBody>
      </p:sp>
      <p:sp>
        <p:nvSpPr>
          <p:cNvPr id="10" name="object 10"/>
          <p:cNvSpPr/>
          <p:nvPr/>
        </p:nvSpPr>
        <p:spPr>
          <a:xfrm>
            <a:off x="884943" y="7847545"/>
            <a:ext cx="187960" cy="151765"/>
          </a:xfrm>
          <a:custGeom>
            <a:avLst/>
            <a:gdLst/>
            <a:ahLst/>
            <a:cxnLst/>
            <a:rect l="l" t="t" r="r" b="b"/>
            <a:pathLst>
              <a:path w="187959" h="151765">
                <a:moveTo>
                  <a:pt x="115376" y="0"/>
                </a:moveTo>
                <a:lnTo>
                  <a:pt x="0" y="147713"/>
                </a:lnTo>
                <a:lnTo>
                  <a:pt x="187391" y="151396"/>
                </a:lnTo>
                <a:lnTo>
                  <a:pt x="113537" y="93700"/>
                </a:lnTo>
                <a:lnTo>
                  <a:pt x="115376" y="0"/>
                </a:lnTo>
                <a:close/>
              </a:path>
            </a:pathLst>
          </a:custGeom>
          <a:solidFill>
            <a:srgbClr val="000000"/>
          </a:solidFill>
        </p:spPr>
        <p:txBody>
          <a:bodyPr wrap="square" lIns="0" tIns="0" rIns="0" bIns="0" rtlCol="0"/>
          <a:lstStyle/>
          <a:p>
            <a:endParaRPr/>
          </a:p>
        </p:txBody>
      </p:sp>
      <p:sp>
        <p:nvSpPr>
          <p:cNvPr id="11" name="object 11"/>
          <p:cNvSpPr/>
          <p:nvPr/>
        </p:nvSpPr>
        <p:spPr>
          <a:xfrm>
            <a:off x="5199529" y="5278781"/>
            <a:ext cx="1619250" cy="2698115"/>
          </a:xfrm>
          <a:custGeom>
            <a:avLst/>
            <a:gdLst/>
            <a:ahLst/>
            <a:cxnLst/>
            <a:rect l="l" t="t" r="r" b="b"/>
            <a:pathLst>
              <a:path w="1619250" h="2698115">
                <a:moveTo>
                  <a:pt x="0" y="2697943"/>
                </a:moveTo>
                <a:lnTo>
                  <a:pt x="9801" y="2681607"/>
                </a:lnTo>
                <a:lnTo>
                  <a:pt x="1618895" y="0"/>
                </a:lnTo>
              </a:path>
            </a:pathLst>
          </a:custGeom>
          <a:ln w="38100">
            <a:solidFill>
              <a:srgbClr val="000000"/>
            </a:solidFill>
          </a:ln>
        </p:spPr>
        <p:txBody>
          <a:bodyPr wrap="square" lIns="0" tIns="0" rIns="0" bIns="0" rtlCol="0"/>
          <a:lstStyle/>
          <a:p>
            <a:endParaRPr/>
          </a:p>
        </p:txBody>
      </p:sp>
      <p:sp>
        <p:nvSpPr>
          <p:cNvPr id="12" name="object 12"/>
          <p:cNvSpPr/>
          <p:nvPr/>
        </p:nvSpPr>
        <p:spPr>
          <a:xfrm>
            <a:off x="5144642" y="7881328"/>
            <a:ext cx="158750" cy="187325"/>
          </a:xfrm>
          <a:custGeom>
            <a:avLst/>
            <a:gdLst/>
            <a:ahLst/>
            <a:cxnLst/>
            <a:rect l="l" t="t" r="r" b="b"/>
            <a:pathLst>
              <a:path w="158750" h="187325">
                <a:moveTo>
                  <a:pt x="14376" y="0"/>
                </a:moveTo>
                <a:lnTo>
                  <a:pt x="0" y="186867"/>
                </a:lnTo>
                <a:lnTo>
                  <a:pt x="158127" y="86245"/>
                </a:lnTo>
                <a:lnTo>
                  <a:pt x="64693" y="79057"/>
                </a:lnTo>
                <a:lnTo>
                  <a:pt x="14376" y="0"/>
                </a:lnTo>
                <a:close/>
              </a:path>
            </a:pathLst>
          </a:custGeom>
          <a:solidFill>
            <a:srgbClr val="000000"/>
          </a:solidFill>
        </p:spPr>
        <p:txBody>
          <a:bodyPr wrap="square" lIns="0" tIns="0" rIns="0" bIns="0" rtlCol="0"/>
          <a:lstStyle/>
          <a:p>
            <a:endParaRPr/>
          </a:p>
        </p:txBody>
      </p:sp>
      <p:sp>
        <p:nvSpPr>
          <p:cNvPr id="13" name="object 13"/>
          <p:cNvSpPr/>
          <p:nvPr/>
        </p:nvSpPr>
        <p:spPr>
          <a:xfrm>
            <a:off x="6111877" y="5278780"/>
            <a:ext cx="746760" cy="2736850"/>
          </a:xfrm>
          <a:custGeom>
            <a:avLst/>
            <a:gdLst/>
            <a:ahLst/>
            <a:cxnLst/>
            <a:rect l="l" t="t" r="r" b="b"/>
            <a:pathLst>
              <a:path w="746759" h="2736850">
                <a:moveTo>
                  <a:pt x="0" y="2736291"/>
                </a:moveTo>
                <a:lnTo>
                  <a:pt x="5012" y="2717914"/>
                </a:lnTo>
                <a:lnTo>
                  <a:pt x="746262" y="0"/>
                </a:lnTo>
              </a:path>
            </a:pathLst>
          </a:custGeom>
          <a:ln w="38099">
            <a:solidFill>
              <a:srgbClr val="000000"/>
            </a:solidFill>
          </a:ln>
        </p:spPr>
        <p:txBody>
          <a:bodyPr wrap="square" lIns="0" tIns="0" rIns="0" bIns="0" rtlCol="0"/>
          <a:lstStyle/>
          <a:p>
            <a:endParaRPr/>
          </a:p>
        </p:txBody>
      </p:sp>
      <p:sp>
        <p:nvSpPr>
          <p:cNvPr id="14" name="object 14"/>
          <p:cNvSpPr/>
          <p:nvPr/>
        </p:nvSpPr>
        <p:spPr>
          <a:xfrm>
            <a:off x="6047041" y="7934211"/>
            <a:ext cx="161925" cy="184150"/>
          </a:xfrm>
          <a:custGeom>
            <a:avLst/>
            <a:gdLst/>
            <a:ahLst/>
            <a:cxnLst/>
            <a:rect l="l" t="t" r="r" b="b"/>
            <a:pathLst>
              <a:path w="161925" h="184150">
                <a:moveTo>
                  <a:pt x="0" y="0"/>
                </a:moveTo>
                <a:lnTo>
                  <a:pt x="36766" y="183781"/>
                </a:lnTo>
                <a:lnTo>
                  <a:pt x="145292" y="62484"/>
                </a:lnTo>
                <a:lnTo>
                  <a:pt x="69850" y="62484"/>
                </a:lnTo>
                <a:lnTo>
                  <a:pt x="0" y="0"/>
                </a:lnTo>
                <a:close/>
              </a:path>
              <a:path w="161925" h="184150">
                <a:moveTo>
                  <a:pt x="161734" y="44107"/>
                </a:moveTo>
                <a:lnTo>
                  <a:pt x="69850" y="62484"/>
                </a:lnTo>
                <a:lnTo>
                  <a:pt x="145292" y="62484"/>
                </a:lnTo>
                <a:lnTo>
                  <a:pt x="161734" y="44107"/>
                </a:lnTo>
                <a:close/>
              </a:path>
            </a:pathLst>
          </a:custGeom>
          <a:solidFill>
            <a:srgbClr val="000000"/>
          </a:solidFill>
        </p:spPr>
        <p:txBody>
          <a:bodyPr wrap="square" lIns="0" tIns="0" rIns="0" bIns="0" rtlCol="0"/>
          <a:lstStyle/>
          <a:p>
            <a:endParaRPr/>
          </a:p>
        </p:txBody>
      </p:sp>
      <p:sp>
        <p:nvSpPr>
          <p:cNvPr id="15" name="object 15"/>
          <p:cNvSpPr/>
          <p:nvPr/>
        </p:nvSpPr>
        <p:spPr>
          <a:xfrm>
            <a:off x="6897840" y="5219217"/>
            <a:ext cx="128905" cy="2689860"/>
          </a:xfrm>
          <a:custGeom>
            <a:avLst/>
            <a:gdLst/>
            <a:ahLst/>
            <a:cxnLst/>
            <a:rect l="l" t="t" r="r" b="b"/>
            <a:pathLst>
              <a:path w="128904" h="2689859">
                <a:moveTo>
                  <a:pt x="128519" y="2689278"/>
                </a:moveTo>
                <a:lnTo>
                  <a:pt x="127610" y="2670260"/>
                </a:lnTo>
                <a:lnTo>
                  <a:pt x="0" y="0"/>
                </a:lnTo>
              </a:path>
            </a:pathLst>
          </a:custGeom>
          <a:ln w="38099">
            <a:solidFill>
              <a:srgbClr val="000000"/>
            </a:solidFill>
          </a:ln>
        </p:spPr>
        <p:txBody>
          <a:bodyPr wrap="square" lIns="0" tIns="0" rIns="0" bIns="0" rtlCol="0"/>
          <a:lstStyle/>
          <a:p>
            <a:endParaRPr/>
          </a:p>
        </p:txBody>
      </p:sp>
      <p:sp>
        <p:nvSpPr>
          <p:cNvPr id="16" name="object 16"/>
          <p:cNvSpPr/>
          <p:nvPr/>
        </p:nvSpPr>
        <p:spPr>
          <a:xfrm>
            <a:off x="6939724" y="7843608"/>
            <a:ext cx="167640" cy="171450"/>
          </a:xfrm>
          <a:custGeom>
            <a:avLst/>
            <a:gdLst/>
            <a:ahLst/>
            <a:cxnLst/>
            <a:rect l="l" t="t" r="r" b="b"/>
            <a:pathLst>
              <a:path w="167640" h="171450">
                <a:moveTo>
                  <a:pt x="0" y="8001"/>
                </a:moveTo>
                <a:lnTo>
                  <a:pt x="91732" y="171450"/>
                </a:lnTo>
                <a:lnTo>
                  <a:pt x="147196" y="45859"/>
                </a:lnTo>
                <a:lnTo>
                  <a:pt x="85725" y="45859"/>
                </a:lnTo>
                <a:lnTo>
                  <a:pt x="0" y="8001"/>
                </a:lnTo>
                <a:close/>
              </a:path>
              <a:path w="167640" h="171450">
                <a:moveTo>
                  <a:pt x="167449" y="0"/>
                </a:moveTo>
                <a:lnTo>
                  <a:pt x="85725" y="45859"/>
                </a:lnTo>
                <a:lnTo>
                  <a:pt x="147196" y="45859"/>
                </a:lnTo>
                <a:lnTo>
                  <a:pt x="167449" y="0"/>
                </a:lnTo>
                <a:close/>
              </a:path>
            </a:pathLst>
          </a:custGeom>
          <a:solidFill>
            <a:srgbClr val="000000"/>
          </a:solidFill>
        </p:spPr>
        <p:txBody>
          <a:bodyPr wrap="square" lIns="0" tIns="0" rIns="0" bIns="0" rtlCol="0"/>
          <a:lstStyle/>
          <a:p>
            <a:endParaRPr/>
          </a:p>
        </p:txBody>
      </p:sp>
      <p:sp>
        <p:nvSpPr>
          <p:cNvPr id="17" name="object 17"/>
          <p:cNvSpPr/>
          <p:nvPr/>
        </p:nvSpPr>
        <p:spPr>
          <a:xfrm>
            <a:off x="6937552" y="5219217"/>
            <a:ext cx="1017269" cy="2697480"/>
          </a:xfrm>
          <a:custGeom>
            <a:avLst/>
            <a:gdLst/>
            <a:ahLst/>
            <a:cxnLst/>
            <a:rect l="l" t="t" r="r" b="b"/>
            <a:pathLst>
              <a:path w="1017270" h="2697479">
                <a:moveTo>
                  <a:pt x="1016733" y="2697065"/>
                </a:moveTo>
                <a:lnTo>
                  <a:pt x="1010013" y="2679240"/>
                </a:lnTo>
                <a:lnTo>
                  <a:pt x="0" y="0"/>
                </a:lnTo>
              </a:path>
            </a:pathLst>
          </a:custGeom>
          <a:ln w="38100">
            <a:solidFill>
              <a:srgbClr val="000000"/>
            </a:solidFill>
          </a:ln>
        </p:spPr>
        <p:txBody>
          <a:bodyPr wrap="square" lIns="0" tIns="0" rIns="0" bIns="0" rtlCol="0"/>
          <a:lstStyle/>
          <a:p>
            <a:endParaRPr/>
          </a:p>
        </p:txBody>
      </p:sp>
      <p:sp>
        <p:nvSpPr>
          <p:cNvPr id="18" name="object 18"/>
          <p:cNvSpPr/>
          <p:nvPr/>
        </p:nvSpPr>
        <p:spPr>
          <a:xfrm>
            <a:off x="7854353" y="7829663"/>
            <a:ext cx="156845" cy="186690"/>
          </a:xfrm>
          <a:custGeom>
            <a:avLst/>
            <a:gdLst/>
            <a:ahLst/>
            <a:cxnLst/>
            <a:rect l="l" t="t" r="r" b="b"/>
            <a:pathLst>
              <a:path w="156845" h="186690">
                <a:moveTo>
                  <a:pt x="0" y="59143"/>
                </a:moveTo>
                <a:lnTo>
                  <a:pt x="137566" y="186435"/>
                </a:lnTo>
                <a:lnTo>
                  <a:pt x="149740" y="68783"/>
                </a:lnTo>
                <a:lnTo>
                  <a:pt x="93218" y="68783"/>
                </a:lnTo>
                <a:lnTo>
                  <a:pt x="0" y="59143"/>
                </a:lnTo>
                <a:close/>
              </a:path>
              <a:path w="156845" h="186690">
                <a:moveTo>
                  <a:pt x="156857" y="0"/>
                </a:moveTo>
                <a:lnTo>
                  <a:pt x="93218" y="68783"/>
                </a:lnTo>
                <a:lnTo>
                  <a:pt x="149740" y="68783"/>
                </a:lnTo>
                <a:lnTo>
                  <a:pt x="156857" y="0"/>
                </a:lnTo>
                <a:close/>
              </a:path>
            </a:pathLst>
          </a:custGeom>
          <a:solidFill>
            <a:srgbClr val="000000"/>
          </a:solidFill>
        </p:spPr>
        <p:txBody>
          <a:bodyPr wrap="square" lIns="0" tIns="0" rIns="0" bIns="0" rtlCol="0"/>
          <a:lstStyle/>
          <a:p>
            <a:endParaRPr/>
          </a:p>
        </p:txBody>
      </p:sp>
      <p:sp>
        <p:nvSpPr>
          <p:cNvPr id="19" name="object 19"/>
          <p:cNvSpPr/>
          <p:nvPr/>
        </p:nvSpPr>
        <p:spPr>
          <a:xfrm>
            <a:off x="6890346" y="5219890"/>
            <a:ext cx="2059305" cy="2720340"/>
          </a:xfrm>
          <a:custGeom>
            <a:avLst/>
            <a:gdLst/>
            <a:ahLst/>
            <a:cxnLst/>
            <a:rect l="l" t="t" r="r" b="b"/>
            <a:pathLst>
              <a:path w="2059304" h="2720340">
                <a:moveTo>
                  <a:pt x="2058899" y="2720063"/>
                </a:moveTo>
                <a:lnTo>
                  <a:pt x="2047403" y="2704868"/>
                </a:lnTo>
                <a:lnTo>
                  <a:pt x="0" y="0"/>
                </a:lnTo>
              </a:path>
            </a:pathLst>
          </a:custGeom>
          <a:ln w="38099">
            <a:solidFill>
              <a:srgbClr val="000000"/>
            </a:solidFill>
          </a:ln>
        </p:spPr>
        <p:txBody>
          <a:bodyPr wrap="square" lIns="0" tIns="0" rIns="0" bIns="0" rtlCol="0"/>
          <a:lstStyle/>
          <a:p>
            <a:endParaRPr/>
          </a:p>
        </p:txBody>
      </p:sp>
      <p:sp>
        <p:nvSpPr>
          <p:cNvPr id="20" name="object 20"/>
          <p:cNvSpPr/>
          <p:nvPr/>
        </p:nvSpPr>
        <p:spPr>
          <a:xfrm>
            <a:off x="8845639" y="7840764"/>
            <a:ext cx="168275" cy="184785"/>
          </a:xfrm>
          <a:custGeom>
            <a:avLst/>
            <a:gdLst/>
            <a:ahLst/>
            <a:cxnLst/>
            <a:rect l="l" t="t" r="r" b="b"/>
            <a:pathLst>
              <a:path w="168275" h="184784">
                <a:moveTo>
                  <a:pt x="133667" y="0"/>
                </a:moveTo>
                <a:lnTo>
                  <a:pt x="92125" y="83997"/>
                </a:lnTo>
                <a:lnTo>
                  <a:pt x="0" y="101168"/>
                </a:lnTo>
                <a:lnTo>
                  <a:pt x="168008" y="184251"/>
                </a:lnTo>
                <a:lnTo>
                  <a:pt x="133667" y="0"/>
                </a:lnTo>
                <a:close/>
              </a:path>
            </a:pathLst>
          </a:custGeom>
          <a:solidFill>
            <a:srgbClr val="000000"/>
          </a:solidFill>
        </p:spPr>
        <p:txBody>
          <a:bodyPr wrap="square" lIns="0" tIns="0" rIns="0" bIns="0" rtlCol="0"/>
          <a:lstStyle/>
          <a:p>
            <a:endParaRPr/>
          </a:p>
        </p:txBody>
      </p:sp>
      <p:sp>
        <p:nvSpPr>
          <p:cNvPr id="21" name="object 21"/>
          <p:cNvSpPr/>
          <p:nvPr/>
        </p:nvSpPr>
        <p:spPr>
          <a:xfrm>
            <a:off x="1371600" y="7988300"/>
            <a:ext cx="889000" cy="1155700"/>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2362200" y="8089900"/>
            <a:ext cx="965200" cy="965200"/>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342900" y="8013700"/>
            <a:ext cx="850900" cy="1054100"/>
          </a:xfrm>
          <a:prstGeom prst="rect">
            <a:avLst/>
          </a:prstGeom>
          <a:blipFill>
            <a:blip r:embed="rId4" cstate="print"/>
            <a:stretch>
              <a:fillRect/>
            </a:stretch>
          </a:blipFill>
        </p:spPr>
        <p:txBody>
          <a:bodyPr wrap="square" lIns="0" tIns="0" rIns="0" bIns="0" rtlCol="0"/>
          <a:lstStyle/>
          <a:p>
            <a:endParaRPr/>
          </a:p>
        </p:txBody>
      </p:sp>
      <p:sp>
        <p:nvSpPr>
          <p:cNvPr id="24" name="object 24"/>
          <p:cNvSpPr/>
          <p:nvPr/>
        </p:nvSpPr>
        <p:spPr>
          <a:xfrm>
            <a:off x="3619500" y="8166100"/>
            <a:ext cx="800100" cy="889000"/>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9753600" y="7912100"/>
            <a:ext cx="825500" cy="1066800"/>
          </a:xfrm>
          <a:prstGeom prst="rect">
            <a:avLst/>
          </a:prstGeom>
          <a:blipFill>
            <a:blip r:embed="rId2" cstate="print"/>
            <a:stretch>
              <a:fillRect/>
            </a:stretch>
          </a:blipFill>
        </p:spPr>
        <p:txBody>
          <a:bodyPr wrap="square" lIns="0" tIns="0" rIns="0" bIns="0" rtlCol="0"/>
          <a:lstStyle/>
          <a:p>
            <a:endParaRPr/>
          </a:p>
        </p:txBody>
      </p:sp>
      <p:sp>
        <p:nvSpPr>
          <p:cNvPr id="26" name="object 26"/>
          <p:cNvSpPr/>
          <p:nvPr/>
        </p:nvSpPr>
        <p:spPr>
          <a:xfrm>
            <a:off x="5537200" y="8077200"/>
            <a:ext cx="914400" cy="965200"/>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1957087" y="5176942"/>
            <a:ext cx="4911090" cy="2782570"/>
          </a:xfrm>
          <a:custGeom>
            <a:avLst/>
            <a:gdLst/>
            <a:ahLst/>
            <a:cxnLst/>
            <a:rect l="l" t="t" r="r" b="b"/>
            <a:pathLst>
              <a:path w="4911090" h="2782570">
                <a:moveTo>
                  <a:pt x="0" y="2781955"/>
                </a:moveTo>
                <a:lnTo>
                  <a:pt x="16572" y="2772571"/>
                </a:lnTo>
                <a:lnTo>
                  <a:pt x="4910534" y="0"/>
                </a:lnTo>
              </a:path>
            </a:pathLst>
          </a:custGeom>
          <a:ln w="38099">
            <a:solidFill>
              <a:srgbClr val="000000"/>
            </a:solidFill>
          </a:ln>
        </p:spPr>
        <p:txBody>
          <a:bodyPr wrap="square" lIns="0" tIns="0" rIns="0" bIns="0" rtlCol="0"/>
          <a:lstStyle/>
          <a:p>
            <a:endParaRPr/>
          </a:p>
        </p:txBody>
      </p:sp>
      <p:sp>
        <p:nvSpPr>
          <p:cNvPr id="28" name="object 28"/>
          <p:cNvSpPr/>
          <p:nvPr/>
        </p:nvSpPr>
        <p:spPr>
          <a:xfrm>
            <a:off x="1864258" y="7855928"/>
            <a:ext cx="187325" cy="155575"/>
          </a:xfrm>
          <a:custGeom>
            <a:avLst/>
            <a:gdLst/>
            <a:ahLst/>
            <a:cxnLst/>
            <a:rect l="l" t="t" r="r" b="b"/>
            <a:pathLst>
              <a:path w="187325" h="155575">
                <a:moveTo>
                  <a:pt x="104546" y="0"/>
                </a:moveTo>
                <a:lnTo>
                  <a:pt x="0" y="155562"/>
                </a:lnTo>
                <a:lnTo>
                  <a:pt x="187185" y="145859"/>
                </a:lnTo>
                <a:lnTo>
                  <a:pt x="109397" y="93586"/>
                </a:lnTo>
                <a:lnTo>
                  <a:pt x="104546" y="0"/>
                </a:lnTo>
                <a:close/>
              </a:path>
            </a:pathLst>
          </a:custGeom>
          <a:solidFill>
            <a:srgbClr val="000000"/>
          </a:solidFill>
        </p:spPr>
        <p:txBody>
          <a:bodyPr wrap="square" lIns="0" tIns="0" rIns="0" bIns="0" rtlCol="0"/>
          <a:lstStyle/>
          <a:p>
            <a:endParaRPr/>
          </a:p>
        </p:txBody>
      </p:sp>
      <p:sp>
        <p:nvSpPr>
          <p:cNvPr id="29" name="object 29"/>
          <p:cNvSpPr/>
          <p:nvPr/>
        </p:nvSpPr>
        <p:spPr>
          <a:xfrm>
            <a:off x="3034309" y="5195508"/>
            <a:ext cx="3832225" cy="2790190"/>
          </a:xfrm>
          <a:custGeom>
            <a:avLst/>
            <a:gdLst/>
            <a:ahLst/>
            <a:cxnLst/>
            <a:rect l="l" t="t" r="r" b="b"/>
            <a:pathLst>
              <a:path w="3832225" h="2790190">
                <a:moveTo>
                  <a:pt x="0" y="2790173"/>
                </a:moveTo>
                <a:lnTo>
                  <a:pt x="15401" y="2778954"/>
                </a:lnTo>
                <a:lnTo>
                  <a:pt x="3831676" y="0"/>
                </a:lnTo>
              </a:path>
            </a:pathLst>
          </a:custGeom>
          <a:ln w="38099">
            <a:solidFill>
              <a:srgbClr val="000000"/>
            </a:solidFill>
          </a:ln>
        </p:spPr>
        <p:txBody>
          <a:bodyPr wrap="square" lIns="0" tIns="0" rIns="0" bIns="0" rtlCol="0"/>
          <a:lstStyle/>
          <a:p>
            <a:endParaRPr/>
          </a:p>
        </p:txBody>
      </p:sp>
      <p:sp>
        <p:nvSpPr>
          <p:cNvPr id="30" name="object 30"/>
          <p:cNvSpPr/>
          <p:nvPr/>
        </p:nvSpPr>
        <p:spPr>
          <a:xfrm>
            <a:off x="2948076" y="7882026"/>
            <a:ext cx="185420" cy="167005"/>
          </a:xfrm>
          <a:custGeom>
            <a:avLst/>
            <a:gdLst/>
            <a:ahLst/>
            <a:cxnLst/>
            <a:rect l="l" t="t" r="r" b="b"/>
            <a:pathLst>
              <a:path w="185419" h="167004">
                <a:moveTo>
                  <a:pt x="86182" y="0"/>
                </a:moveTo>
                <a:lnTo>
                  <a:pt x="0" y="166446"/>
                </a:lnTo>
                <a:lnTo>
                  <a:pt x="184861" y="135521"/>
                </a:lnTo>
                <a:lnTo>
                  <a:pt x="101638" y="92430"/>
                </a:lnTo>
                <a:lnTo>
                  <a:pt x="86182" y="0"/>
                </a:lnTo>
                <a:close/>
              </a:path>
            </a:pathLst>
          </a:custGeom>
          <a:solidFill>
            <a:srgbClr val="000000"/>
          </a:solidFill>
        </p:spPr>
        <p:txBody>
          <a:bodyPr wrap="square" lIns="0" tIns="0" rIns="0" bIns="0" rtlCol="0"/>
          <a:lstStyle/>
          <a:p>
            <a:endParaRPr/>
          </a:p>
        </p:txBody>
      </p:sp>
      <p:sp>
        <p:nvSpPr>
          <p:cNvPr id="31" name="object 31"/>
          <p:cNvSpPr/>
          <p:nvPr/>
        </p:nvSpPr>
        <p:spPr>
          <a:xfrm>
            <a:off x="4234180" y="5196482"/>
            <a:ext cx="2628900" cy="2878455"/>
          </a:xfrm>
          <a:custGeom>
            <a:avLst/>
            <a:gdLst/>
            <a:ahLst/>
            <a:cxnLst/>
            <a:rect l="l" t="t" r="r" b="b"/>
            <a:pathLst>
              <a:path w="2628900" h="2878454">
                <a:moveTo>
                  <a:pt x="0" y="2878021"/>
                </a:moveTo>
                <a:lnTo>
                  <a:pt x="12847" y="2863949"/>
                </a:lnTo>
                <a:lnTo>
                  <a:pt x="2628707" y="0"/>
                </a:lnTo>
              </a:path>
            </a:pathLst>
          </a:custGeom>
          <a:ln w="38099">
            <a:solidFill>
              <a:srgbClr val="000000"/>
            </a:solidFill>
          </a:ln>
        </p:spPr>
        <p:txBody>
          <a:bodyPr wrap="square" lIns="0" tIns="0" rIns="0" bIns="0" rtlCol="0"/>
          <a:lstStyle/>
          <a:p>
            <a:endParaRPr/>
          </a:p>
        </p:txBody>
      </p:sp>
      <p:sp>
        <p:nvSpPr>
          <p:cNvPr id="32" name="object 32"/>
          <p:cNvSpPr/>
          <p:nvPr/>
        </p:nvSpPr>
        <p:spPr>
          <a:xfrm>
            <a:off x="4162247" y="7972958"/>
            <a:ext cx="175260" cy="180340"/>
          </a:xfrm>
          <a:custGeom>
            <a:avLst/>
            <a:gdLst/>
            <a:ahLst/>
            <a:cxnLst/>
            <a:rect l="l" t="t" r="r" b="b"/>
            <a:pathLst>
              <a:path w="175260" h="180340">
                <a:moveTo>
                  <a:pt x="51155" y="0"/>
                </a:moveTo>
                <a:lnTo>
                  <a:pt x="0" y="180301"/>
                </a:lnTo>
                <a:lnTo>
                  <a:pt x="174942" y="113055"/>
                </a:lnTo>
                <a:lnTo>
                  <a:pt x="84785" y="87464"/>
                </a:lnTo>
                <a:lnTo>
                  <a:pt x="51155" y="0"/>
                </a:lnTo>
                <a:close/>
              </a:path>
            </a:pathLst>
          </a:custGeom>
          <a:solidFill>
            <a:srgbClr val="000000"/>
          </a:solidFill>
        </p:spPr>
        <p:txBody>
          <a:bodyPr wrap="square" lIns="0" tIns="0" rIns="0" bIns="0" rtlCol="0"/>
          <a:lstStyle/>
          <a:p>
            <a:endParaRPr/>
          </a:p>
        </p:txBody>
      </p:sp>
      <p:sp>
        <p:nvSpPr>
          <p:cNvPr id="33" name="object 33"/>
          <p:cNvSpPr/>
          <p:nvPr/>
        </p:nvSpPr>
        <p:spPr>
          <a:xfrm>
            <a:off x="6887273" y="5242788"/>
            <a:ext cx="3292475" cy="2694940"/>
          </a:xfrm>
          <a:custGeom>
            <a:avLst/>
            <a:gdLst/>
            <a:ahLst/>
            <a:cxnLst/>
            <a:rect l="l" t="t" r="r" b="b"/>
            <a:pathLst>
              <a:path w="3292475" h="2694940">
                <a:moveTo>
                  <a:pt x="3292181" y="2694950"/>
                </a:moveTo>
                <a:lnTo>
                  <a:pt x="3277440" y="2682878"/>
                </a:lnTo>
                <a:lnTo>
                  <a:pt x="0" y="0"/>
                </a:lnTo>
              </a:path>
            </a:pathLst>
          </a:custGeom>
          <a:ln w="38099">
            <a:solidFill>
              <a:srgbClr val="000000"/>
            </a:solidFill>
          </a:ln>
        </p:spPr>
        <p:txBody>
          <a:bodyPr wrap="square" lIns="0" tIns="0" rIns="0" bIns="0" rtlCol="0"/>
          <a:lstStyle/>
          <a:p>
            <a:endParaRPr/>
          </a:p>
        </p:txBody>
      </p:sp>
      <p:sp>
        <p:nvSpPr>
          <p:cNvPr id="34" name="object 34"/>
          <p:cNvSpPr/>
          <p:nvPr/>
        </p:nvSpPr>
        <p:spPr>
          <a:xfrm>
            <a:off x="10079202" y="7834261"/>
            <a:ext cx="182880" cy="171450"/>
          </a:xfrm>
          <a:custGeom>
            <a:avLst/>
            <a:gdLst/>
            <a:ahLst/>
            <a:cxnLst/>
            <a:rect l="l" t="t" r="r" b="b"/>
            <a:pathLst>
              <a:path w="182879" h="171450">
                <a:moveTo>
                  <a:pt x="106184" y="0"/>
                </a:moveTo>
                <a:lnTo>
                  <a:pt x="85521" y="91401"/>
                </a:lnTo>
                <a:lnTo>
                  <a:pt x="0" y="129717"/>
                </a:lnTo>
                <a:lnTo>
                  <a:pt x="182803" y="171043"/>
                </a:lnTo>
                <a:lnTo>
                  <a:pt x="106184" y="0"/>
                </a:lnTo>
                <a:close/>
              </a:path>
            </a:pathLst>
          </a:custGeom>
          <a:solidFill>
            <a:srgbClr val="000000"/>
          </a:solidFill>
        </p:spPr>
        <p:txBody>
          <a:bodyPr wrap="square" lIns="0" tIns="0" rIns="0" bIns="0" rtlCol="0"/>
          <a:lstStyle/>
          <a:p>
            <a:endParaRPr/>
          </a:p>
        </p:txBody>
      </p:sp>
      <p:sp>
        <p:nvSpPr>
          <p:cNvPr id="35" name="object 35"/>
          <p:cNvSpPr/>
          <p:nvPr/>
        </p:nvSpPr>
        <p:spPr>
          <a:xfrm>
            <a:off x="6934009" y="5242318"/>
            <a:ext cx="4097654" cy="2706370"/>
          </a:xfrm>
          <a:custGeom>
            <a:avLst/>
            <a:gdLst/>
            <a:ahLst/>
            <a:cxnLst/>
            <a:rect l="l" t="t" r="r" b="b"/>
            <a:pathLst>
              <a:path w="4097654" h="2706370">
                <a:moveTo>
                  <a:pt x="4097232" y="2705892"/>
                </a:moveTo>
                <a:lnTo>
                  <a:pt x="4081336" y="2695388"/>
                </a:lnTo>
                <a:lnTo>
                  <a:pt x="0" y="0"/>
                </a:lnTo>
              </a:path>
            </a:pathLst>
          </a:custGeom>
          <a:ln w="38099">
            <a:solidFill>
              <a:srgbClr val="000000"/>
            </a:solidFill>
          </a:ln>
        </p:spPr>
        <p:txBody>
          <a:bodyPr wrap="square" lIns="0" tIns="0" rIns="0" bIns="0" rtlCol="0"/>
          <a:lstStyle/>
          <a:p>
            <a:endParaRPr/>
          </a:p>
        </p:txBody>
      </p:sp>
      <p:sp>
        <p:nvSpPr>
          <p:cNvPr id="36" name="object 36"/>
          <p:cNvSpPr/>
          <p:nvPr/>
        </p:nvSpPr>
        <p:spPr>
          <a:xfrm>
            <a:off x="10934192" y="7844663"/>
            <a:ext cx="186055" cy="162560"/>
          </a:xfrm>
          <a:custGeom>
            <a:avLst/>
            <a:gdLst/>
            <a:ahLst/>
            <a:cxnLst/>
            <a:rect l="l" t="t" r="r" b="b"/>
            <a:pathLst>
              <a:path w="186054" h="162559">
                <a:moveTo>
                  <a:pt x="92379" y="0"/>
                </a:moveTo>
                <a:lnTo>
                  <a:pt x="81152" y="93040"/>
                </a:lnTo>
                <a:lnTo>
                  <a:pt x="0" y="139890"/>
                </a:lnTo>
                <a:lnTo>
                  <a:pt x="186067" y="162331"/>
                </a:lnTo>
                <a:lnTo>
                  <a:pt x="92379" y="0"/>
                </a:lnTo>
                <a:close/>
              </a:path>
            </a:pathLst>
          </a:custGeom>
          <a:solidFill>
            <a:srgbClr val="000000"/>
          </a:solidFill>
        </p:spPr>
        <p:txBody>
          <a:bodyPr wrap="square" lIns="0" tIns="0" rIns="0" bIns="0" rtlCol="0"/>
          <a:lstStyle/>
          <a:p>
            <a:endParaRPr/>
          </a:p>
        </p:txBody>
      </p:sp>
      <p:sp>
        <p:nvSpPr>
          <p:cNvPr id="37" name="object 37"/>
          <p:cNvSpPr/>
          <p:nvPr/>
        </p:nvSpPr>
        <p:spPr>
          <a:xfrm>
            <a:off x="6928586" y="5260606"/>
            <a:ext cx="5163185" cy="2614295"/>
          </a:xfrm>
          <a:custGeom>
            <a:avLst/>
            <a:gdLst/>
            <a:ahLst/>
            <a:cxnLst/>
            <a:rect l="l" t="t" r="r" b="b"/>
            <a:pathLst>
              <a:path w="5163184" h="2614295">
                <a:moveTo>
                  <a:pt x="5163002" y="2613880"/>
                </a:moveTo>
                <a:lnTo>
                  <a:pt x="5146005" y="2605270"/>
                </a:lnTo>
                <a:lnTo>
                  <a:pt x="0" y="0"/>
                </a:lnTo>
              </a:path>
            </a:pathLst>
          </a:custGeom>
          <a:ln w="38099">
            <a:solidFill>
              <a:srgbClr val="000000"/>
            </a:solidFill>
          </a:ln>
        </p:spPr>
        <p:txBody>
          <a:bodyPr wrap="square" lIns="0" tIns="0" rIns="0" bIns="0" rtlCol="0"/>
          <a:lstStyle/>
          <a:p>
            <a:endParaRPr/>
          </a:p>
        </p:txBody>
      </p:sp>
      <p:sp>
        <p:nvSpPr>
          <p:cNvPr id="38" name="object 38"/>
          <p:cNvSpPr/>
          <p:nvPr/>
        </p:nvSpPr>
        <p:spPr>
          <a:xfrm>
            <a:off x="11999341" y="7772158"/>
            <a:ext cx="187960" cy="150495"/>
          </a:xfrm>
          <a:custGeom>
            <a:avLst/>
            <a:gdLst/>
            <a:ahLst/>
            <a:cxnLst/>
            <a:rect l="l" t="t" r="r" b="b"/>
            <a:pathLst>
              <a:path w="187959" h="150495">
                <a:moveTo>
                  <a:pt x="75717" y="0"/>
                </a:moveTo>
                <a:lnTo>
                  <a:pt x="75247" y="93713"/>
                </a:lnTo>
                <a:lnTo>
                  <a:pt x="0" y="149567"/>
                </a:lnTo>
                <a:lnTo>
                  <a:pt x="187426" y="150507"/>
                </a:lnTo>
                <a:lnTo>
                  <a:pt x="75717" y="0"/>
                </a:lnTo>
                <a:close/>
              </a:path>
            </a:pathLst>
          </a:custGeom>
          <a:solidFill>
            <a:srgbClr val="000000"/>
          </a:solidFill>
        </p:spPr>
        <p:txBody>
          <a:bodyPr wrap="square" lIns="0" tIns="0" rIns="0" bIns="0" rtlCol="0"/>
          <a:lstStyle/>
          <a:p>
            <a:endParaRPr/>
          </a:p>
        </p:txBody>
      </p:sp>
      <p:sp>
        <p:nvSpPr>
          <p:cNvPr id="39" name="object 39"/>
          <p:cNvSpPr/>
          <p:nvPr/>
        </p:nvSpPr>
        <p:spPr>
          <a:xfrm>
            <a:off x="457145" y="3176422"/>
            <a:ext cx="7827009" cy="1721485"/>
          </a:xfrm>
          <a:custGeom>
            <a:avLst/>
            <a:gdLst/>
            <a:ahLst/>
            <a:cxnLst/>
            <a:rect l="l" t="t" r="r" b="b"/>
            <a:pathLst>
              <a:path w="7827009" h="1721485">
                <a:moveTo>
                  <a:pt x="0" y="0"/>
                </a:moveTo>
                <a:lnTo>
                  <a:pt x="7826988" y="0"/>
                </a:lnTo>
                <a:lnTo>
                  <a:pt x="7826988" y="1720900"/>
                </a:lnTo>
                <a:lnTo>
                  <a:pt x="0" y="1720900"/>
                </a:lnTo>
                <a:lnTo>
                  <a:pt x="0" y="0"/>
                </a:lnTo>
                <a:close/>
              </a:path>
            </a:pathLst>
          </a:custGeom>
          <a:solidFill>
            <a:srgbClr val="F39019"/>
          </a:solidFill>
        </p:spPr>
        <p:txBody>
          <a:bodyPr wrap="square" lIns="0" tIns="0" rIns="0" bIns="0" rtlCol="0"/>
          <a:lstStyle/>
          <a:p>
            <a:endParaRPr/>
          </a:p>
        </p:txBody>
      </p:sp>
      <p:sp>
        <p:nvSpPr>
          <p:cNvPr id="40" name="object 40"/>
          <p:cNvSpPr/>
          <p:nvPr/>
        </p:nvSpPr>
        <p:spPr>
          <a:xfrm>
            <a:off x="2792539" y="3816921"/>
            <a:ext cx="2463800" cy="908050"/>
          </a:xfrm>
          <a:custGeom>
            <a:avLst/>
            <a:gdLst/>
            <a:ahLst/>
            <a:cxnLst/>
            <a:rect l="l" t="t" r="r" b="b"/>
            <a:pathLst>
              <a:path w="2463800" h="908050">
                <a:moveTo>
                  <a:pt x="0" y="0"/>
                </a:moveTo>
                <a:lnTo>
                  <a:pt x="2463800" y="0"/>
                </a:lnTo>
                <a:lnTo>
                  <a:pt x="2463800" y="908048"/>
                </a:lnTo>
                <a:lnTo>
                  <a:pt x="0" y="908048"/>
                </a:lnTo>
                <a:lnTo>
                  <a:pt x="0" y="0"/>
                </a:lnTo>
                <a:close/>
              </a:path>
            </a:pathLst>
          </a:custGeom>
          <a:ln w="25399">
            <a:solidFill>
              <a:srgbClr val="000000"/>
            </a:solidFill>
          </a:ln>
        </p:spPr>
        <p:txBody>
          <a:bodyPr wrap="square" lIns="0" tIns="0" rIns="0" bIns="0" rtlCol="0"/>
          <a:lstStyle/>
          <a:p>
            <a:endParaRPr/>
          </a:p>
        </p:txBody>
      </p:sp>
      <p:sp>
        <p:nvSpPr>
          <p:cNvPr id="41" name="object 41"/>
          <p:cNvSpPr/>
          <p:nvPr/>
        </p:nvSpPr>
        <p:spPr>
          <a:xfrm>
            <a:off x="5602681" y="3816921"/>
            <a:ext cx="2463800" cy="908050"/>
          </a:xfrm>
          <a:custGeom>
            <a:avLst/>
            <a:gdLst/>
            <a:ahLst/>
            <a:cxnLst/>
            <a:rect l="l" t="t" r="r" b="b"/>
            <a:pathLst>
              <a:path w="2463800" h="908050">
                <a:moveTo>
                  <a:pt x="0" y="0"/>
                </a:moveTo>
                <a:lnTo>
                  <a:pt x="2463800" y="0"/>
                </a:lnTo>
                <a:lnTo>
                  <a:pt x="2463800" y="908048"/>
                </a:lnTo>
                <a:lnTo>
                  <a:pt x="0" y="908048"/>
                </a:lnTo>
                <a:lnTo>
                  <a:pt x="0" y="0"/>
                </a:lnTo>
                <a:close/>
              </a:path>
            </a:pathLst>
          </a:custGeom>
          <a:ln w="25399">
            <a:solidFill>
              <a:srgbClr val="000000"/>
            </a:solidFill>
          </a:ln>
        </p:spPr>
        <p:txBody>
          <a:bodyPr wrap="square" lIns="0" tIns="0" rIns="0" bIns="0" rtlCol="0"/>
          <a:lstStyle/>
          <a:p>
            <a:endParaRPr/>
          </a:p>
        </p:txBody>
      </p:sp>
      <p:sp>
        <p:nvSpPr>
          <p:cNvPr id="42" name="object 42"/>
          <p:cNvSpPr/>
          <p:nvPr/>
        </p:nvSpPr>
        <p:spPr>
          <a:xfrm>
            <a:off x="8563178" y="3816921"/>
            <a:ext cx="1689100" cy="908050"/>
          </a:xfrm>
          <a:custGeom>
            <a:avLst/>
            <a:gdLst/>
            <a:ahLst/>
            <a:cxnLst/>
            <a:rect l="l" t="t" r="r" b="b"/>
            <a:pathLst>
              <a:path w="1689100" h="908050">
                <a:moveTo>
                  <a:pt x="0" y="0"/>
                </a:moveTo>
                <a:lnTo>
                  <a:pt x="1689100" y="0"/>
                </a:lnTo>
                <a:lnTo>
                  <a:pt x="1689100" y="908048"/>
                </a:lnTo>
                <a:lnTo>
                  <a:pt x="0" y="908048"/>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0698188" y="3816921"/>
            <a:ext cx="1689100" cy="908050"/>
          </a:xfrm>
          <a:custGeom>
            <a:avLst/>
            <a:gdLst/>
            <a:ahLst/>
            <a:cxnLst/>
            <a:rect l="l" t="t" r="r" b="b"/>
            <a:pathLst>
              <a:path w="1689100" h="908050">
                <a:moveTo>
                  <a:pt x="0" y="0"/>
                </a:moveTo>
                <a:lnTo>
                  <a:pt x="1689100" y="0"/>
                </a:lnTo>
                <a:lnTo>
                  <a:pt x="1689100" y="908048"/>
                </a:lnTo>
                <a:lnTo>
                  <a:pt x="0" y="908048"/>
                </a:lnTo>
                <a:lnTo>
                  <a:pt x="0" y="0"/>
                </a:lnTo>
                <a:close/>
              </a:path>
            </a:pathLst>
          </a:custGeom>
          <a:ln w="25400">
            <a:solidFill>
              <a:srgbClr val="000000"/>
            </a:solidFill>
          </a:ln>
        </p:spPr>
        <p:txBody>
          <a:bodyPr wrap="square" lIns="0" tIns="0" rIns="0" bIns="0" rtlCol="0"/>
          <a:lstStyle/>
          <a:p>
            <a:endParaRPr/>
          </a:p>
        </p:txBody>
      </p:sp>
      <p:sp>
        <p:nvSpPr>
          <p:cNvPr id="44" name="object 44"/>
          <p:cNvSpPr txBox="1"/>
          <p:nvPr/>
        </p:nvSpPr>
        <p:spPr>
          <a:xfrm>
            <a:off x="8623300" y="3797300"/>
            <a:ext cx="3708400" cy="963930"/>
          </a:xfrm>
          <a:prstGeom prst="rect">
            <a:avLst/>
          </a:prstGeom>
        </p:spPr>
        <p:txBody>
          <a:bodyPr vert="horz" wrap="square" lIns="0" tIns="0" rIns="0" bIns="0" rtlCol="0">
            <a:spAutoFit/>
          </a:bodyPr>
          <a:lstStyle/>
          <a:p>
            <a:pPr marL="12700">
              <a:lnSpc>
                <a:spcPct val="100000"/>
              </a:lnSpc>
              <a:tabLst>
                <a:tab pos="2145665" algn="l"/>
              </a:tabLst>
            </a:pPr>
            <a:r>
              <a:rPr sz="6100" dirty="0">
                <a:latin typeface="Yu Mincho"/>
                <a:cs typeface="Yu Mincho"/>
              </a:rPr>
              <a:t>新聞	雑誌</a:t>
            </a:r>
            <a:endParaRPr sz="6100">
              <a:latin typeface="Yu Mincho"/>
              <a:cs typeface="Yu Mincho"/>
            </a:endParaRPr>
          </a:p>
        </p:txBody>
      </p:sp>
      <p:sp>
        <p:nvSpPr>
          <p:cNvPr id="45" name="object 45"/>
          <p:cNvSpPr txBox="1"/>
          <p:nvPr/>
        </p:nvSpPr>
        <p:spPr>
          <a:xfrm>
            <a:off x="628882" y="3762946"/>
            <a:ext cx="1817370" cy="1016000"/>
          </a:xfrm>
          <a:prstGeom prst="rect">
            <a:avLst/>
          </a:prstGeom>
          <a:solidFill>
            <a:srgbClr val="F39019"/>
          </a:solidFill>
          <a:ln w="25400">
            <a:solidFill>
              <a:srgbClr val="000000"/>
            </a:solidFill>
          </a:ln>
        </p:spPr>
        <p:txBody>
          <a:bodyPr vert="horz" wrap="square" lIns="0" tIns="0" rIns="0" bIns="0" rtlCol="0">
            <a:spAutoFit/>
          </a:bodyPr>
          <a:lstStyle/>
          <a:p>
            <a:pPr marL="56515">
              <a:lnSpc>
                <a:spcPts val="7190"/>
              </a:lnSpc>
            </a:pPr>
            <a:r>
              <a:rPr sz="6100" spc="110" dirty="0">
                <a:latin typeface="Arial"/>
                <a:cs typeface="Arial"/>
              </a:rPr>
              <a:t>NHK</a:t>
            </a:r>
            <a:endParaRPr sz="6100">
              <a:latin typeface="Arial"/>
              <a:cs typeface="Arial"/>
            </a:endParaRPr>
          </a:p>
        </p:txBody>
      </p:sp>
      <p:sp>
        <p:nvSpPr>
          <p:cNvPr id="46" name="object 46"/>
          <p:cNvSpPr txBox="1"/>
          <p:nvPr/>
        </p:nvSpPr>
        <p:spPr>
          <a:xfrm>
            <a:off x="914400" y="3175000"/>
            <a:ext cx="1257300" cy="514984"/>
          </a:xfrm>
          <a:prstGeom prst="rect">
            <a:avLst/>
          </a:prstGeom>
        </p:spPr>
        <p:txBody>
          <a:bodyPr vert="horz" wrap="square" lIns="0" tIns="0" rIns="0" bIns="0" rtlCol="0">
            <a:spAutoFit/>
          </a:bodyPr>
          <a:lstStyle/>
          <a:p>
            <a:pPr>
              <a:lnSpc>
                <a:spcPct val="100000"/>
              </a:lnSpc>
            </a:pPr>
            <a:r>
              <a:rPr sz="3300" dirty="0">
                <a:latin typeface="Yu Mincho"/>
                <a:cs typeface="Yu Mincho"/>
              </a:rPr>
              <a:t>受信料</a:t>
            </a:r>
            <a:endParaRPr sz="3300">
              <a:latin typeface="Yu Mincho"/>
              <a:cs typeface="Yu Mincho"/>
            </a:endParaRPr>
          </a:p>
        </p:txBody>
      </p:sp>
      <p:sp>
        <p:nvSpPr>
          <p:cNvPr id="47" name="object 47"/>
          <p:cNvSpPr txBox="1"/>
          <p:nvPr/>
        </p:nvSpPr>
        <p:spPr>
          <a:xfrm>
            <a:off x="2857500" y="3175000"/>
            <a:ext cx="7188200" cy="1573530"/>
          </a:xfrm>
          <a:prstGeom prst="rect">
            <a:avLst/>
          </a:prstGeom>
        </p:spPr>
        <p:txBody>
          <a:bodyPr vert="horz" wrap="square" lIns="0" tIns="0" rIns="0" bIns="0" rtlCol="0">
            <a:spAutoFit/>
          </a:bodyPr>
          <a:lstStyle/>
          <a:p>
            <a:pPr marL="152400">
              <a:lnSpc>
                <a:spcPct val="100000"/>
              </a:lnSpc>
              <a:tabLst>
                <a:tab pos="5917565" algn="l"/>
              </a:tabLst>
            </a:pPr>
            <a:r>
              <a:rPr sz="3300" dirty="0">
                <a:latin typeface="Yu Mincho"/>
                <a:cs typeface="Yu Mincho"/>
              </a:rPr>
              <a:t>総務省の免許制（広告費）	購読料</a:t>
            </a:r>
            <a:endParaRPr sz="3300">
              <a:latin typeface="Yu Mincho"/>
              <a:cs typeface="Yu Mincho"/>
            </a:endParaRPr>
          </a:p>
          <a:p>
            <a:pPr>
              <a:lnSpc>
                <a:spcPct val="100000"/>
              </a:lnSpc>
              <a:spcBef>
                <a:spcPts val="940"/>
              </a:spcBef>
              <a:tabLst>
                <a:tab pos="2818765" algn="l"/>
              </a:tabLst>
            </a:pPr>
            <a:r>
              <a:rPr sz="6100" dirty="0">
                <a:latin typeface="Yu Mincho"/>
                <a:cs typeface="Yu Mincho"/>
              </a:rPr>
              <a:t>テレビ	ラジオ</a:t>
            </a:r>
            <a:endParaRPr sz="6100">
              <a:latin typeface="Yu Mincho"/>
              <a:cs typeface="Yu Mincho"/>
            </a:endParaRPr>
          </a:p>
        </p:txBody>
      </p:sp>
      <p:sp>
        <p:nvSpPr>
          <p:cNvPr id="48" name="object 48"/>
          <p:cNvSpPr txBox="1"/>
          <p:nvPr/>
        </p:nvSpPr>
        <p:spPr>
          <a:xfrm>
            <a:off x="10896600" y="3175000"/>
            <a:ext cx="1282700" cy="527685"/>
          </a:xfrm>
          <a:prstGeom prst="rect">
            <a:avLst/>
          </a:prstGeom>
        </p:spPr>
        <p:txBody>
          <a:bodyPr vert="horz" wrap="square" lIns="0" tIns="0" rIns="0" bIns="0" rtlCol="0">
            <a:spAutoFit/>
          </a:bodyPr>
          <a:lstStyle/>
          <a:p>
            <a:pPr marL="12700">
              <a:lnSpc>
                <a:spcPct val="100000"/>
              </a:lnSpc>
            </a:pPr>
            <a:r>
              <a:rPr sz="3300" dirty="0">
                <a:latin typeface="Yu Mincho"/>
                <a:cs typeface="Yu Mincho"/>
              </a:rPr>
              <a:t>書籍代</a:t>
            </a:r>
            <a:endParaRPr sz="3300">
              <a:latin typeface="Yu Mincho"/>
              <a:cs typeface="Yu Mincho"/>
            </a:endParaRPr>
          </a:p>
        </p:txBody>
      </p:sp>
      <p:sp>
        <p:nvSpPr>
          <p:cNvPr id="49" name="object 49"/>
          <p:cNvSpPr txBox="1"/>
          <p:nvPr/>
        </p:nvSpPr>
        <p:spPr>
          <a:xfrm>
            <a:off x="292100" y="196850"/>
            <a:ext cx="12428220" cy="2846070"/>
          </a:xfrm>
          <a:prstGeom prst="rect">
            <a:avLst/>
          </a:prstGeom>
        </p:spPr>
        <p:txBody>
          <a:bodyPr vert="horz" wrap="square" lIns="0" tIns="0" rIns="0" bIns="0" rtlCol="0">
            <a:spAutoFit/>
          </a:bodyPr>
          <a:lstStyle/>
          <a:p>
            <a:pPr algn="ctr">
              <a:lnSpc>
                <a:spcPct val="100000"/>
              </a:lnSpc>
            </a:pPr>
            <a:r>
              <a:rPr sz="3050" dirty="0">
                <a:latin typeface="SimSun"/>
                <a:cs typeface="SimSun"/>
              </a:rPr>
              <a:t>情報を多くの人に届けるにはマスメディアを利用するしかなかった時代</a:t>
            </a:r>
            <a:endParaRPr sz="3050">
              <a:latin typeface="SimSun"/>
              <a:cs typeface="SimSun"/>
            </a:endParaRPr>
          </a:p>
          <a:p>
            <a:pPr marL="5245100">
              <a:lnSpc>
                <a:spcPct val="100000"/>
              </a:lnSpc>
              <a:spcBef>
                <a:spcPts val="1490"/>
              </a:spcBef>
            </a:pPr>
            <a:r>
              <a:rPr sz="3400" dirty="0">
                <a:latin typeface="Yu Mincho"/>
                <a:cs typeface="Yu Mincho"/>
              </a:rPr>
              <a:t>画一した情報</a:t>
            </a:r>
            <a:endParaRPr sz="3400">
              <a:latin typeface="Yu Mincho"/>
              <a:cs typeface="Yu Mincho"/>
            </a:endParaRPr>
          </a:p>
          <a:p>
            <a:pPr>
              <a:lnSpc>
                <a:spcPct val="100000"/>
              </a:lnSpc>
            </a:pPr>
            <a:endParaRPr sz="3400">
              <a:latin typeface="Times New Roman"/>
              <a:cs typeface="Times New Roman"/>
            </a:endParaRPr>
          </a:p>
          <a:p>
            <a:pPr>
              <a:lnSpc>
                <a:spcPct val="100000"/>
              </a:lnSpc>
              <a:spcBef>
                <a:spcPts val="40"/>
              </a:spcBef>
            </a:pPr>
            <a:endParaRPr sz="3450">
              <a:latin typeface="Times New Roman"/>
              <a:cs typeface="Times New Roman"/>
            </a:endParaRPr>
          </a:p>
          <a:p>
            <a:pPr algn="ctr">
              <a:lnSpc>
                <a:spcPct val="100000"/>
              </a:lnSpc>
            </a:pPr>
            <a:r>
              <a:rPr sz="4200" spc="-75" dirty="0">
                <a:latin typeface="Yu Mincho"/>
                <a:cs typeface="Yu Mincho"/>
              </a:rPr>
              <a:t>４大マスメディア</a:t>
            </a:r>
            <a:endParaRPr sz="4200">
              <a:latin typeface="Yu Mincho"/>
              <a:cs typeface="Yu Mincho"/>
            </a:endParaRPr>
          </a:p>
        </p:txBody>
      </p:sp>
      <p:sp>
        <p:nvSpPr>
          <p:cNvPr id="50" name="object 50"/>
          <p:cNvSpPr/>
          <p:nvPr/>
        </p:nvSpPr>
        <p:spPr>
          <a:xfrm>
            <a:off x="6832333" y="1462938"/>
            <a:ext cx="0" cy="393700"/>
          </a:xfrm>
          <a:custGeom>
            <a:avLst/>
            <a:gdLst/>
            <a:ahLst/>
            <a:cxnLst/>
            <a:rect l="l" t="t" r="r" b="b"/>
            <a:pathLst>
              <a:path h="393700">
                <a:moveTo>
                  <a:pt x="-69850" y="196850"/>
                </a:moveTo>
                <a:lnTo>
                  <a:pt x="69850" y="196850"/>
                </a:lnTo>
              </a:path>
            </a:pathLst>
          </a:custGeom>
          <a:ln w="393700">
            <a:solidFill>
              <a:srgbClr val="000000"/>
            </a:solidFill>
          </a:ln>
        </p:spPr>
        <p:txBody>
          <a:bodyPr wrap="square" lIns="0" tIns="0" rIns="0" bIns="0" rtlCol="0"/>
          <a:lstStyle/>
          <a:p>
            <a:endParaRPr/>
          </a:p>
        </p:txBody>
      </p:sp>
      <p:sp>
        <p:nvSpPr>
          <p:cNvPr id="51" name="object 51"/>
          <p:cNvSpPr/>
          <p:nvPr/>
        </p:nvSpPr>
        <p:spPr>
          <a:xfrm>
            <a:off x="6565633" y="1653438"/>
            <a:ext cx="533400" cy="533400"/>
          </a:xfrm>
          <a:custGeom>
            <a:avLst/>
            <a:gdLst/>
            <a:ahLst/>
            <a:cxnLst/>
            <a:rect l="l" t="t" r="r" b="b"/>
            <a:pathLst>
              <a:path w="533400" h="533400">
                <a:moveTo>
                  <a:pt x="0" y="0"/>
                </a:moveTo>
                <a:lnTo>
                  <a:pt x="266700" y="533400"/>
                </a:lnTo>
                <a:lnTo>
                  <a:pt x="466725" y="133350"/>
                </a:lnTo>
                <a:lnTo>
                  <a:pt x="266700" y="133350"/>
                </a:lnTo>
                <a:lnTo>
                  <a:pt x="0" y="0"/>
                </a:lnTo>
                <a:close/>
              </a:path>
              <a:path w="533400" h="533400">
                <a:moveTo>
                  <a:pt x="533400" y="0"/>
                </a:moveTo>
                <a:lnTo>
                  <a:pt x="266700" y="133350"/>
                </a:lnTo>
                <a:lnTo>
                  <a:pt x="466725" y="133350"/>
                </a:lnTo>
                <a:lnTo>
                  <a:pt x="533400" y="0"/>
                </a:lnTo>
                <a:close/>
              </a:path>
            </a:pathLst>
          </a:custGeom>
          <a:solidFill>
            <a:srgbClr val="000000"/>
          </a:solidFill>
        </p:spPr>
        <p:txBody>
          <a:bodyPr wrap="square" lIns="0" tIns="0" rIns="0" bIns="0" rtlCol="0"/>
          <a:lstStyle/>
          <a:p>
            <a:endParaRPr/>
          </a:p>
        </p:txBody>
      </p:sp>
      <p:sp>
        <p:nvSpPr>
          <p:cNvPr id="52" name="object 52"/>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13</a:t>
            </a:fld>
            <a:endParaRPr spc="-105" dirty="0"/>
          </a:p>
        </p:txBody>
      </p:sp>
      <p:sp>
        <p:nvSpPr>
          <p:cNvPr id="53" name="object 53"/>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26080" y="3567734"/>
            <a:ext cx="2493010" cy="2345055"/>
          </a:xfrm>
          <a:custGeom>
            <a:avLst/>
            <a:gdLst/>
            <a:ahLst/>
            <a:cxnLst/>
            <a:rect l="l" t="t" r="r" b="b"/>
            <a:pathLst>
              <a:path w="2493010" h="2345054">
                <a:moveTo>
                  <a:pt x="0" y="0"/>
                </a:moveTo>
                <a:lnTo>
                  <a:pt x="2492794" y="0"/>
                </a:lnTo>
                <a:lnTo>
                  <a:pt x="2492794" y="2344674"/>
                </a:lnTo>
                <a:lnTo>
                  <a:pt x="0" y="2344674"/>
                </a:lnTo>
                <a:lnTo>
                  <a:pt x="0" y="0"/>
                </a:lnTo>
                <a:close/>
              </a:path>
            </a:pathLst>
          </a:custGeom>
          <a:ln w="25400">
            <a:solidFill>
              <a:srgbClr val="000000"/>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96788" rIns="0" bIns="0" rtlCol="0">
            <a:spAutoFit/>
          </a:bodyPr>
          <a:lstStyle/>
          <a:p>
            <a:pPr marL="406400">
              <a:lnSpc>
                <a:spcPts val="3915"/>
              </a:lnSpc>
            </a:pPr>
            <a:r>
              <a:rPr sz="3350" spc="-10" dirty="0">
                <a:solidFill>
                  <a:srgbClr val="000000"/>
                </a:solidFill>
                <a:latin typeface="SimSun"/>
                <a:cs typeface="SimSun"/>
              </a:rPr>
              <a:t>ストック型のホームページは検索エンジンを通して見つけていた</a:t>
            </a:r>
            <a:endParaRPr sz="3350">
              <a:latin typeface="SimSun"/>
              <a:cs typeface="SimSun"/>
            </a:endParaRPr>
          </a:p>
        </p:txBody>
      </p:sp>
      <p:sp>
        <p:nvSpPr>
          <p:cNvPr id="4" name="object 4"/>
          <p:cNvSpPr/>
          <p:nvPr/>
        </p:nvSpPr>
        <p:spPr>
          <a:xfrm>
            <a:off x="2552700" y="3873500"/>
            <a:ext cx="2235200" cy="5969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565400" y="4838700"/>
            <a:ext cx="2235200" cy="8128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463198" y="2410457"/>
            <a:ext cx="1955164" cy="1130935"/>
          </a:xfrm>
          <a:custGeom>
            <a:avLst/>
            <a:gdLst/>
            <a:ahLst/>
            <a:cxnLst/>
            <a:rect l="l" t="t" r="r" b="b"/>
            <a:pathLst>
              <a:path w="1955165" h="1130935">
                <a:moveTo>
                  <a:pt x="1954806" y="0"/>
                </a:moveTo>
                <a:lnTo>
                  <a:pt x="1938321" y="9538"/>
                </a:lnTo>
                <a:lnTo>
                  <a:pt x="16516" y="1121170"/>
                </a:lnTo>
                <a:lnTo>
                  <a:pt x="0" y="1130725"/>
                </a:lnTo>
              </a:path>
            </a:pathLst>
          </a:custGeom>
          <a:ln w="38100">
            <a:solidFill>
              <a:srgbClr val="000000"/>
            </a:solidFill>
          </a:ln>
        </p:spPr>
        <p:txBody>
          <a:bodyPr wrap="square" lIns="0" tIns="0" rIns="0" bIns="0" rtlCol="0"/>
          <a:lstStyle/>
          <a:p>
            <a:endParaRPr/>
          </a:p>
        </p:txBody>
      </p:sp>
      <p:sp>
        <p:nvSpPr>
          <p:cNvPr id="7" name="object 7"/>
          <p:cNvSpPr/>
          <p:nvPr/>
        </p:nvSpPr>
        <p:spPr>
          <a:xfrm>
            <a:off x="6370853" y="3438106"/>
            <a:ext cx="187325" cy="156845"/>
          </a:xfrm>
          <a:custGeom>
            <a:avLst/>
            <a:gdLst/>
            <a:ahLst/>
            <a:cxnLst/>
            <a:rect l="l" t="t" r="r" b="b"/>
            <a:pathLst>
              <a:path w="187325" h="156845">
                <a:moveTo>
                  <a:pt x="103149" y="0"/>
                </a:moveTo>
                <a:lnTo>
                  <a:pt x="0" y="156489"/>
                </a:lnTo>
                <a:lnTo>
                  <a:pt x="187083" y="145110"/>
                </a:lnTo>
                <a:lnTo>
                  <a:pt x="108838" y="93548"/>
                </a:lnTo>
                <a:lnTo>
                  <a:pt x="103149" y="0"/>
                </a:lnTo>
                <a:close/>
              </a:path>
            </a:pathLst>
          </a:custGeom>
          <a:solidFill>
            <a:srgbClr val="000000"/>
          </a:solidFill>
        </p:spPr>
        <p:txBody>
          <a:bodyPr wrap="square" lIns="0" tIns="0" rIns="0" bIns="0" rtlCol="0"/>
          <a:lstStyle/>
          <a:p>
            <a:endParaRPr/>
          </a:p>
        </p:txBody>
      </p:sp>
      <p:sp>
        <p:nvSpPr>
          <p:cNvPr id="8" name="object 8"/>
          <p:cNvSpPr/>
          <p:nvPr/>
        </p:nvSpPr>
        <p:spPr>
          <a:xfrm>
            <a:off x="8323274" y="2357043"/>
            <a:ext cx="187325" cy="156845"/>
          </a:xfrm>
          <a:custGeom>
            <a:avLst/>
            <a:gdLst/>
            <a:ahLst/>
            <a:cxnLst/>
            <a:rect l="l" t="t" r="r" b="b"/>
            <a:pathLst>
              <a:path w="187325" h="156844">
                <a:moveTo>
                  <a:pt x="187083" y="0"/>
                </a:moveTo>
                <a:lnTo>
                  <a:pt x="0" y="11379"/>
                </a:lnTo>
                <a:lnTo>
                  <a:pt x="78244" y="62953"/>
                </a:lnTo>
                <a:lnTo>
                  <a:pt x="83934" y="156489"/>
                </a:lnTo>
                <a:lnTo>
                  <a:pt x="187083" y="0"/>
                </a:lnTo>
                <a:close/>
              </a:path>
            </a:pathLst>
          </a:custGeom>
          <a:solidFill>
            <a:srgbClr val="000000"/>
          </a:solidFill>
        </p:spPr>
        <p:txBody>
          <a:bodyPr wrap="square" lIns="0" tIns="0" rIns="0" bIns="0" rtlCol="0"/>
          <a:lstStyle/>
          <a:p>
            <a:endParaRPr/>
          </a:p>
        </p:txBody>
      </p:sp>
      <p:sp>
        <p:nvSpPr>
          <p:cNvPr id="9" name="object 9"/>
          <p:cNvSpPr/>
          <p:nvPr/>
        </p:nvSpPr>
        <p:spPr>
          <a:xfrm>
            <a:off x="8800054" y="2461160"/>
            <a:ext cx="1916430" cy="1106170"/>
          </a:xfrm>
          <a:custGeom>
            <a:avLst/>
            <a:gdLst/>
            <a:ahLst/>
            <a:cxnLst/>
            <a:rect l="l" t="t" r="r" b="b"/>
            <a:pathLst>
              <a:path w="1916429" h="1106170">
                <a:moveTo>
                  <a:pt x="0" y="0"/>
                </a:moveTo>
                <a:lnTo>
                  <a:pt x="16500" y="9520"/>
                </a:lnTo>
                <a:lnTo>
                  <a:pt x="1899911" y="1096309"/>
                </a:lnTo>
                <a:lnTo>
                  <a:pt x="1916434" y="1105847"/>
                </a:lnTo>
              </a:path>
            </a:pathLst>
          </a:custGeom>
          <a:ln w="38100">
            <a:solidFill>
              <a:srgbClr val="000000"/>
            </a:solidFill>
          </a:ln>
        </p:spPr>
        <p:txBody>
          <a:bodyPr wrap="square" lIns="0" tIns="0" rIns="0" bIns="0" rtlCol="0"/>
          <a:lstStyle/>
          <a:p>
            <a:endParaRPr/>
          </a:p>
        </p:txBody>
      </p:sp>
      <p:sp>
        <p:nvSpPr>
          <p:cNvPr id="10" name="object 10"/>
          <p:cNvSpPr/>
          <p:nvPr/>
        </p:nvSpPr>
        <p:spPr>
          <a:xfrm>
            <a:off x="10621797" y="3463950"/>
            <a:ext cx="187325" cy="156845"/>
          </a:xfrm>
          <a:custGeom>
            <a:avLst/>
            <a:gdLst/>
            <a:ahLst/>
            <a:cxnLst/>
            <a:rect l="l" t="t" r="r" b="b"/>
            <a:pathLst>
              <a:path w="187325" h="156845">
                <a:moveTo>
                  <a:pt x="83781" y="0"/>
                </a:moveTo>
                <a:lnTo>
                  <a:pt x="78193" y="93535"/>
                </a:lnTo>
                <a:lnTo>
                  <a:pt x="0" y="145199"/>
                </a:lnTo>
                <a:lnTo>
                  <a:pt x="187096" y="156375"/>
                </a:lnTo>
                <a:lnTo>
                  <a:pt x="83781" y="0"/>
                </a:lnTo>
                <a:close/>
              </a:path>
            </a:pathLst>
          </a:custGeom>
          <a:solidFill>
            <a:srgbClr val="000000"/>
          </a:solidFill>
        </p:spPr>
        <p:txBody>
          <a:bodyPr wrap="square" lIns="0" tIns="0" rIns="0" bIns="0" rtlCol="0"/>
          <a:lstStyle/>
          <a:p>
            <a:endParaRPr/>
          </a:p>
        </p:txBody>
      </p:sp>
      <p:sp>
        <p:nvSpPr>
          <p:cNvPr id="11" name="object 11"/>
          <p:cNvSpPr/>
          <p:nvPr/>
        </p:nvSpPr>
        <p:spPr>
          <a:xfrm>
            <a:off x="8707653" y="2407843"/>
            <a:ext cx="187325" cy="156845"/>
          </a:xfrm>
          <a:custGeom>
            <a:avLst/>
            <a:gdLst/>
            <a:ahLst/>
            <a:cxnLst/>
            <a:rect l="l" t="t" r="r" b="b"/>
            <a:pathLst>
              <a:path w="187325" h="156844">
                <a:moveTo>
                  <a:pt x="0" y="0"/>
                </a:moveTo>
                <a:lnTo>
                  <a:pt x="103314" y="156387"/>
                </a:lnTo>
                <a:lnTo>
                  <a:pt x="108902" y="62839"/>
                </a:lnTo>
                <a:lnTo>
                  <a:pt x="187096" y="11188"/>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6377165" y="3715943"/>
            <a:ext cx="167640" cy="168275"/>
          </a:xfrm>
          <a:custGeom>
            <a:avLst/>
            <a:gdLst/>
            <a:ahLst/>
            <a:cxnLst/>
            <a:rect l="l" t="t" r="r" b="b"/>
            <a:pathLst>
              <a:path w="167640" h="168275">
                <a:moveTo>
                  <a:pt x="146685" y="125730"/>
                </a:moveTo>
                <a:lnTo>
                  <a:pt x="83845" y="125730"/>
                </a:lnTo>
                <a:lnTo>
                  <a:pt x="167640" y="167690"/>
                </a:lnTo>
                <a:lnTo>
                  <a:pt x="146685" y="125730"/>
                </a:lnTo>
                <a:close/>
              </a:path>
              <a:path w="167640" h="168275">
                <a:moveTo>
                  <a:pt x="83896" y="0"/>
                </a:moveTo>
                <a:lnTo>
                  <a:pt x="0" y="167601"/>
                </a:lnTo>
                <a:lnTo>
                  <a:pt x="83845" y="125730"/>
                </a:lnTo>
                <a:lnTo>
                  <a:pt x="146685" y="125730"/>
                </a:lnTo>
                <a:lnTo>
                  <a:pt x="83896" y="0"/>
                </a:lnTo>
                <a:close/>
              </a:path>
            </a:pathLst>
          </a:custGeom>
          <a:solidFill>
            <a:srgbClr val="000000"/>
          </a:solidFill>
        </p:spPr>
        <p:txBody>
          <a:bodyPr wrap="square" lIns="0" tIns="0" rIns="0" bIns="0" rtlCol="0"/>
          <a:lstStyle/>
          <a:p>
            <a:endParaRPr/>
          </a:p>
        </p:txBody>
      </p:sp>
      <p:sp>
        <p:nvSpPr>
          <p:cNvPr id="13" name="object 13"/>
          <p:cNvSpPr/>
          <p:nvPr/>
        </p:nvSpPr>
        <p:spPr>
          <a:xfrm>
            <a:off x="6376022" y="6189205"/>
            <a:ext cx="167640" cy="168275"/>
          </a:xfrm>
          <a:custGeom>
            <a:avLst/>
            <a:gdLst/>
            <a:ahLst/>
            <a:cxnLst/>
            <a:rect l="l" t="t" r="r" b="b"/>
            <a:pathLst>
              <a:path w="167640" h="168275">
                <a:moveTo>
                  <a:pt x="0" y="0"/>
                </a:moveTo>
                <a:lnTo>
                  <a:pt x="83731" y="167690"/>
                </a:lnTo>
                <a:lnTo>
                  <a:pt x="146677" y="41960"/>
                </a:lnTo>
                <a:lnTo>
                  <a:pt x="83794" y="41960"/>
                </a:lnTo>
                <a:lnTo>
                  <a:pt x="0" y="0"/>
                </a:lnTo>
                <a:close/>
              </a:path>
              <a:path w="167640" h="168275">
                <a:moveTo>
                  <a:pt x="167640" y="88"/>
                </a:moveTo>
                <a:lnTo>
                  <a:pt x="83794" y="41960"/>
                </a:lnTo>
                <a:lnTo>
                  <a:pt x="146677" y="41960"/>
                </a:lnTo>
                <a:lnTo>
                  <a:pt x="167640" y="88"/>
                </a:lnTo>
                <a:close/>
              </a:path>
            </a:pathLst>
          </a:custGeom>
          <a:solidFill>
            <a:srgbClr val="000000"/>
          </a:solidFill>
        </p:spPr>
        <p:txBody>
          <a:bodyPr wrap="square" lIns="0" tIns="0" rIns="0" bIns="0" rtlCol="0"/>
          <a:lstStyle/>
          <a:p>
            <a:endParaRPr/>
          </a:p>
        </p:txBody>
      </p:sp>
      <p:sp>
        <p:nvSpPr>
          <p:cNvPr id="14" name="object 14"/>
          <p:cNvSpPr/>
          <p:nvPr/>
        </p:nvSpPr>
        <p:spPr>
          <a:xfrm>
            <a:off x="10777806" y="3822623"/>
            <a:ext cx="1270" cy="2427605"/>
          </a:xfrm>
          <a:custGeom>
            <a:avLst/>
            <a:gdLst/>
            <a:ahLst/>
            <a:cxnLst/>
            <a:rect l="l" t="t" r="r" b="b"/>
            <a:pathLst>
              <a:path w="1270" h="2427604">
                <a:moveTo>
                  <a:pt x="602" y="0"/>
                </a:moveTo>
                <a:lnTo>
                  <a:pt x="602" y="2427579"/>
                </a:lnTo>
              </a:path>
            </a:pathLst>
          </a:custGeom>
          <a:ln w="3175">
            <a:solidFill>
              <a:srgbClr val="000000"/>
            </a:solidFill>
          </a:ln>
        </p:spPr>
        <p:txBody>
          <a:bodyPr wrap="square" lIns="0" tIns="0" rIns="0" bIns="0" rtlCol="0"/>
          <a:lstStyle/>
          <a:p>
            <a:endParaRPr/>
          </a:p>
        </p:txBody>
      </p:sp>
      <p:sp>
        <p:nvSpPr>
          <p:cNvPr id="15" name="object 15"/>
          <p:cNvSpPr/>
          <p:nvPr/>
        </p:nvSpPr>
        <p:spPr>
          <a:xfrm>
            <a:off x="10695165" y="3715943"/>
            <a:ext cx="167640" cy="168275"/>
          </a:xfrm>
          <a:custGeom>
            <a:avLst/>
            <a:gdLst/>
            <a:ahLst/>
            <a:cxnLst/>
            <a:rect l="l" t="t" r="r" b="b"/>
            <a:pathLst>
              <a:path w="167640" h="168275">
                <a:moveTo>
                  <a:pt x="146685" y="125730"/>
                </a:moveTo>
                <a:lnTo>
                  <a:pt x="83845" y="125730"/>
                </a:lnTo>
                <a:lnTo>
                  <a:pt x="167640" y="167690"/>
                </a:lnTo>
                <a:lnTo>
                  <a:pt x="146685" y="125730"/>
                </a:lnTo>
                <a:close/>
              </a:path>
              <a:path w="167640" h="168275">
                <a:moveTo>
                  <a:pt x="83896" y="0"/>
                </a:moveTo>
                <a:lnTo>
                  <a:pt x="0" y="167601"/>
                </a:lnTo>
                <a:lnTo>
                  <a:pt x="83845" y="125730"/>
                </a:lnTo>
                <a:lnTo>
                  <a:pt x="146685" y="125730"/>
                </a:lnTo>
                <a:lnTo>
                  <a:pt x="83896" y="0"/>
                </a:lnTo>
                <a:close/>
              </a:path>
            </a:pathLst>
          </a:custGeom>
          <a:solidFill>
            <a:srgbClr val="000000"/>
          </a:solidFill>
        </p:spPr>
        <p:txBody>
          <a:bodyPr wrap="square" lIns="0" tIns="0" rIns="0" bIns="0" rtlCol="0"/>
          <a:lstStyle/>
          <a:p>
            <a:endParaRPr/>
          </a:p>
        </p:txBody>
      </p:sp>
      <p:sp>
        <p:nvSpPr>
          <p:cNvPr id="16" name="object 16"/>
          <p:cNvSpPr/>
          <p:nvPr/>
        </p:nvSpPr>
        <p:spPr>
          <a:xfrm>
            <a:off x="10694022" y="6189205"/>
            <a:ext cx="167640" cy="168275"/>
          </a:xfrm>
          <a:custGeom>
            <a:avLst/>
            <a:gdLst/>
            <a:ahLst/>
            <a:cxnLst/>
            <a:rect l="l" t="t" r="r" b="b"/>
            <a:pathLst>
              <a:path w="167640" h="168275">
                <a:moveTo>
                  <a:pt x="0" y="0"/>
                </a:moveTo>
                <a:lnTo>
                  <a:pt x="83731" y="167690"/>
                </a:lnTo>
                <a:lnTo>
                  <a:pt x="146677" y="41960"/>
                </a:lnTo>
                <a:lnTo>
                  <a:pt x="83794" y="41960"/>
                </a:lnTo>
                <a:lnTo>
                  <a:pt x="0" y="0"/>
                </a:lnTo>
                <a:close/>
              </a:path>
              <a:path w="167640" h="168275">
                <a:moveTo>
                  <a:pt x="167640" y="88"/>
                </a:moveTo>
                <a:lnTo>
                  <a:pt x="83794" y="41960"/>
                </a:lnTo>
                <a:lnTo>
                  <a:pt x="146677" y="41960"/>
                </a:lnTo>
                <a:lnTo>
                  <a:pt x="167640" y="88"/>
                </a:lnTo>
                <a:close/>
              </a:path>
            </a:pathLst>
          </a:custGeom>
          <a:solidFill>
            <a:srgbClr val="000000"/>
          </a:solidFill>
        </p:spPr>
        <p:txBody>
          <a:bodyPr wrap="square" lIns="0" tIns="0" rIns="0" bIns="0" rtlCol="0"/>
          <a:lstStyle/>
          <a:p>
            <a:endParaRPr/>
          </a:p>
        </p:txBody>
      </p:sp>
      <p:sp>
        <p:nvSpPr>
          <p:cNvPr id="17" name="object 17"/>
          <p:cNvSpPr/>
          <p:nvPr/>
        </p:nvSpPr>
        <p:spPr>
          <a:xfrm>
            <a:off x="8837462" y="6513641"/>
            <a:ext cx="1736725" cy="1032510"/>
          </a:xfrm>
          <a:custGeom>
            <a:avLst/>
            <a:gdLst/>
            <a:ahLst/>
            <a:cxnLst/>
            <a:rect l="l" t="t" r="r" b="b"/>
            <a:pathLst>
              <a:path w="1736725" h="1032509">
                <a:moveTo>
                  <a:pt x="0" y="1031957"/>
                </a:moveTo>
                <a:lnTo>
                  <a:pt x="16376" y="1022225"/>
                </a:lnTo>
                <a:lnTo>
                  <a:pt x="1720173" y="9748"/>
                </a:lnTo>
                <a:lnTo>
                  <a:pt x="1736569" y="0"/>
                </a:lnTo>
              </a:path>
            </a:pathLst>
          </a:custGeom>
          <a:ln w="38100">
            <a:solidFill>
              <a:srgbClr val="000000"/>
            </a:solidFill>
          </a:ln>
        </p:spPr>
        <p:txBody>
          <a:bodyPr wrap="square" lIns="0" tIns="0" rIns="0" bIns="0" rtlCol="0"/>
          <a:lstStyle/>
          <a:p>
            <a:endParaRPr/>
          </a:p>
        </p:txBody>
      </p:sp>
      <p:sp>
        <p:nvSpPr>
          <p:cNvPr id="18" name="object 18"/>
          <p:cNvSpPr/>
          <p:nvPr/>
        </p:nvSpPr>
        <p:spPr>
          <a:xfrm>
            <a:off x="10478808" y="6459143"/>
            <a:ext cx="187325" cy="158115"/>
          </a:xfrm>
          <a:custGeom>
            <a:avLst/>
            <a:gdLst/>
            <a:ahLst/>
            <a:cxnLst/>
            <a:rect l="l" t="t" r="r" b="b"/>
            <a:pathLst>
              <a:path w="187325" h="158115">
                <a:moveTo>
                  <a:pt x="186944" y="0"/>
                </a:moveTo>
                <a:lnTo>
                  <a:pt x="0" y="13588"/>
                </a:lnTo>
                <a:lnTo>
                  <a:pt x="78854" y="64236"/>
                </a:lnTo>
                <a:lnTo>
                  <a:pt x="85648" y="157695"/>
                </a:lnTo>
                <a:lnTo>
                  <a:pt x="186944" y="0"/>
                </a:lnTo>
                <a:close/>
              </a:path>
            </a:pathLst>
          </a:custGeom>
          <a:solidFill>
            <a:srgbClr val="000000"/>
          </a:solidFill>
        </p:spPr>
        <p:txBody>
          <a:bodyPr wrap="square" lIns="0" tIns="0" rIns="0" bIns="0" rtlCol="0"/>
          <a:lstStyle/>
          <a:p>
            <a:endParaRPr/>
          </a:p>
        </p:txBody>
      </p:sp>
      <p:sp>
        <p:nvSpPr>
          <p:cNvPr id="19" name="object 19"/>
          <p:cNvSpPr/>
          <p:nvPr/>
        </p:nvSpPr>
        <p:spPr>
          <a:xfrm>
            <a:off x="8745753" y="7442403"/>
            <a:ext cx="187325" cy="158115"/>
          </a:xfrm>
          <a:custGeom>
            <a:avLst/>
            <a:gdLst/>
            <a:ahLst/>
            <a:cxnLst/>
            <a:rect l="l" t="t" r="r" b="b"/>
            <a:pathLst>
              <a:path w="187325" h="158115">
                <a:moveTo>
                  <a:pt x="101295" y="0"/>
                </a:moveTo>
                <a:lnTo>
                  <a:pt x="0" y="157695"/>
                </a:lnTo>
                <a:lnTo>
                  <a:pt x="186931" y="144119"/>
                </a:lnTo>
                <a:lnTo>
                  <a:pt x="108089" y="93472"/>
                </a:lnTo>
                <a:lnTo>
                  <a:pt x="101295" y="0"/>
                </a:lnTo>
                <a:close/>
              </a:path>
            </a:pathLst>
          </a:custGeom>
          <a:solidFill>
            <a:srgbClr val="000000"/>
          </a:solidFill>
        </p:spPr>
        <p:txBody>
          <a:bodyPr wrap="square" lIns="0" tIns="0" rIns="0" bIns="0" rtlCol="0"/>
          <a:lstStyle/>
          <a:p>
            <a:endParaRPr/>
          </a:p>
        </p:txBody>
      </p:sp>
      <p:sp>
        <p:nvSpPr>
          <p:cNvPr id="20" name="object 20"/>
          <p:cNvSpPr/>
          <p:nvPr/>
        </p:nvSpPr>
        <p:spPr>
          <a:xfrm>
            <a:off x="6641382" y="6410287"/>
            <a:ext cx="1931035" cy="1098550"/>
          </a:xfrm>
          <a:custGeom>
            <a:avLst/>
            <a:gdLst/>
            <a:ahLst/>
            <a:cxnLst/>
            <a:rect l="l" t="t" r="r" b="b"/>
            <a:pathLst>
              <a:path w="1931034" h="1098550">
                <a:moveTo>
                  <a:pt x="1931015" y="1098390"/>
                </a:moveTo>
                <a:lnTo>
                  <a:pt x="1914455" y="1088970"/>
                </a:lnTo>
                <a:lnTo>
                  <a:pt x="16585" y="9435"/>
                </a:lnTo>
                <a:lnTo>
                  <a:pt x="0" y="0"/>
                </a:lnTo>
              </a:path>
            </a:pathLst>
          </a:custGeom>
          <a:ln w="38100">
            <a:solidFill>
              <a:srgbClr val="000000"/>
            </a:solidFill>
          </a:ln>
        </p:spPr>
        <p:txBody>
          <a:bodyPr wrap="square" lIns="0" tIns="0" rIns="0" bIns="0" rtlCol="0"/>
          <a:lstStyle/>
          <a:p>
            <a:endParaRPr/>
          </a:p>
        </p:txBody>
      </p:sp>
      <p:sp>
        <p:nvSpPr>
          <p:cNvPr id="21" name="object 21"/>
          <p:cNvSpPr/>
          <p:nvPr/>
        </p:nvSpPr>
        <p:spPr>
          <a:xfrm>
            <a:off x="6548653" y="6357543"/>
            <a:ext cx="187325" cy="156210"/>
          </a:xfrm>
          <a:custGeom>
            <a:avLst/>
            <a:gdLst/>
            <a:ahLst/>
            <a:cxnLst/>
            <a:rect l="l" t="t" r="r" b="b"/>
            <a:pathLst>
              <a:path w="187325" h="156209">
                <a:moveTo>
                  <a:pt x="0" y="0"/>
                </a:moveTo>
                <a:lnTo>
                  <a:pt x="104279" y="155740"/>
                </a:lnTo>
                <a:lnTo>
                  <a:pt x="109283" y="62166"/>
                </a:lnTo>
                <a:lnTo>
                  <a:pt x="187159" y="10033"/>
                </a:lnTo>
                <a:lnTo>
                  <a:pt x="0" y="0"/>
                </a:lnTo>
                <a:close/>
              </a:path>
            </a:pathLst>
          </a:custGeom>
          <a:solidFill>
            <a:srgbClr val="000000"/>
          </a:solidFill>
        </p:spPr>
        <p:txBody>
          <a:bodyPr wrap="square" lIns="0" tIns="0" rIns="0" bIns="0" rtlCol="0"/>
          <a:lstStyle/>
          <a:p>
            <a:endParaRPr/>
          </a:p>
        </p:txBody>
      </p:sp>
      <p:sp>
        <p:nvSpPr>
          <p:cNvPr id="22" name="object 22"/>
          <p:cNvSpPr/>
          <p:nvPr/>
        </p:nvSpPr>
        <p:spPr>
          <a:xfrm>
            <a:off x="8477973" y="7405687"/>
            <a:ext cx="187325" cy="156210"/>
          </a:xfrm>
          <a:custGeom>
            <a:avLst/>
            <a:gdLst/>
            <a:ahLst/>
            <a:cxnLst/>
            <a:rect l="l" t="t" r="r" b="b"/>
            <a:pathLst>
              <a:path w="187325" h="156209">
                <a:moveTo>
                  <a:pt x="82880" y="0"/>
                </a:moveTo>
                <a:lnTo>
                  <a:pt x="77863" y="93573"/>
                </a:lnTo>
                <a:lnTo>
                  <a:pt x="0" y="145707"/>
                </a:lnTo>
                <a:lnTo>
                  <a:pt x="187159" y="155740"/>
                </a:lnTo>
                <a:lnTo>
                  <a:pt x="82880" y="0"/>
                </a:lnTo>
                <a:close/>
              </a:path>
            </a:pathLst>
          </a:custGeom>
          <a:solidFill>
            <a:srgbClr val="000000"/>
          </a:solidFill>
        </p:spPr>
        <p:txBody>
          <a:bodyPr wrap="square" lIns="0" tIns="0" rIns="0" bIns="0" rtlCol="0"/>
          <a:lstStyle/>
          <a:p>
            <a:endParaRPr/>
          </a:p>
        </p:txBody>
      </p:sp>
      <p:sp>
        <p:nvSpPr>
          <p:cNvPr id="23" name="object 23"/>
          <p:cNvSpPr/>
          <p:nvPr/>
        </p:nvSpPr>
        <p:spPr>
          <a:xfrm>
            <a:off x="6674914" y="2641748"/>
            <a:ext cx="1851025" cy="3482340"/>
          </a:xfrm>
          <a:custGeom>
            <a:avLst/>
            <a:gdLst/>
            <a:ahLst/>
            <a:cxnLst/>
            <a:rect l="l" t="t" r="r" b="b"/>
            <a:pathLst>
              <a:path w="1851025" h="3482340">
                <a:moveTo>
                  <a:pt x="1850595" y="0"/>
                </a:moveTo>
                <a:lnTo>
                  <a:pt x="1841654" y="16822"/>
                </a:lnTo>
                <a:lnTo>
                  <a:pt x="8957" y="3465452"/>
                </a:lnTo>
                <a:lnTo>
                  <a:pt x="0" y="3482305"/>
                </a:lnTo>
              </a:path>
            </a:pathLst>
          </a:custGeom>
          <a:ln w="38100">
            <a:solidFill>
              <a:srgbClr val="000000"/>
            </a:solidFill>
          </a:ln>
        </p:spPr>
        <p:txBody>
          <a:bodyPr wrap="square" lIns="0" tIns="0" rIns="0" bIns="0" rtlCol="0"/>
          <a:lstStyle/>
          <a:p>
            <a:endParaRPr/>
          </a:p>
        </p:txBody>
      </p:sp>
      <p:sp>
        <p:nvSpPr>
          <p:cNvPr id="24" name="object 24"/>
          <p:cNvSpPr/>
          <p:nvPr/>
        </p:nvSpPr>
        <p:spPr>
          <a:xfrm>
            <a:off x="6624853" y="6030886"/>
            <a:ext cx="153035" cy="187960"/>
          </a:xfrm>
          <a:custGeom>
            <a:avLst/>
            <a:gdLst/>
            <a:ahLst/>
            <a:cxnLst/>
            <a:rect l="l" t="t" r="r" b="b"/>
            <a:pathLst>
              <a:path w="153034" h="187960">
                <a:moveTo>
                  <a:pt x="4648" y="0"/>
                </a:moveTo>
                <a:lnTo>
                  <a:pt x="0" y="187375"/>
                </a:lnTo>
                <a:lnTo>
                  <a:pt x="152692" y="78663"/>
                </a:lnTo>
                <a:lnTo>
                  <a:pt x="59004" y="76339"/>
                </a:lnTo>
                <a:lnTo>
                  <a:pt x="4648" y="0"/>
                </a:lnTo>
                <a:close/>
              </a:path>
            </a:pathLst>
          </a:custGeom>
          <a:solidFill>
            <a:srgbClr val="000000"/>
          </a:solidFill>
        </p:spPr>
        <p:txBody>
          <a:bodyPr wrap="square" lIns="0" tIns="0" rIns="0" bIns="0" rtlCol="0"/>
          <a:lstStyle/>
          <a:p>
            <a:endParaRPr/>
          </a:p>
        </p:txBody>
      </p:sp>
      <p:sp>
        <p:nvSpPr>
          <p:cNvPr id="25" name="object 25"/>
          <p:cNvSpPr/>
          <p:nvPr/>
        </p:nvSpPr>
        <p:spPr>
          <a:xfrm>
            <a:off x="8422893" y="2547543"/>
            <a:ext cx="153035" cy="187960"/>
          </a:xfrm>
          <a:custGeom>
            <a:avLst/>
            <a:gdLst/>
            <a:ahLst/>
            <a:cxnLst/>
            <a:rect l="l" t="t" r="r" b="b"/>
            <a:pathLst>
              <a:path w="153034" h="187960">
                <a:moveTo>
                  <a:pt x="152679" y="0"/>
                </a:moveTo>
                <a:lnTo>
                  <a:pt x="0" y="108711"/>
                </a:lnTo>
                <a:lnTo>
                  <a:pt x="93675" y="111023"/>
                </a:lnTo>
                <a:lnTo>
                  <a:pt x="148031" y="187375"/>
                </a:lnTo>
                <a:lnTo>
                  <a:pt x="152679" y="0"/>
                </a:lnTo>
                <a:close/>
              </a:path>
            </a:pathLst>
          </a:custGeom>
          <a:solidFill>
            <a:srgbClr val="000000"/>
          </a:solidFill>
        </p:spPr>
        <p:txBody>
          <a:bodyPr wrap="square" lIns="0" tIns="0" rIns="0" bIns="0" rtlCol="0"/>
          <a:lstStyle/>
          <a:p>
            <a:endParaRPr/>
          </a:p>
        </p:txBody>
      </p:sp>
      <p:sp>
        <p:nvSpPr>
          <p:cNvPr id="26" name="object 26"/>
          <p:cNvSpPr/>
          <p:nvPr/>
        </p:nvSpPr>
        <p:spPr>
          <a:xfrm>
            <a:off x="8706215" y="2680216"/>
            <a:ext cx="1894205" cy="3628390"/>
          </a:xfrm>
          <a:custGeom>
            <a:avLst/>
            <a:gdLst/>
            <a:ahLst/>
            <a:cxnLst/>
            <a:rect l="l" t="t" r="r" b="b"/>
            <a:pathLst>
              <a:path w="1894204" h="3628390">
                <a:moveTo>
                  <a:pt x="0" y="0"/>
                </a:moveTo>
                <a:lnTo>
                  <a:pt x="8814" y="16887"/>
                </a:lnTo>
                <a:lnTo>
                  <a:pt x="1885114" y="3611477"/>
                </a:lnTo>
                <a:lnTo>
                  <a:pt x="1893940" y="3628394"/>
                </a:lnTo>
              </a:path>
            </a:pathLst>
          </a:custGeom>
          <a:ln w="38100">
            <a:solidFill>
              <a:srgbClr val="000000"/>
            </a:solidFill>
          </a:ln>
        </p:spPr>
        <p:txBody>
          <a:bodyPr wrap="square" lIns="0" tIns="0" rIns="0" bIns="0" rtlCol="0"/>
          <a:lstStyle/>
          <a:p>
            <a:endParaRPr/>
          </a:p>
        </p:txBody>
      </p:sp>
      <p:sp>
        <p:nvSpPr>
          <p:cNvPr id="27" name="object 27"/>
          <p:cNvSpPr/>
          <p:nvPr/>
        </p:nvSpPr>
        <p:spPr>
          <a:xfrm>
            <a:off x="10497654" y="6215786"/>
            <a:ext cx="152400" cy="187960"/>
          </a:xfrm>
          <a:custGeom>
            <a:avLst/>
            <a:gdLst/>
            <a:ahLst/>
            <a:cxnLst/>
            <a:rect l="l" t="t" r="r" b="b"/>
            <a:pathLst>
              <a:path w="152400" h="187960">
                <a:moveTo>
                  <a:pt x="148615" y="0"/>
                </a:moveTo>
                <a:lnTo>
                  <a:pt x="93687" y="75933"/>
                </a:lnTo>
                <a:lnTo>
                  <a:pt x="0" y="77571"/>
                </a:lnTo>
                <a:lnTo>
                  <a:pt x="151866" y="187401"/>
                </a:lnTo>
                <a:lnTo>
                  <a:pt x="148615" y="0"/>
                </a:lnTo>
                <a:close/>
              </a:path>
            </a:pathLst>
          </a:custGeom>
          <a:solidFill>
            <a:srgbClr val="000000"/>
          </a:solidFill>
        </p:spPr>
        <p:txBody>
          <a:bodyPr wrap="square" lIns="0" tIns="0" rIns="0" bIns="0" rtlCol="0"/>
          <a:lstStyle/>
          <a:p>
            <a:endParaRPr/>
          </a:p>
        </p:txBody>
      </p:sp>
      <p:sp>
        <p:nvSpPr>
          <p:cNvPr id="28" name="object 28"/>
          <p:cNvSpPr/>
          <p:nvPr/>
        </p:nvSpPr>
        <p:spPr>
          <a:xfrm>
            <a:off x="8656853" y="2585643"/>
            <a:ext cx="152400" cy="187960"/>
          </a:xfrm>
          <a:custGeom>
            <a:avLst/>
            <a:gdLst/>
            <a:ahLst/>
            <a:cxnLst/>
            <a:rect l="l" t="t" r="r" b="b"/>
            <a:pathLst>
              <a:path w="152400" h="187960">
                <a:moveTo>
                  <a:pt x="0" y="0"/>
                </a:moveTo>
                <a:lnTo>
                  <a:pt x="3263" y="187401"/>
                </a:lnTo>
                <a:lnTo>
                  <a:pt x="58178" y="111467"/>
                </a:lnTo>
                <a:lnTo>
                  <a:pt x="151879" y="109829"/>
                </a:lnTo>
                <a:lnTo>
                  <a:pt x="0" y="0"/>
                </a:lnTo>
                <a:close/>
              </a:path>
            </a:pathLst>
          </a:custGeom>
          <a:solidFill>
            <a:srgbClr val="000000"/>
          </a:solidFill>
        </p:spPr>
        <p:txBody>
          <a:bodyPr wrap="square" lIns="0" tIns="0" rIns="0" bIns="0" rtlCol="0"/>
          <a:lstStyle/>
          <a:p>
            <a:endParaRPr/>
          </a:p>
        </p:txBody>
      </p:sp>
      <p:sp>
        <p:nvSpPr>
          <p:cNvPr id="29" name="object 29"/>
          <p:cNvSpPr/>
          <p:nvPr/>
        </p:nvSpPr>
        <p:spPr>
          <a:xfrm>
            <a:off x="8616033" y="2736303"/>
            <a:ext cx="100330" cy="4527550"/>
          </a:xfrm>
          <a:custGeom>
            <a:avLst/>
            <a:gdLst/>
            <a:ahLst/>
            <a:cxnLst/>
            <a:rect l="l" t="t" r="r" b="b"/>
            <a:pathLst>
              <a:path w="100329" h="4527550">
                <a:moveTo>
                  <a:pt x="0" y="0"/>
                </a:moveTo>
                <a:lnTo>
                  <a:pt x="421" y="19045"/>
                </a:lnTo>
                <a:lnTo>
                  <a:pt x="99737" y="4508107"/>
                </a:lnTo>
                <a:lnTo>
                  <a:pt x="100158" y="4527157"/>
                </a:lnTo>
              </a:path>
            </a:pathLst>
          </a:custGeom>
          <a:ln w="38100">
            <a:solidFill>
              <a:srgbClr val="000000"/>
            </a:solidFill>
          </a:ln>
        </p:spPr>
        <p:txBody>
          <a:bodyPr wrap="square" lIns="0" tIns="0" rIns="0" bIns="0" rtlCol="0"/>
          <a:lstStyle/>
          <a:p>
            <a:endParaRPr/>
          </a:p>
        </p:txBody>
      </p:sp>
      <p:sp>
        <p:nvSpPr>
          <p:cNvPr id="30" name="object 30"/>
          <p:cNvSpPr/>
          <p:nvPr/>
        </p:nvSpPr>
        <p:spPr>
          <a:xfrm>
            <a:off x="8631046" y="7200658"/>
            <a:ext cx="167640" cy="169545"/>
          </a:xfrm>
          <a:custGeom>
            <a:avLst/>
            <a:gdLst/>
            <a:ahLst/>
            <a:cxnLst/>
            <a:rect l="l" t="t" r="r" b="b"/>
            <a:pathLst>
              <a:path w="167640" h="169545">
                <a:moveTo>
                  <a:pt x="0" y="3708"/>
                </a:moveTo>
                <a:lnTo>
                  <a:pt x="87502" y="169443"/>
                </a:lnTo>
                <a:lnTo>
                  <a:pt x="146919" y="43751"/>
                </a:lnTo>
                <a:lnTo>
                  <a:pt x="84721" y="43751"/>
                </a:lnTo>
                <a:lnTo>
                  <a:pt x="0" y="3708"/>
                </a:lnTo>
                <a:close/>
              </a:path>
              <a:path w="167640" h="169545">
                <a:moveTo>
                  <a:pt x="167601" y="0"/>
                </a:moveTo>
                <a:lnTo>
                  <a:pt x="84721" y="43751"/>
                </a:lnTo>
                <a:lnTo>
                  <a:pt x="146919" y="43751"/>
                </a:lnTo>
                <a:lnTo>
                  <a:pt x="167601" y="0"/>
                </a:lnTo>
                <a:close/>
              </a:path>
            </a:pathLst>
          </a:custGeom>
          <a:solidFill>
            <a:srgbClr val="000000"/>
          </a:solidFill>
        </p:spPr>
        <p:txBody>
          <a:bodyPr wrap="square" lIns="0" tIns="0" rIns="0" bIns="0" rtlCol="0"/>
          <a:lstStyle/>
          <a:p>
            <a:endParaRPr/>
          </a:p>
        </p:txBody>
      </p:sp>
      <p:sp>
        <p:nvSpPr>
          <p:cNvPr id="31" name="object 31"/>
          <p:cNvSpPr/>
          <p:nvPr/>
        </p:nvSpPr>
        <p:spPr>
          <a:xfrm>
            <a:off x="8533586" y="2629649"/>
            <a:ext cx="167640" cy="169545"/>
          </a:xfrm>
          <a:custGeom>
            <a:avLst/>
            <a:gdLst/>
            <a:ahLst/>
            <a:cxnLst/>
            <a:rect l="l" t="t" r="r" b="b"/>
            <a:pathLst>
              <a:path w="167640" h="169544">
                <a:moveTo>
                  <a:pt x="80086" y="0"/>
                </a:moveTo>
                <a:lnTo>
                  <a:pt x="0" y="169443"/>
                </a:lnTo>
                <a:lnTo>
                  <a:pt x="82867" y="125691"/>
                </a:lnTo>
                <a:lnTo>
                  <a:pt x="146442" y="125691"/>
                </a:lnTo>
                <a:lnTo>
                  <a:pt x="80086" y="0"/>
                </a:lnTo>
                <a:close/>
              </a:path>
              <a:path w="167640" h="169544">
                <a:moveTo>
                  <a:pt x="146442" y="125691"/>
                </a:moveTo>
                <a:lnTo>
                  <a:pt x="82867" y="125691"/>
                </a:lnTo>
                <a:lnTo>
                  <a:pt x="167589" y="165747"/>
                </a:lnTo>
                <a:lnTo>
                  <a:pt x="146442" y="125691"/>
                </a:lnTo>
                <a:close/>
              </a:path>
            </a:pathLst>
          </a:custGeom>
          <a:solidFill>
            <a:srgbClr val="000000"/>
          </a:solidFill>
        </p:spPr>
        <p:txBody>
          <a:bodyPr wrap="square" lIns="0" tIns="0" rIns="0" bIns="0" rtlCol="0"/>
          <a:lstStyle/>
          <a:p>
            <a:endParaRPr/>
          </a:p>
        </p:txBody>
      </p:sp>
      <p:sp>
        <p:nvSpPr>
          <p:cNvPr id="32" name="object 32"/>
          <p:cNvSpPr/>
          <p:nvPr/>
        </p:nvSpPr>
        <p:spPr>
          <a:xfrm>
            <a:off x="10445978" y="3556799"/>
            <a:ext cx="168275" cy="167640"/>
          </a:xfrm>
          <a:custGeom>
            <a:avLst/>
            <a:gdLst/>
            <a:ahLst/>
            <a:cxnLst/>
            <a:rect l="l" t="t" r="r" b="b"/>
            <a:pathLst>
              <a:path w="168275" h="167639">
                <a:moveTo>
                  <a:pt x="0" y="0"/>
                </a:moveTo>
                <a:lnTo>
                  <a:pt x="42341" y="83604"/>
                </a:lnTo>
                <a:lnTo>
                  <a:pt x="863" y="167639"/>
                </a:lnTo>
                <a:lnTo>
                  <a:pt x="168071" y="82943"/>
                </a:lnTo>
                <a:lnTo>
                  <a:pt x="0" y="0"/>
                </a:lnTo>
                <a:close/>
              </a:path>
            </a:pathLst>
          </a:custGeom>
          <a:solidFill>
            <a:srgbClr val="000000"/>
          </a:solidFill>
        </p:spPr>
        <p:txBody>
          <a:bodyPr wrap="square" lIns="0" tIns="0" rIns="0" bIns="0" rtlCol="0"/>
          <a:lstStyle/>
          <a:p>
            <a:endParaRPr/>
          </a:p>
        </p:txBody>
      </p:sp>
      <p:sp>
        <p:nvSpPr>
          <p:cNvPr id="33" name="object 33"/>
          <p:cNvSpPr/>
          <p:nvPr/>
        </p:nvSpPr>
        <p:spPr>
          <a:xfrm>
            <a:off x="6586753" y="3576053"/>
            <a:ext cx="168275" cy="167640"/>
          </a:xfrm>
          <a:custGeom>
            <a:avLst/>
            <a:gdLst/>
            <a:ahLst/>
            <a:cxnLst/>
            <a:rect l="l" t="t" r="r" b="b"/>
            <a:pathLst>
              <a:path w="168275" h="167639">
                <a:moveTo>
                  <a:pt x="167208" y="0"/>
                </a:moveTo>
                <a:lnTo>
                  <a:pt x="0" y="84683"/>
                </a:lnTo>
                <a:lnTo>
                  <a:pt x="168071" y="167639"/>
                </a:lnTo>
                <a:lnTo>
                  <a:pt x="125729" y="84035"/>
                </a:lnTo>
                <a:lnTo>
                  <a:pt x="167208" y="0"/>
                </a:lnTo>
                <a:close/>
              </a:path>
            </a:pathLst>
          </a:custGeom>
          <a:solidFill>
            <a:srgbClr val="000000"/>
          </a:solidFill>
        </p:spPr>
        <p:txBody>
          <a:bodyPr wrap="square" lIns="0" tIns="0" rIns="0" bIns="0" rtlCol="0"/>
          <a:lstStyle/>
          <a:p>
            <a:endParaRPr/>
          </a:p>
        </p:txBody>
      </p:sp>
      <p:sp>
        <p:nvSpPr>
          <p:cNvPr id="34" name="object 34"/>
          <p:cNvSpPr/>
          <p:nvPr/>
        </p:nvSpPr>
        <p:spPr>
          <a:xfrm>
            <a:off x="10317886" y="6219697"/>
            <a:ext cx="168275" cy="167640"/>
          </a:xfrm>
          <a:custGeom>
            <a:avLst/>
            <a:gdLst/>
            <a:ahLst/>
            <a:cxnLst/>
            <a:rect l="l" t="t" r="r" b="b"/>
            <a:pathLst>
              <a:path w="168275" h="167639">
                <a:moveTo>
                  <a:pt x="419" y="0"/>
                </a:moveTo>
                <a:lnTo>
                  <a:pt x="42125" y="83921"/>
                </a:lnTo>
                <a:lnTo>
                  <a:pt x="0" y="167639"/>
                </a:lnTo>
                <a:lnTo>
                  <a:pt x="167855" y="84239"/>
                </a:lnTo>
                <a:lnTo>
                  <a:pt x="419" y="0"/>
                </a:lnTo>
                <a:close/>
              </a:path>
            </a:pathLst>
          </a:custGeom>
          <a:solidFill>
            <a:srgbClr val="000000"/>
          </a:solidFill>
        </p:spPr>
        <p:txBody>
          <a:bodyPr wrap="square" lIns="0" tIns="0" rIns="0" bIns="0" rtlCol="0"/>
          <a:lstStyle/>
          <a:p>
            <a:endParaRPr/>
          </a:p>
        </p:txBody>
      </p:sp>
      <p:sp>
        <p:nvSpPr>
          <p:cNvPr id="35" name="object 35"/>
          <p:cNvSpPr/>
          <p:nvPr/>
        </p:nvSpPr>
        <p:spPr>
          <a:xfrm>
            <a:off x="6548653" y="6210655"/>
            <a:ext cx="168275" cy="167640"/>
          </a:xfrm>
          <a:custGeom>
            <a:avLst/>
            <a:gdLst/>
            <a:ahLst/>
            <a:cxnLst/>
            <a:rect l="l" t="t" r="r" b="b"/>
            <a:pathLst>
              <a:path w="168275" h="167639">
                <a:moveTo>
                  <a:pt x="167855" y="0"/>
                </a:moveTo>
                <a:lnTo>
                  <a:pt x="0" y="83388"/>
                </a:lnTo>
                <a:lnTo>
                  <a:pt x="167424" y="167627"/>
                </a:lnTo>
                <a:lnTo>
                  <a:pt x="125729" y="83705"/>
                </a:lnTo>
                <a:lnTo>
                  <a:pt x="167855" y="0"/>
                </a:lnTo>
                <a:close/>
              </a:path>
            </a:pathLst>
          </a:custGeom>
          <a:solidFill>
            <a:srgbClr val="000000"/>
          </a:solidFill>
        </p:spPr>
        <p:txBody>
          <a:bodyPr wrap="square" lIns="0" tIns="0" rIns="0" bIns="0" rtlCol="0"/>
          <a:lstStyle/>
          <a:p>
            <a:endParaRPr/>
          </a:p>
        </p:txBody>
      </p:sp>
      <p:sp>
        <p:nvSpPr>
          <p:cNvPr id="36" name="object 36"/>
          <p:cNvSpPr/>
          <p:nvPr/>
        </p:nvSpPr>
        <p:spPr>
          <a:xfrm>
            <a:off x="6613718" y="3797883"/>
            <a:ext cx="3846829" cy="2404110"/>
          </a:xfrm>
          <a:custGeom>
            <a:avLst/>
            <a:gdLst/>
            <a:ahLst/>
            <a:cxnLst/>
            <a:rect l="l" t="t" r="r" b="b"/>
            <a:pathLst>
              <a:path w="3846829" h="2404110">
                <a:moveTo>
                  <a:pt x="0" y="0"/>
                </a:moveTo>
                <a:lnTo>
                  <a:pt x="16154" y="10096"/>
                </a:lnTo>
                <a:lnTo>
                  <a:pt x="3830190" y="2393861"/>
                </a:lnTo>
                <a:lnTo>
                  <a:pt x="3846357" y="2403983"/>
                </a:lnTo>
              </a:path>
            </a:pathLst>
          </a:custGeom>
          <a:ln w="38100">
            <a:solidFill>
              <a:srgbClr val="000000"/>
            </a:solidFill>
          </a:ln>
        </p:spPr>
        <p:txBody>
          <a:bodyPr wrap="square" lIns="0" tIns="0" rIns="0" bIns="0" rtlCol="0"/>
          <a:lstStyle/>
          <a:p>
            <a:endParaRPr/>
          </a:p>
        </p:txBody>
      </p:sp>
      <p:sp>
        <p:nvSpPr>
          <p:cNvPr id="37" name="object 37"/>
          <p:cNvSpPr/>
          <p:nvPr/>
        </p:nvSpPr>
        <p:spPr>
          <a:xfrm>
            <a:off x="10363961" y="6098476"/>
            <a:ext cx="186690" cy="160020"/>
          </a:xfrm>
          <a:custGeom>
            <a:avLst/>
            <a:gdLst/>
            <a:ahLst/>
            <a:cxnLst/>
            <a:rect l="l" t="t" r="r" b="b"/>
            <a:pathLst>
              <a:path w="186690" h="160020">
                <a:moveTo>
                  <a:pt x="88849" y="0"/>
                </a:moveTo>
                <a:lnTo>
                  <a:pt x="79971" y="93294"/>
                </a:lnTo>
                <a:lnTo>
                  <a:pt x="0" y="142163"/>
                </a:lnTo>
                <a:lnTo>
                  <a:pt x="186588" y="159931"/>
                </a:lnTo>
                <a:lnTo>
                  <a:pt x="88849" y="0"/>
                </a:lnTo>
                <a:close/>
              </a:path>
            </a:pathLst>
          </a:custGeom>
          <a:solidFill>
            <a:srgbClr val="000000"/>
          </a:solidFill>
        </p:spPr>
        <p:txBody>
          <a:bodyPr wrap="square" lIns="0" tIns="0" rIns="0" bIns="0" rtlCol="0"/>
          <a:lstStyle/>
          <a:p>
            <a:endParaRPr/>
          </a:p>
        </p:txBody>
      </p:sp>
      <p:sp>
        <p:nvSpPr>
          <p:cNvPr id="38" name="object 38"/>
          <p:cNvSpPr/>
          <p:nvPr/>
        </p:nvSpPr>
        <p:spPr>
          <a:xfrm>
            <a:off x="6523253" y="3741343"/>
            <a:ext cx="186690" cy="160020"/>
          </a:xfrm>
          <a:custGeom>
            <a:avLst/>
            <a:gdLst/>
            <a:ahLst/>
            <a:cxnLst/>
            <a:rect l="l" t="t" r="r" b="b"/>
            <a:pathLst>
              <a:path w="186690" h="160020">
                <a:moveTo>
                  <a:pt x="0" y="0"/>
                </a:moveTo>
                <a:lnTo>
                  <a:pt x="97739" y="159931"/>
                </a:lnTo>
                <a:lnTo>
                  <a:pt x="106616" y="66636"/>
                </a:lnTo>
                <a:lnTo>
                  <a:pt x="186588" y="17767"/>
                </a:lnTo>
                <a:lnTo>
                  <a:pt x="0" y="0"/>
                </a:lnTo>
                <a:close/>
              </a:path>
            </a:pathLst>
          </a:custGeom>
          <a:solidFill>
            <a:srgbClr val="000000"/>
          </a:solidFill>
        </p:spPr>
        <p:txBody>
          <a:bodyPr wrap="square" lIns="0" tIns="0" rIns="0" bIns="0" rtlCol="0"/>
          <a:lstStyle/>
          <a:p>
            <a:endParaRPr/>
          </a:p>
        </p:txBody>
      </p:sp>
      <p:sp>
        <p:nvSpPr>
          <p:cNvPr id="39" name="object 39"/>
          <p:cNvSpPr/>
          <p:nvPr/>
        </p:nvSpPr>
        <p:spPr>
          <a:xfrm>
            <a:off x="6753071" y="3798434"/>
            <a:ext cx="3826510" cy="2424430"/>
          </a:xfrm>
          <a:custGeom>
            <a:avLst/>
            <a:gdLst/>
            <a:ahLst/>
            <a:cxnLst/>
            <a:rect l="l" t="t" r="r" b="b"/>
            <a:pathLst>
              <a:path w="3826509" h="2424429">
                <a:moveTo>
                  <a:pt x="0" y="2423842"/>
                </a:moveTo>
                <a:lnTo>
                  <a:pt x="16092" y="2413644"/>
                </a:lnTo>
                <a:lnTo>
                  <a:pt x="3809962" y="10209"/>
                </a:lnTo>
                <a:lnTo>
                  <a:pt x="3826078" y="0"/>
                </a:lnTo>
              </a:path>
            </a:pathLst>
          </a:custGeom>
          <a:ln w="38100">
            <a:solidFill>
              <a:srgbClr val="000000"/>
            </a:solidFill>
          </a:ln>
        </p:spPr>
        <p:txBody>
          <a:bodyPr wrap="square" lIns="0" tIns="0" rIns="0" bIns="0" rtlCol="0"/>
          <a:lstStyle/>
          <a:p>
            <a:endParaRPr/>
          </a:p>
        </p:txBody>
      </p:sp>
      <p:sp>
        <p:nvSpPr>
          <p:cNvPr id="40" name="object 40"/>
          <p:cNvSpPr/>
          <p:nvPr/>
        </p:nvSpPr>
        <p:spPr>
          <a:xfrm>
            <a:off x="10482795" y="3741343"/>
            <a:ext cx="186690" cy="160655"/>
          </a:xfrm>
          <a:custGeom>
            <a:avLst/>
            <a:gdLst/>
            <a:ahLst/>
            <a:cxnLst/>
            <a:rect l="l" t="t" r="r" b="b"/>
            <a:pathLst>
              <a:path w="186690" h="160654">
                <a:moveTo>
                  <a:pt x="186474" y="0"/>
                </a:moveTo>
                <a:lnTo>
                  <a:pt x="0" y="18910"/>
                </a:lnTo>
                <a:lnTo>
                  <a:pt x="80263" y="67284"/>
                </a:lnTo>
                <a:lnTo>
                  <a:pt x="89712" y="160527"/>
                </a:lnTo>
                <a:lnTo>
                  <a:pt x="186474" y="0"/>
                </a:lnTo>
                <a:close/>
              </a:path>
            </a:pathLst>
          </a:custGeom>
          <a:solidFill>
            <a:srgbClr val="000000"/>
          </a:solidFill>
        </p:spPr>
        <p:txBody>
          <a:bodyPr wrap="square" lIns="0" tIns="0" rIns="0" bIns="0" rtlCol="0"/>
          <a:lstStyle/>
          <a:p>
            <a:endParaRPr/>
          </a:p>
        </p:txBody>
      </p:sp>
      <p:sp>
        <p:nvSpPr>
          <p:cNvPr id="41" name="object 41"/>
          <p:cNvSpPr/>
          <p:nvPr/>
        </p:nvSpPr>
        <p:spPr>
          <a:xfrm>
            <a:off x="6662953" y="6118847"/>
            <a:ext cx="186690" cy="160655"/>
          </a:xfrm>
          <a:custGeom>
            <a:avLst/>
            <a:gdLst/>
            <a:ahLst/>
            <a:cxnLst/>
            <a:rect l="l" t="t" r="r" b="b"/>
            <a:pathLst>
              <a:path w="186690" h="160654">
                <a:moveTo>
                  <a:pt x="96761" y="0"/>
                </a:moveTo>
                <a:lnTo>
                  <a:pt x="0" y="160528"/>
                </a:lnTo>
                <a:lnTo>
                  <a:pt x="186474" y="141617"/>
                </a:lnTo>
                <a:lnTo>
                  <a:pt x="106210" y="93243"/>
                </a:lnTo>
                <a:lnTo>
                  <a:pt x="96761" y="0"/>
                </a:lnTo>
                <a:close/>
              </a:path>
            </a:pathLst>
          </a:custGeom>
          <a:solidFill>
            <a:srgbClr val="000000"/>
          </a:solidFill>
        </p:spPr>
        <p:txBody>
          <a:bodyPr wrap="square" lIns="0" tIns="0" rIns="0" bIns="0" rtlCol="0"/>
          <a:lstStyle/>
          <a:p>
            <a:endParaRPr/>
          </a:p>
        </p:txBody>
      </p:sp>
      <p:sp>
        <p:nvSpPr>
          <p:cNvPr id="42" name="object 42"/>
          <p:cNvSpPr/>
          <p:nvPr/>
        </p:nvSpPr>
        <p:spPr>
          <a:xfrm>
            <a:off x="8858468" y="3962992"/>
            <a:ext cx="1810385" cy="3481704"/>
          </a:xfrm>
          <a:custGeom>
            <a:avLst/>
            <a:gdLst/>
            <a:ahLst/>
            <a:cxnLst/>
            <a:rect l="l" t="t" r="r" b="b"/>
            <a:pathLst>
              <a:path w="1810384" h="3481704">
                <a:moveTo>
                  <a:pt x="0" y="3481404"/>
                </a:moveTo>
                <a:lnTo>
                  <a:pt x="8788" y="3464513"/>
                </a:lnTo>
                <a:lnTo>
                  <a:pt x="1801530" y="16930"/>
                </a:lnTo>
                <a:lnTo>
                  <a:pt x="1810344" y="0"/>
                </a:lnTo>
              </a:path>
            </a:pathLst>
          </a:custGeom>
          <a:ln w="38100">
            <a:solidFill>
              <a:srgbClr val="000000"/>
            </a:solidFill>
          </a:ln>
        </p:spPr>
        <p:txBody>
          <a:bodyPr wrap="square" lIns="0" tIns="0" rIns="0" bIns="0" rtlCol="0"/>
          <a:lstStyle/>
          <a:p>
            <a:endParaRPr/>
          </a:p>
        </p:txBody>
      </p:sp>
      <p:sp>
        <p:nvSpPr>
          <p:cNvPr id="43" name="object 43"/>
          <p:cNvSpPr/>
          <p:nvPr/>
        </p:nvSpPr>
        <p:spPr>
          <a:xfrm>
            <a:off x="10566324" y="3868343"/>
            <a:ext cx="151765" cy="187960"/>
          </a:xfrm>
          <a:custGeom>
            <a:avLst/>
            <a:gdLst/>
            <a:ahLst/>
            <a:cxnLst/>
            <a:rect l="l" t="t" r="r" b="b"/>
            <a:pathLst>
              <a:path w="151765" h="187960">
                <a:moveTo>
                  <a:pt x="151701" y="0"/>
                </a:moveTo>
                <a:lnTo>
                  <a:pt x="0" y="110070"/>
                </a:lnTo>
                <a:lnTo>
                  <a:pt x="93700" y="111556"/>
                </a:lnTo>
                <a:lnTo>
                  <a:pt x="148729" y="187401"/>
                </a:lnTo>
                <a:lnTo>
                  <a:pt x="151701" y="0"/>
                </a:lnTo>
                <a:close/>
              </a:path>
            </a:pathLst>
          </a:custGeom>
          <a:solidFill>
            <a:srgbClr val="000000"/>
          </a:solidFill>
        </p:spPr>
        <p:txBody>
          <a:bodyPr wrap="square" lIns="0" tIns="0" rIns="0" bIns="0" rtlCol="0"/>
          <a:lstStyle/>
          <a:p>
            <a:endParaRPr/>
          </a:p>
        </p:txBody>
      </p:sp>
      <p:sp>
        <p:nvSpPr>
          <p:cNvPr id="44" name="object 44"/>
          <p:cNvSpPr/>
          <p:nvPr/>
        </p:nvSpPr>
        <p:spPr>
          <a:xfrm>
            <a:off x="8809253" y="7351648"/>
            <a:ext cx="151765" cy="187960"/>
          </a:xfrm>
          <a:custGeom>
            <a:avLst/>
            <a:gdLst/>
            <a:ahLst/>
            <a:cxnLst/>
            <a:rect l="l" t="t" r="r" b="b"/>
            <a:pathLst>
              <a:path w="151765" h="187959">
                <a:moveTo>
                  <a:pt x="2971" y="0"/>
                </a:moveTo>
                <a:lnTo>
                  <a:pt x="0" y="187401"/>
                </a:lnTo>
                <a:lnTo>
                  <a:pt x="151701" y="77343"/>
                </a:lnTo>
                <a:lnTo>
                  <a:pt x="58000" y="75857"/>
                </a:lnTo>
                <a:lnTo>
                  <a:pt x="2971" y="0"/>
                </a:lnTo>
                <a:close/>
              </a:path>
            </a:pathLst>
          </a:custGeom>
          <a:solidFill>
            <a:srgbClr val="000000"/>
          </a:solidFill>
        </p:spPr>
        <p:txBody>
          <a:bodyPr wrap="square" lIns="0" tIns="0" rIns="0" bIns="0" rtlCol="0"/>
          <a:lstStyle/>
          <a:p>
            <a:endParaRPr/>
          </a:p>
        </p:txBody>
      </p:sp>
      <p:sp>
        <p:nvSpPr>
          <p:cNvPr id="45" name="object 45"/>
          <p:cNvSpPr/>
          <p:nvPr/>
        </p:nvSpPr>
        <p:spPr>
          <a:xfrm>
            <a:off x="6538969" y="3833454"/>
            <a:ext cx="2073910" cy="3549650"/>
          </a:xfrm>
          <a:custGeom>
            <a:avLst/>
            <a:gdLst/>
            <a:ahLst/>
            <a:cxnLst/>
            <a:rect l="l" t="t" r="r" b="b"/>
            <a:pathLst>
              <a:path w="2073909" h="3549650">
                <a:moveTo>
                  <a:pt x="2073814" y="3549410"/>
                </a:moveTo>
                <a:lnTo>
                  <a:pt x="2064200" y="3532964"/>
                </a:lnTo>
                <a:lnTo>
                  <a:pt x="9626" y="16474"/>
                </a:lnTo>
                <a:lnTo>
                  <a:pt x="0" y="0"/>
                </a:lnTo>
              </a:path>
            </a:pathLst>
          </a:custGeom>
          <a:ln w="38100">
            <a:solidFill>
              <a:srgbClr val="000000"/>
            </a:solidFill>
          </a:ln>
        </p:spPr>
        <p:txBody>
          <a:bodyPr wrap="square" lIns="0" tIns="0" rIns="0" bIns="0" rtlCol="0"/>
          <a:lstStyle/>
          <a:p>
            <a:endParaRPr/>
          </a:p>
        </p:txBody>
      </p:sp>
      <p:sp>
        <p:nvSpPr>
          <p:cNvPr id="46" name="object 46"/>
          <p:cNvSpPr/>
          <p:nvPr/>
        </p:nvSpPr>
        <p:spPr>
          <a:xfrm>
            <a:off x="6485153" y="3741343"/>
            <a:ext cx="157480" cy="187325"/>
          </a:xfrm>
          <a:custGeom>
            <a:avLst/>
            <a:gdLst/>
            <a:ahLst/>
            <a:cxnLst/>
            <a:rect l="l" t="t" r="r" b="b"/>
            <a:pathLst>
              <a:path w="157479" h="187325">
                <a:moveTo>
                  <a:pt x="0" y="0"/>
                </a:moveTo>
                <a:lnTo>
                  <a:pt x="12191" y="187032"/>
                </a:lnTo>
                <a:lnTo>
                  <a:pt x="63423" y="108559"/>
                </a:lnTo>
                <a:lnTo>
                  <a:pt x="156946" y="102463"/>
                </a:lnTo>
                <a:lnTo>
                  <a:pt x="0" y="0"/>
                </a:lnTo>
                <a:close/>
              </a:path>
            </a:pathLst>
          </a:custGeom>
          <a:solidFill>
            <a:srgbClr val="000000"/>
          </a:solidFill>
        </p:spPr>
        <p:txBody>
          <a:bodyPr wrap="square" lIns="0" tIns="0" rIns="0" bIns="0" rtlCol="0"/>
          <a:lstStyle/>
          <a:p>
            <a:endParaRPr/>
          </a:p>
        </p:txBody>
      </p:sp>
      <p:sp>
        <p:nvSpPr>
          <p:cNvPr id="47" name="object 47"/>
          <p:cNvSpPr/>
          <p:nvPr/>
        </p:nvSpPr>
        <p:spPr>
          <a:xfrm>
            <a:off x="8509660" y="7287958"/>
            <a:ext cx="157480" cy="187325"/>
          </a:xfrm>
          <a:custGeom>
            <a:avLst/>
            <a:gdLst/>
            <a:ahLst/>
            <a:cxnLst/>
            <a:rect l="l" t="t" r="r" b="b"/>
            <a:pathLst>
              <a:path w="157479" h="187325">
                <a:moveTo>
                  <a:pt x="144741" y="0"/>
                </a:moveTo>
                <a:lnTo>
                  <a:pt x="93522" y="78460"/>
                </a:lnTo>
                <a:lnTo>
                  <a:pt x="0" y="84569"/>
                </a:lnTo>
                <a:lnTo>
                  <a:pt x="156946" y="187020"/>
                </a:lnTo>
                <a:lnTo>
                  <a:pt x="144741" y="0"/>
                </a:lnTo>
                <a:close/>
              </a:path>
            </a:pathLst>
          </a:custGeom>
          <a:solidFill>
            <a:srgbClr val="000000"/>
          </a:solidFill>
        </p:spPr>
        <p:txBody>
          <a:bodyPr wrap="square" lIns="0" tIns="0" rIns="0" bIns="0" rtlCol="0"/>
          <a:lstStyle/>
          <a:p>
            <a:endParaRPr/>
          </a:p>
        </p:txBody>
      </p:sp>
      <p:sp>
        <p:nvSpPr>
          <p:cNvPr id="48" name="object 48"/>
          <p:cNvSpPr/>
          <p:nvPr/>
        </p:nvSpPr>
        <p:spPr>
          <a:xfrm>
            <a:off x="8191500" y="1168400"/>
            <a:ext cx="838200" cy="1130300"/>
          </a:xfrm>
          <a:prstGeom prst="rect">
            <a:avLst/>
          </a:prstGeom>
          <a:blipFill>
            <a:blip r:embed="rId4" cstate="print"/>
            <a:stretch>
              <a:fillRect/>
            </a:stretch>
          </a:blipFill>
        </p:spPr>
        <p:txBody>
          <a:bodyPr wrap="square" lIns="0" tIns="0" rIns="0" bIns="0" rtlCol="0"/>
          <a:lstStyle/>
          <a:p>
            <a:endParaRPr/>
          </a:p>
        </p:txBody>
      </p:sp>
      <p:sp>
        <p:nvSpPr>
          <p:cNvPr id="49" name="object 49"/>
          <p:cNvSpPr txBox="1"/>
          <p:nvPr/>
        </p:nvSpPr>
        <p:spPr>
          <a:xfrm>
            <a:off x="8293100" y="1625600"/>
            <a:ext cx="686435" cy="653415"/>
          </a:xfrm>
          <a:prstGeom prst="rect">
            <a:avLst/>
          </a:prstGeom>
        </p:spPr>
        <p:txBody>
          <a:bodyPr vert="horz" wrap="square" lIns="0" tIns="0" rIns="0" bIns="0" rtlCol="0">
            <a:spAutoFit/>
          </a:bodyPr>
          <a:lstStyle/>
          <a:p>
            <a:pPr marL="12700">
              <a:lnSpc>
                <a:spcPct val="100000"/>
              </a:lnSpc>
            </a:pPr>
            <a:r>
              <a:rPr sz="4200" spc="-320" dirty="0">
                <a:latin typeface="Arial"/>
                <a:cs typeface="Arial"/>
              </a:rPr>
              <a:t>HP</a:t>
            </a:r>
            <a:endParaRPr sz="4200">
              <a:latin typeface="Arial"/>
              <a:cs typeface="Arial"/>
            </a:endParaRPr>
          </a:p>
        </p:txBody>
      </p:sp>
      <p:sp>
        <p:nvSpPr>
          <p:cNvPr id="50" name="object 50"/>
          <p:cNvSpPr/>
          <p:nvPr/>
        </p:nvSpPr>
        <p:spPr>
          <a:xfrm>
            <a:off x="10820400" y="2895600"/>
            <a:ext cx="838200" cy="1130300"/>
          </a:xfrm>
          <a:prstGeom prst="rect">
            <a:avLst/>
          </a:prstGeom>
          <a:blipFill>
            <a:blip r:embed="rId4" cstate="print"/>
            <a:stretch>
              <a:fillRect/>
            </a:stretch>
          </a:blipFill>
        </p:spPr>
        <p:txBody>
          <a:bodyPr wrap="square" lIns="0" tIns="0" rIns="0" bIns="0" rtlCol="0"/>
          <a:lstStyle/>
          <a:p>
            <a:endParaRPr/>
          </a:p>
        </p:txBody>
      </p:sp>
      <p:sp>
        <p:nvSpPr>
          <p:cNvPr id="51" name="object 51"/>
          <p:cNvSpPr txBox="1"/>
          <p:nvPr/>
        </p:nvSpPr>
        <p:spPr>
          <a:xfrm>
            <a:off x="10922000" y="3352800"/>
            <a:ext cx="686435" cy="653415"/>
          </a:xfrm>
          <a:prstGeom prst="rect">
            <a:avLst/>
          </a:prstGeom>
        </p:spPr>
        <p:txBody>
          <a:bodyPr vert="horz" wrap="square" lIns="0" tIns="0" rIns="0" bIns="0" rtlCol="0">
            <a:spAutoFit/>
          </a:bodyPr>
          <a:lstStyle/>
          <a:p>
            <a:pPr marL="12700">
              <a:lnSpc>
                <a:spcPct val="100000"/>
              </a:lnSpc>
            </a:pPr>
            <a:r>
              <a:rPr sz="4200" spc="-320" dirty="0">
                <a:latin typeface="Arial"/>
                <a:cs typeface="Arial"/>
              </a:rPr>
              <a:t>HP</a:t>
            </a:r>
            <a:endParaRPr sz="4200">
              <a:latin typeface="Arial"/>
              <a:cs typeface="Arial"/>
            </a:endParaRPr>
          </a:p>
        </p:txBody>
      </p:sp>
      <p:sp>
        <p:nvSpPr>
          <p:cNvPr id="52" name="object 52"/>
          <p:cNvSpPr/>
          <p:nvPr/>
        </p:nvSpPr>
        <p:spPr>
          <a:xfrm>
            <a:off x="10934700" y="5842000"/>
            <a:ext cx="838200" cy="1130300"/>
          </a:xfrm>
          <a:prstGeom prst="rect">
            <a:avLst/>
          </a:prstGeom>
          <a:blipFill>
            <a:blip r:embed="rId4" cstate="print"/>
            <a:stretch>
              <a:fillRect/>
            </a:stretch>
          </a:blipFill>
        </p:spPr>
        <p:txBody>
          <a:bodyPr wrap="square" lIns="0" tIns="0" rIns="0" bIns="0" rtlCol="0"/>
          <a:lstStyle/>
          <a:p>
            <a:endParaRPr/>
          </a:p>
        </p:txBody>
      </p:sp>
      <p:sp>
        <p:nvSpPr>
          <p:cNvPr id="53" name="object 53"/>
          <p:cNvSpPr txBox="1"/>
          <p:nvPr/>
        </p:nvSpPr>
        <p:spPr>
          <a:xfrm>
            <a:off x="11036300" y="6299200"/>
            <a:ext cx="686435" cy="653415"/>
          </a:xfrm>
          <a:prstGeom prst="rect">
            <a:avLst/>
          </a:prstGeom>
        </p:spPr>
        <p:txBody>
          <a:bodyPr vert="horz" wrap="square" lIns="0" tIns="0" rIns="0" bIns="0" rtlCol="0">
            <a:spAutoFit/>
          </a:bodyPr>
          <a:lstStyle/>
          <a:p>
            <a:pPr marL="12700">
              <a:lnSpc>
                <a:spcPct val="100000"/>
              </a:lnSpc>
            </a:pPr>
            <a:r>
              <a:rPr sz="4200" spc="-320" dirty="0">
                <a:latin typeface="Arial"/>
                <a:cs typeface="Arial"/>
              </a:rPr>
              <a:t>HP</a:t>
            </a:r>
            <a:endParaRPr sz="4200">
              <a:latin typeface="Arial"/>
              <a:cs typeface="Arial"/>
            </a:endParaRPr>
          </a:p>
        </p:txBody>
      </p:sp>
      <p:sp>
        <p:nvSpPr>
          <p:cNvPr id="54" name="object 54"/>
          <p:cNvSpPr/>
          <p:nvPr/>
        </p:nvSpPr>
        <p:spPr>
          <a:xfrm>
            <a:off x="8369300" y="7721600"/>
            <a:ext cx="838200" cy="1130300"/>
          </a:xfrm>
          <a:prstGeom prst="rect">
            <a:avLst/>
          </a:prstGeom>
          <a:blipFill>
            <a:blip r:embed="rId4" cstate="print"/>
            <a:stretch>
              <a:fillRect/>
            </a:stretch>
          </a:blipFill>
        </p:spPr>
        <p:txBody>
          <a:bodyPr wrap="square" lIns="0" tIns="0" rIns="0" bIns="0" rtlCol="0"/>
          <a:lstStyle/>
          <a:p>
            <a:endParaRPr/>
          </a:p>
        </p:txBody>
      </p:sp>
      <p:sp>
        <p:nvSpPr>
          <p:cNvPr id="55" name="object 55"/>
          <p:cNvSpPr txBox="1"/>
          <p:nvPr/>
        </p:nvSpPr>
        <p:spPr>
          <a:xfrm>
            <a:off x="8470900" y="8178800"/>
            <a:ext cx="686435" cy="653415"/>
          </a:xfrm>
          <a:prstGeom prst="rect">
            <a:avLst/>
          </a:prstGeom>
        </p:spPr>
        <p:txBody>
          <a:bodyPr vert="horz" wrap="square" lIns="0" tIns="0" rIns="0" bIns="0" rtlCol="0">
            <a:spAutoFit/>
          </a:bodyPr>
          <a:lstStyle/>
          <a:p>
            <a:pPr marL="12700">
              <a:lnSpc>
                <a:spcPct val="100000"/>
              </a:lnSpc>
            </a:pPr>
            <a:r>
              <a:rPr sz="4200" spc="-320" dirty="0">
                <a:latin typeface="Arial"/>
                <a:cs typeface="Arial"/>
              </a:rPr>
              <a:t>HP</a:t>
            </a:r>
            <a:endParaRPr sz="4200">
              <a:latin typeface="Arial"/>
              <a:cs typeface="Arial"/>
            </a:endParaRPr>
          </a:p>
        </p:txBody>
      </p:sp>
      <p:sp>
        <p:nvSpPr>
          <p:cNvPr id="56" name="object 56"/>
          <p:cNvSpPr/>
          <p:nvPr/>
        </p:nvSpPr>
        <p:spPr>
          <a:xfrm>
            <a:off x="5511800" y="5715000"/>
            <a:ext cx="838200" cy="1130300"/>
          </a:xfrm>
          <a:prstGeom prst="rect">
            <a:avLst/>
          </a:prstGeom>
          <a:blipFill>
            <a:blip r:embed="rId4" cstate="print"/>
            <a:stretch>
              <a:fillRect/>
            </a:stretch>
          </a:blipFill>
        </p:spPr>
        <p:txBody>
          <a:bodyPr wrap="square" lIns="0" tIns="0" rIns="0" bIns="0" rtlCol="0"/>
          <a:lstStyle/>
          <a:p>
            <a:endParaRPr/>
          </a:p>
        </p:txBody>
      </p:sp>
      <p:sp>
        <p:nvSpPr>
          <p:cNvPr id="57" name="object 57"/>
          <p:cNvSpPr txBox="1"/>
          <p:nvPr/>
        </p:nvSpPr>
        <p:spPr>
          <a:xfrm>
            <a:off x="5613400" y="6172200"/>
            <a:ext cx="686435" cy="653415"/>
          </a:xfrm>
          <a:prstGeom prst="rect">
            <a:avLst/>
          </a:prstGeom>
        </p:spPr>
        <p:txBody>
          <a:bodyPr vert="horz" wrap="square" lIns="0" tIns="0" rIns="0" bIns="0" rtlCol="0">
            <a:spAutoFit/>
          </a:bodyPr>
          <a:lstStyle/>
          <a:p>
            <a:pPr marL="12700">
              <a:lnSpc>
                <a:spcPct val="100000"/>
              </a:lnSpc>
            </a:pPr>
            <a:r>
              <a:rPr sz="4200" spc="-320" dirty="0">
                <a:latin typeface="Arial"/>
                <a:cs typeface="Arial"/>
              </a:rPr>
              <a:t>HP</a:t>
            </a:r>
            <a:endParaRPr sz="4200">
              <a:latin typeface="Arial"/>
              <a:cs typeface="Arial"/>
            </a:endParaRPr>
          </a:p>
        </p:txBody>
      </p:sp>
      <p:sp>
        <p:nvSpPr>
          <p:cNvPr id="58" name="object 58"/>
          <p:cNvSpPr/>
          <p:nvPr/>
        </p:nvSpPr>
        <p:spPr>
          <a:xfrm>
            <a:off x="5486400" y="2806700"/>
            <a:ext cx="838200" cy="1130300"/>
          </a:xfrm>
          <a:prstGeom prst="rect">
            <a:avLst/>
          </a:prstGeom>
          <a:blipFill>
            <a:blip r:embed="rId4" cstate="print"/>
            <a:stretch>
              <a:fillRect/>
            </a:stretch>
          </a:blipFill>
        </p:spPr>
        <p:txBody>
          <a:bodyPr wrap="square" lIns="0" tIns="0" rIns="0" bIns="0" rtlCol="0"/>
          <a:lstStyle/>
          <a:p>
            <a:endParaRPr/>
          </a:p>
        </p:txBody>
      </p:sp>
      <p:sp>
        <p:nvSpPr>
          <p:cNvPr id="59" name="object 59"/>
          <p:cNvSpPr txBox="1"/>
          <p:nvPr/>
        </p:nvSpPr>
        <p:spPr>
          <a:xfrm>
            <a:off x="1366786" y="2106218"/>
            <a:ext cx="9364980" cy="4244975"/>
          </a:xfrm>
          <a:prstGeom prst="rect">
            <a:avLst/>
          </a:prstGeom>
        </p:spPr>
        <p:txBody>
          <a:bodyPr vert="horz" wrap="square" lIns="0" tIns="0" rIns="0" bIns="0" rtlCol="0">
            <a:spAutoFit/>
          </a:bodyPr>
          <a:lstStyle/>
          <a:p>
            <a:pPr>
              <a:lnSpc>
                <a:spcPct val="100000"/>
              </a:lnSpc>
            </a:pPr>
            <a:endParaRPr sz="4200">
              <a:latin typeface="Times New Roman"/>
              <a:cs typeface="Times New Roman"/>
            </a:endParaRPr>
          </a:p>
          <a:p>
            <a:pPr>
              <a:lnSpc>
                <a:spcPct val="100000"/>
              </a:lnSpc>
              <a:spcBef>
                <a:spcPts val="30"/>
              </a:spcBef>
            </a:pPr>
            <a:endParaRPr sz="3700">
              <a:latin typeface="Times New Roman"/>
              <a:cs typeface="Times New Roman"/>
            </a:endParaRPr>
          </a:p>
          <a:p>
            <a:pPr marR="227965" algn="ctr">
              <a:lnSpc>
                <a:spcPct val="100000"/>
              </a:lnSpc>
            </a:pPr>
            <a:r>
              <a:rPr sz="4200" spc="-320" dirty="0">
                <a:latin typeface="Arial"/>
                <a:cs typeface="Arial"/>
              </a:rPr>
              <a:t>HP</a:t>
            </a:r>
            <a:endParaRPr sz="4200">
              <a:latin typeface="Arial"/>
              <a:cs typeface="Arial"/>
            </a:endParaRPr>
          </a:p>
        </p:txBody>
      </p:sp>
      <p:sp>
        <p:nvSpPr>
          <p:cNvPr id="60" name="object 60"/>
          <p:cNvSpPr/>
          <p:nvPr/>
        </p:nvSpPr>
        <p:spPr>
          <a:xfrm>
            <a:off x="10947400" y="7747000"/>
            <a:ext cx="889000" cy="1155700"/>
          </a:xfrm>
          <a:prstGeom prst="rect">
            <a:avLst/>
          </a:prstGeom>
          <a:blipFill>
            <a:blip r:embed="rId5" cstate="print"/>
            <a:stretch>
              <a:fillRect/>
            </a:stretch>
          </a:blipFill>
        </p:spPr>
        <p:txBody>
          <a:bodyPr wrap="square" lIns="0" tIns="0" rIns="0" bIns="0" rtlCol="0"/>
          <a:lstStyle/>
          <a:p>
            <a:endParaRPr/>
          </a:p>
        </p:txBody>
      </p:sp>
      <p:sp>
        <p:nvSpPr>
          <p:cNvPr id="61" name="object 61"/>
          <p:cNvSpPr/>
          <p:nvPr/>
        </p:nvSpPr>
        <p:spPr>
          <a:xfrm>
            <a:off x="9143148" y="8249818"/>
            <a:ext cx="167640" cy="167640"/>
          </a:xfrm>
          <a:custGeom>
            <a:avLst/>
            <a:gdLst/>
            <a:ahLst/>
            <a:cxnLst/>
            <a:rect l="l" t="t" r="r" b="b"/>
            <a:pathLst>
              <a:path w="167640" h="167640">
                <a:moveTo>
                  <a:pt x="167640" y="0"/>
                </a:moveTo>
                <a:lnTo>
                  <a:pt x="0" y="83820"/>
                </a:lnTo>
                <a:lnTo>
                  <a:pt x="167640" y="167640"/>
                </a:lnTo>
                <a:lnTo>
                  <a:pt x="125729" y="83820"/>
                </a:lnTo>
                <a:lnTo>
                  <a:pt x="167640" y="0"/>
                </a:lnTo>
                <a:close/>
              </a:path>
            </a:pathLst>
          </a:custGeom>
          <a:solidFill>
            <a:srgbClr val="FF4013"/>
          </a:solidFill>
        </p:spPr>
        <p:txBody>
          <a:bodyPr wrap="square" lIns="0" tIns="0" rIns="0" bIns="0" rtlCol="0"/>
          <a:lstStyle/>
          <a:p>
            <a:endParaRPr/>
          </a:p>
        </p:txBody>
      </p:sp>
      <p:sp>
        <p:nvSpPr>
          <p:cNvPr id="62" name="object 62"/>
          <p:cNvSpPr/>
          <p:nvPr/>
        </p:nvSpPr>
        <p:spPr>
          <a:xfrm>
            <a:off x="469900" y="1168400"/>
            <a:ext cx="1016000" cy="1016000"/>
          </a:xfrm>
          <a:prstGeom prst="rect">
            <a:avLst/>
          </a:prstGeom>
          <a:blipFill>
            <a:blip r:embed="rId6" cstate="print"/>
            <a:stretch>
              <a:fillRect/>
            </a:stretch>
          </a:blipFill>
        </p:spPr>
        <p:txBody>
          <a:bodyPr wrap="square" lIns="0" tIns="0" rIns="0" bIns="0" rtlCol="0"/>
          <a:lstStyle/>
          <a:p>
            <a:endParaRPr/>
          </a:p>
        </p:txBody>
      </p:sp>
      <p:sp>
        <p:nvSpPr>
          <p:cNvPr id="63" name="object 63"/>
          <p:cNvSpPr/>
          <p:nvPr/>
        </p:nvSpPr>
        <p:spPr>
          <a:xfrm>
            <a:off x="5600700" y="1143000"/>
            <a:ext cx="723900" cy="889000"/>
          </a:xfrm>
          <a:prstGeom prst="rect">
            <a:avLst/>
          </a:prstGeom>
          <a:blipFill>
            <a:blip r:embed="rId7" cstate="print"/>
            <a:stretch>
              <a:fillRect/>
            </a:stretch>
          </a:blipFill>
        </p:spPr>
        <p:txBody>
          <a:bodyPr wrap="square" lIns="0" tIns="0" rIns="0" bIns="0" rtlCol="0"/>
          <a:lstStyle/>
          <a:p>
            <a:endParaRPr/>
          </a:p>
        </p:txBody>
      </p:sp>
      <p:sp>
        <p:nvSpPr>
          <p:cNvPr id="64" name="object 64"/>
          <p:cNvSpPr/>
          <p:nvPr/>
        </p:nvSpPr>
        <p:spPr>
          <a:xfrm>
            <a:off x="8016823" y="1650161"/>
            <a:ext cx="167640" cy="167640"/>
          </a:xfrm>
          <a:custGeom>
            <a:avLst/>
            <a:gdLst/>
            <a:ahLst/>
            <a:cxnLst/>
            <a:rect l="l" t="t" r="r" b="b"/>
            <a:pathLst>
              <a:path w="167640" h="167639">
                <a:moveTo>
                  <a:pt x="0" y="0"/>
                </a:moveTo>
                <a:lnTo>
                  <a:pt x="41910" y="83820"/>
                </a:lnTo>
                <a:lnTo>
                  <a:pt x="0" y="167640"/>
                </a:lnTo>
                <a:lnTo>
                  <a:pt x="167640" y="83820"/>
                </a:lnTo>
                <a:lnTo>
                  <a:pt x="0" y="0"/>
                </a:lnTo>
                <a:close/>
              </a:path>
            </a:pathLst>
          </a:custGeom>
          <a:solidFill>
            <a:srgbClr val="FF4013"/>
          </a:solidFill>
        </p:spPr>
        <p:txBody>
          <a:bodyPr wrap="square" lIns="0" tIns="0" rIns="0" bIns="0" rtlCol="0"/>
          <a:lstStyle/>
          <a:p>
            <a:endParaRPr/>
          </a:p>
        </p:txBody>
      </p:sp>
      <p:sp>
        <p:nvSpPr>
          <p:cNvPr id="65" name="object 65"/>
          <p:cNvSpPr txBox="1"/>
          <p:nvPr/>
        </p:nvSpPr>
        <p:spPr>
          <a:xfrm>
            <a:off x="1250454" y="2237257"/>
            <a:ext cx="1057910" cy="2277745"/>
          </a:xfrm>
          <a:prstGeom prst="rect">
            <a:avLst/>
          </a:prstGeom>
        </p:spPr>
        <p:txBody>
          <a:bodyPr vert="horz" wrap="square" lIns="0" tIns="5715" rIns="0" bIns="0" rtlCol="0">
            <a:spAutoFit/>
          </a:bodyPr>
          <a:lstStyle/>
          <a:p>
            <a:pPr>
              <a:lnSpc>
                <a:spcPct val="100000"/>
              </a:lnSpc>
              <a:spcBef>
                <a:spcPts val="45"/>
              </a:spcBef>
            </a:pPr>
            <a:endParaRPr sz="2900">
              <a:latin typeface="Times New Roman"/>
              <a:cs typeface="Times New Roman"/>
            </a:endParaRPr>
          </a:p>
          <a:p>
            <a:pPr marL="374650">
              <a:lnSpc>
                <a:spcPct val="100000"/>
              </a:lnSpc>
              <a:spcBef>
                <a:spcPts val="5"/>
              </a:spcBef>
            </a:pPr>
            <a:r>
              <a:rPr sz="2400" dirty="0">
                <a:latin typeface="Yu Mincho"/>
                <a:cs typeface="Yu Mincho"/>
              </a:rPr>
              <a:t>検索</a:t>
            </a:r>
            <a:endParaRPr sz="2400">
              <a:latin typeface="Yu Mincho"/>
              <a:cs typeface="Yu Mincho"/>
            </a:endParaRPr>
          </a:p>
        </p:txBody>
      </p:sp>
      <p:sp>
        <p:nvSpPr>
          <p:cNvPr id="66" name="object 66"/>
          <p:cNvSpPr txBox="1"/>
          <p:nvPr/>
        </p:nvSpPr>
        <p:spPr>
          <a:xfrm>
            <a:off x="6282169" y="1371600"/>
            <a:ext cx="1808480" cy="387350"/>
          </a:xfrm>
          <a:prstGeom prst="rect">
            <a:avLst/>
          </a:prstGeom>
        </p:spPr>
        <p:txBody>
          <a:bodyPr vert="horz" wrap="square" lIns="0" tIns="0" rIns="0" bIns="0" rtlCol="0">
            <a:spAutoFit/>
          </a:bodyPr>
          <a:lstStyle/>
          <a:p>
            <a:pPr marL="12700">
              <a:lnSpc>
                <a:spcPct val="100000"/>
              </a:lnSpc>
              <a:tabLst>
                <a:tab pos="372110" algn="l"/>
                <a:tab pos="1795145" algn="l"/>
              </a:tabLst>
            </a:pPr>
            <a:r>
              <a:rPr sz="2400" u="heavy" dirty="0">
                <a:latin typeface="Times New Roman"/>
                <a:cs typeface="Times New Roman"/>
              </a:rPr>
              <a:t> 	</a:t>
            </a:r>
            <a:r>
              <a:rPr sz="2400" u="heavy" spc="-40" dirty="0">
                <a:latin typeface="Yu Mincho"/>
                <a:cs typeface="Yu Mincho"/>
              </a:rPr>
              <a:t>アクセス	</a:t>
            </a:r>
            <a:endParaRPr sz="2400">
              <a:latin typeface="Yu Mincho"/>
              <a:cs typeface="Yu Mincho"/>
            </a:endParaRPr>
          </a:p>
        </p:txBody>
      </p:sp>
      <p:sp>
        <p:nvSpPr>
          <p:cNvPr id="67" name="object 67"/>
          <p:cNvSpPr txBox="1"/>
          <p:nvPr/>
        </p:nvSpPr>
        <p:spPr>
          <a:xfrm>
            <a:off x="9237129" y="7950200"/>
            <a:ext cx="1882775" cy="387350"/>
          </a:xfrm>
          <a:prstGeom prst="rect">
            <a:avLst/>
          </a:prstGeom>
        </p:spPr>
        <p:txBody>
          <a:bodyPr vert="horz" wrap="square" lIns="0" tIns="0" rIns="0" bIns="0" rtlCol="0">
            <a:spAutoFit/>
          </a:bodyPr>
          <a:lstStyle/>
          <a:p>
            <a:pPr marL="12700">
              <a:lnSpc>
                <a:spcPct val="100000"/>
              </a:lnSpc>
            </a:pPr>
            <a:r>
              <a:rPr sz="2400" u="heavy" spc="-235" dirty="0">
                <a:latin typeface="Times New Roman"/>
                <a:cs typeface="Times New Roman"/>
              </a:rPr>
              <a:t> </a:t>
            </a:r>
            <a:r>
              <a:rPr sz="2400" u="heavy" dirty="0">
                <a:latin typeface="Yu Mincho"/>
                <a:cs typeface="Yu Mincho"/>
              </a:rPr>
              <a:t>ア</a:t>
            </a:r>
            <a:r>
              <a:rPr sz="2400" u="heavy" spc="-145" dirty="0">
                <a:latin typeface="Yu Mincho"/>
                <a:cs typeface="Yu Mincho"/>
              </a:rPr>
              <a:t>ッ</a:t>
            </a:r>
            <a:r>
              <a:rPr sz="2400" u="heavy" dirty="0">
                <a:latin typeface="Yu Mincho"/>
                <a:cs typeface="Yu Mincho"/>
              </a:rPr>
              <a:t>プロード</a:t>
            </a:r>
            <a:endParaRPr sz="2400">
              <a:latin typeface="Yu Mincho"/>
              <a:cs typeface="Yu Mincho"/>
            </a:endParaRPr>
          </a:p>
        </p:txBody>
      </p:sp>
      <p:sp>
        <p:nvSpPr>
          <p:cNvPr id="68" name="object 68"/>
          <p:cNvSpPr/>
          <p:nvPr/>
        </p:nvSpPr>
        <p:spPr>
          <a:xfrm>
            <a:off x="10569371" y="3637635"/>
            <a:ext cx="228600" cy="210185"/>
          </a:xfrm>
          <a:custGeom>
            <a:avLst/>
            <a:gdLst/>
            <a:ahLst/>
            <a:cxnLst/>
            <a:rect l="l" t="t" r="r" b="b"/>
            <a:pathLst>
              <a:path w="228600" h="210185">
                <a:moveTo>
                  <a:pt x="0" y="0"/>
                </a:moveTo>
                <a:lnTo>
                  <a:pt x="36855" y="210159"/>
                </a:lnTo>
                <a:lnTo>
                  <a:pt x="228574" y="68211"/>
                </a:lnTo>
                <a:lnTo>
                  <a:pt x="0" y="0"/>
                </a:lnTo>
                <a:close/>
              </a:path>
            </a:pathLst>
          </a:custGeom>
          <a:solidFill>
            <a:srgbClr val="FF2600"/>
          </a:solidFill>
        </p:spPr>
        <p:txBody>
          <a:bodyPr wrap="square" lIns="0" tIns="0" rIns="0" bIns="0" rtlCol="0"/>
          <a:lstStyle/>
          <a:p>
            <a:endParaRPr/>
          </a:p>
        </p:txBody>
      </p:sp>
      <p:sp>
        <p:nvSpPr>
          <p:cNvPr id="69" name="object 69"/>
          <p:cNvSpPr/>
          <p:nvPr/>
        </p:nvSpPr>
        <p:spPr>
          <a:xfrm>
            <a:off x="6529476" y="3854284"/>
            <a:ext cx="4222750" cy="2669540"/>
          </a:xfrm>
          <a:custGeom>
            <a:avLst/>
            <a:gdLst/>
            <a:ahLst/>
            <a:cxnLst/>
            <a:rect l="l" t="t" r="r" b="b"/>
            <a:pathLst>
              <a:path w="4222750" h="2669540">
                <a:moveTo>
                  <a:pt x="0" y="1334468"/>
                </a:moveTo>
                <a:lnTo>
                  <a:pt x="4222508" y="1334468"/>
                </a:lnTo>
              </a:path>
            </a:pathLst>
          </a:custGeom>
          <a:ln w="2668937">
            <a:solidFill>
              <a:srgbClr val="FF2600"/>
            </a:solidFill>
          </a:ln>
        </p:spPr>
        <p:txBody>
          <a:bodyPr wrap="square" lIns="0" tIns="0" rIns="0" bIns="0" rtlCol="0"/>
          <a:lstStyle/>
          <a:p>
            <a:endParaRPr/>
          </a:p>
        </p:txBody>
      </p:sp>
      <p:sp>
        <p:nvSpPr>
          <p:cNvPr id="70" name="object 70"/>
          <p:cNvSpPr/>
          <p:nvPr/>
        </p:nvSpPr>
        <p:spPr>
          <a:xfrm>
            <a:off x="6370599" y="6419481"/>
            <a:ext cx="237490" cy="204470"/>
          </a:xfrm>
          <a:custGeom>
            <a:avLst/>
            <a:gdLst/>
            <a:ahLst/>
            <a:cxnLst/>
            <a:rect l="l" t="t" r="r" b="b"/>
            <a:pathLst>
              <a:path w="237490" h="204470">
                <a:moveTo>
                  <a:pt x="123355" y="0"/>
                </a:moveTo>
                <a:lnTo>
                  <a:pt x="0" y="204165"/>
                </a:lnTo>
                <a:lnTo>
                  <a:pt x="237350" y="180339"/>
                </a:lnTo>
                <a:lnTo>
                  <a:pt x="123355" y="0"/>
                </a:lnTo>
                <a:close/>
              </a:path>
            </a:pathLst>
          </a:custGeom>
          <a:solidFill>
            <a:srgbClr val="FF2600"/>
          </a:solidFill>
        </p:spPr>
        <p:txBody>
          <a:bodyPr wrap="square" lIns="0" tIns="0" rIns="0" bIns="0" rtlCol="0"/>
          <a:lstStyle/>
          <a:p>
            <a:endParaRPr/>
          </a:p>
        </p:txBody>
      </p:sp>
      <p:sp>
        <p:nvSpPr>
          <p:cNvPr id="71" name="object 71"/>
          <p:cNvSpPr/>
          <p:nvPr/>
        </p:nvSpPr>
        <p:spPr>
          <a:xfrm>
            <a:off x="6412433" y="6708520"/>
            <a:ext cx="4319905" cy="0"/>
          </a:xfrm>
          <a:custGeom>
            <a:avLst/>
            <a:gdLst/>
            <a:ahLst/>
            <a:cxnLst/>
            <a:rect l="l" t="t" r="r" b="b"/>
            <a:pathLst>
              <a:path w="4319905">
                <a:moveTo>
                  <a:pt x="0" y="0"/>
                </a:moveTo>
                <a:lnTo>
                  <a:pt x="4293997" y="0"/>
                </a:lnTo>
                <a:lnTo>
                  <a:pt x="4319397" y="0"/>
                </a:lnTo>
              </a:path>
            </a:pathLst>
          </a:custGeom>
          <a:ln w="50800">
            <a:solidFill>
              <a:srgbClr val="FF2600"/>
            </a:solidFill>
          </a:ln>
        </p:spPr>
        <p:txBody>
          <a:bodyPr wrap="square" lIns="0" tIns="0" rIns="0" bIns="0" rtlCol="0"/>
          <a:lstStyle/>
          <a:p>
            <a:endParaRPr/>
          </a:p>
        </p:txBody>
      </p:sp>
      <p:sp>
        <p:nvSpPr>
          <p:cNvPr id="72" name="object 72"/>
          <p:cNvSpPr/>
          <p:nvPr/>
        </p:nvSpPr>
        <p:spPr>
          <a:xfrm>
            <a:off x="10706430" y="6601841"/>
            <a:ext cx="213360" cy="213360"/>
          </a:xfrm>
          <a:custGeom>
            <a:avLst/>
            <a:gdLst/>
            <a:ahLst/>
            <a:cxnLst/>
            <a:rect l="l" t="t" r="r" b="b"/>
            <a:pathLst>
              <a:path w="213359" h="213359">
                <a:moveTo>
                  <a:pt x="0" y="0"/>
                </a:moveTo>
                <a:lnTo>
                  <a:pt x="0" y="213359"/>
                </a:lnTo>
                <a:lnTo>
                  <a:pt x="213360" y="106679"/>
                </a:lnTo>
                <a:lnTo>
                  <a:pt x="0" y="0"/>
                </a:lnTo>
                <a:close/>
              </a:path>
            </a:pathLst>
          </a:custGeom>
          <a:solidFill>
            <a:srgbClr val="FF2600"/>
          </a:solidFill>
        </p:spPr>
        <p:txBody>
          <a:bodyPr wrap="square" lIns="0" tIns="0" rIns="0" bIns="0" rtlCol="0"/>
          <a:lstStyle/>
          <a:p>
            <a:endParaRPr/>
          </a:p>
        </p:txBody>
      </p:sp>
      <p:sp>
        <p:nvSpPr>
          <p:cNvPr id="73" name="object 73"/>
          <p:cNvSpPr/>
          <p:nvPr/>
        </p:nvSpPr>
        <p:spPr>
          <a:xfrm>
            <a:off x="1250454" y="3376068"/>
            <a:ext cx="116839" cy="0"/>
          </a:xfrm>
          <a:custGeom>
            <a:avLst/>
            <a:gdLst/>
            <a:ahLst/>
            <a:cxnLst/>
            <a:rect l="l" t="t" r="r" b="b"/>
            <a:pathLst>
              <a:path w="116840">
                <a:moveTo>
                  <a:pt x="0" y="0"/>
                </a:moveTo>
                <a:lnTo>
                  <a:pt x="116331" y="0"/>
                </a:lnTo>
              </a:path>
            </a:pathLst>
          </a:custGeom>
          <a:ln w="2226822">
            <a:solidFill>
              <a:srgbClr val="FF2600"/>
            </a:solidFill>
          </a:ln>
        </p:spPr>
        <p:txBody>
          <a:bodyPr wrap="square" lIns="0" tIns="0" rIns="0" bIns="0" rtlCol="0"/>
          <a:lstStyle/>
          <a:p>
            <a:endParaRPr/>
          </a:p>
        </p:txBody>
      </p:sp>
      <p:sp>
        <p:nvSpPr>
          <p:cNvPr id="74" name="object 74"/>
          <p:cNvSpPr/>
          <p:nvPr/>
        </p:nvSpPr>
        <p:spPr>
          <a:xfrm>
            <a:off x="2175192" y="4422368"/>
            <a:ext cx="194945" cy="238760"/>
          </a:xfrm>
          <a:custGeom>
            <a:avLst/>
            <a:gdLst/>
            <a:ahLst/>
            <a:cxnLst/>
            <a:rect l="l" t="t" r="r" b="b"/>
            <a:pathLst>
              <a:path w="194944" h="238760">
                <a:moveTo>
                  <a:pt x="194411" y="0"/>
                </a:moveTo>
                <a:lnTo>
                  <a:pt x="0" y="87922"/>
                </a:lnTo>
                <a:lnTo>
                  <a:pt x="185127" y="238366"/>
                </a:lnTo>
                <a:lnTo>
                  <a:pt x="194411" y="0"/>
                </a:lnTo>
                <a:close/>
              </a:path>
            </a:pathLst>
          </a:custGeom>
          <a:solidFill>
            <a:srgbClr val="FF2600"/>
          </a:solidFill>
        </p:spPr>
        <p:txBody>
          <a:bodyPr wrap="square" lIns="0" tIns="0" rIns="0" bIns="0" rtlCol="0"/>
          <a:lstStyle/>
          <a:p>
            <a:endParaRPr/>
          </a:p>
        </p:txBody>
      </p:sp>
      <p:sp>
        <p:nvSpPr>
          <p:cNvPr id="75" name="object 75"/>
          <p:cNvSpPr/>
          <p:nvPr/>
        </p:nvSpPr>
        <p:spPr>
          <a:xfrm>
            <a:off x="1385836" y="2125268"/>
            <a:ext cx="9326880" cy="4206875"/>
          </a:xfrm>
          <a:custGeom>
            <a:avLst/>
            <a:gdLst/>
            <a:ahLst/>
            <a:cxnLst/>
            <a:rect l="l" t="t" r="r" b="b"/>
            <a:pathLst>
              <a:path w="9326880" h="4206875">
                <a:moveTo>
                  <a:pt x="0" y="2103178"/>
                </a:moveTo>
                <a:lnTo>
                  <a:pt x="9326647" y="2103178"/>
                </a:lnTo>
              </a:path>
            </a:pathLst>
          </a:custGeom>
          <a:ln w="4206357">
            <a:solidFill>
              <a:srgbClr val="FF2600"/>
            </a:solidFill>
            <a:prstDash val="lgDash"/>
          </a:ln>
        </p:spPr>
        <p:txBody>
          <a:bodyPr wrap="square" lIns="0" tIns="0" rIns="0" bIns="0" rtlCol="0"/>
          <a:lstStyle/>
          <a:p>
            <a:endParaRPr/>
          </a:p>
        </p:txBody>
      </p:sp>
      <p:sp>
        <p:nvSpPr>
          <p:cNvPr id="76" name="object 76"/>
          <p:cNvSpPr/>
          <p:nvPr/>
        </p:nvSpPr>
        <p:spPr>
          <a:xfrm>
            <a:off x="10660646" y="6247384"/>
            <a:ext cx="187325" cy="153035"/>
          </a:xfrm>
          <a:custGeom>
            <a:avLst/>
            <a:gdLst/>
            <a:ahLst/>
            <a:cxnLst/>
            <a:rect l="l" t="t" r="r" b="b"/>
            <a:pathLst>
              <a:path w="187325" h="153035">
                <a:moveTo>
                  <a:pt x="68922" y="0"/>
                </a:moveTo>
                <a:lnTo>
                  <a:pt x="0" y="152819"/>
                </a:lnTo>
                <a:lnTo>
                  <a:pt x="187274" y="145338"/>
                </a:lnTo>
                <a:lnTo>
                  <a:pt x="68922" y="0"/>
                </a:lnTo>
                <a:close/>
              </a:path>
            </a:pathLst>
          </a:custGeom>
          <a:solidFill>
            <a:srgbClr val="FF2600"/>
          </a:solidFill>
        </p:spPr>
        <p:txBody>
          <a:bodyPr wrap="square" lIns="0" tIns="0" rIns="0" bIns="0" rtlCol="0"/>
          <a:lstStyle/>
          <a:p>
            <a:endParaRPr/>
          </a:p>
        </p:txBody>
      </p:sp>
      <p:sp>
        <p:nvSpPr>
          <p:cNvPr id="77" name="object 77"/>
          <p:cNvSpPr txBox="1"/>
          <p:nvPr/>
        </p:nvSpPr>
        <p:spPr>
          <a:xfrm>
            <a:off x="2501900" y="1778000"/>
            <a:ext cx="2247900" cy="402590"/>
          </a:xfrm>
          <a:prstGeom prst="rect">
            <a:avLst/>
          </a:prstGeom>
        </p:spPr>
        <p:txBody>
          <a:bodyPr vert="horz" wrap="square" lIns="0" tIns="0" rIns="0" bIns="0" rtlCol="0">
            <a:spAutoFit/>
          </a:bodyPr>
          <a:lstStyle/>
          <a:p>
            <a:pPr marL="12700">
              <a:lnSpc>
                <a:spcPct val="100000"/>
              </a:lnSpc>
            </a:pPr>
            <a:r>
              <a:rPr sz="2500" dirty="0">
                <a:latin typeface="Yu Mincho"/>
                <a:cs typeface="Yu Mincho"/>
              </a:rPr>
              <a:t>検索エンジンが</a:t>
            </a:r>
            <a:endParaRPr sz="2500">
              <a:latin typeface="Yu Mincho"/>
              <a:cs typeface="Yu Mincho"/>
            </a:endParaRPr>
          </a:p>
        </p:txBody>
      </p:sp>
      <p:sp>
        <p:nvSpPr>
          <p:cNvPr id="86" name="object 86"/>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14</a:t>
            </a:fld>
            <a:endParaRPr spc="-105" dirty="0"/>
          </a:p>
        </p:txBody>
      </p:sp>
      <p:sp>
        <p:nvSpPr>
          <p:cNvPr id="87" name="object 87"/>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78" name="object 78"/>
          <p:cNvSpPr txBox="1"/>
          <p:nvPr/>
        </p:nvSpPr>
        <p:spPr>
          <a:xfrm>
            <a:off x="2514600" y="2260600"/>
            <a:ext cx="2228850" cy="402590"/>
          </a:xfrm>
          <a:prstGeom prst="rect">
            <a:avLst/>
          </a:prstGeom>
        </p:spPr>
        <p:txBody>
          <a:bodyPr vert="horz" wrap="square" lIns="0" tIns="0" rIns="0" bIns="0" rtlCol="0">
            <a:spAutoFit/>
          </a:bodyPr>
          <a:lstStyle/>
          <a:p>
            <a:pPr marL="12700">
              <a:lnSpc>
                <a:spcPct val="100000"/>
              </a:lnSpc>
            </a:pPr>
            <a:r>
              <a:rPr sz="2500" dirty="0">
                <a:latin typeface="Yu Mincho"/>
                <a:cs typeface="Yu Mincho"/>
              </a:rPr>
              <a:t>見つけ</a:t>
            </a:r>
            <a:r>
              <a:rPr sz="2500" spc="-75" dirty="0">
                <a:latin typeface="Yu Mincho"/>
                <a:cs typeface="Yu Mincho"/>
              </a:rPr>
              <a:t>てく</a:t>
            </a:r>
            <a:r>
              <a:rPr sz="2500" dirty="0">
                <a:latin typeface="Yu Mincho"/>
                <a:cs typeface="Yu Mincho"/>
              </a:rPr>
              <a:t>れる</a:t>
            </a:r>
            <a:endParaRPr sz="2500">
              <a:latin typeface="Yu Mincho"/>
              <a:cs typeface="Yu Mincho"/>
            </a:endParaRPr>
          </a:p>
        </p:txBody>
      </p:sp>
      <p:sp>
        <p:nvSpPr>
          <p:cNvPr id="79" name="object 79"/>
          <p:cNvSpPr txBox="1"/>
          <p:nvPr/>
        </p:nvSpPr>
        <p:spPr>
          <a:xfrm>
            <a:off x="482600" y="6466840"/>
            <a:ext cx="4648200" cy="2498725"/>
          </a:xfrm>
          <a:prstGeom prst="rect">
            <a:avLst/>
          </a:prstGeom>
        </p:spPr>
        <p:txBody>
          <a:bodyPr vert="horz" wrap="square" lIns="0" tIns="0" rIns="0" bIns="0" rtlCol="0">
            <a:spAutoFit/>
          </a:bodyPr>
          <a:lstStyle/>
          <a:p>
            <a:pPr marL="12700" marR="5080" algn="just">
              <a:lnSpc>
                <a:spcPct val="125000"/>
              </a:lnSpc>
            </a:pPr>
            <a:r>
              <a:rPr sz="2600" spc="-15" dirty="0">
                <a:latin typeface="Yu Mincho"/>
                <a:cs typeface="Yu Mincho"/>
              </a:rPr>
              <a:t>わざわざユーザー自らが情報を  </a:t>
            </a:r>
            <a:r>
              <a:rPr sz="2600" spc="-10" dirty="0">
                <a:latin typeface="Yu Mincho"/>
                <a:cs typeface="Yu Mincho"/>
              </a:rPr>
              <a:t>探しに行かないと見つけること  </a:t>
            </a:r>
            <a:r>
              <a:rPr sz="2600" dirty="0">
                <a:latin typeface="Yu Mincho"/>
                <a:cs typeface="Yu Mincho"/>
              </a:rPr>
              <a:t>が出来なかった。そもそも検索  </a:t>
            </a:r>
            <a:r>
              <a:rPr sz="2600" spc="-10" dirty="0">
                <a:latin typeface="Yu Mincho"/>
                <a:cs typeface="Yu Mincho"/>
              </a:rPr>
              <a:t>エンジンの登場前はネットサー  フィンという言葉も流行した。</a:t>
            </a:r>
            <a:endParaRPr sz="2600">
              <a:latin typeface="Yu Mincho"/>
              <a:cs typeface="Yu Mincho"/>
            </a:endParaRPr>
          </a:p>
        </p:txBody>
      </p:sp>
      <p:sp>
        <p:nvSpPr>
          <p:cNvPr id="80" name="object 80"/>
          <p:cNvSpPr txBox="1"/>
          <p:nvPr/>
        </p:nvSpPr>
        <p:spPr>
          <a:xfrm>
            <a:off x="1104900" y="38100"/>
            <a:ext cx="711200" cy="260985"/>
          </a:xfrm>
          <a:prstGeom prst="rect">
            <a:avLst/>
          </a:prstGeom>
        </p:spPr>
        <p:txBody>
          <a:bodyPr vert="horz" wrap="square" lIns="0" tIns="0" rIns="0" bIns="0" rtlCol="0">
            <a:spAutoFit/>
          </a:bodyPr>
          <a:lstStyle/>
          <a:p>
            <a:pPr marL="12700">
              <a:lnSpc>
                <a:spcPts val="2055"/>
              </a:lnSpc>
            </a:pPr>
            <a:r>
              <a:rPr sz="1800" dirty="0">
                <a:latin typeface="Yu Mincho"/>
                <a:cs typeface="Yu Mincho"/>
              </a:rPr>
              <a:t>貯める</a:t>
            </a:r>
            <a:endParaRPr sz="1800">
              <a:latin typeface="Yu Mincho"/>
              <a:cs typeface="Yu Mincho"/>
            </a:endParaRPr>
          </a:p>
        </p:txBody>
      </p:sp>
      <p:sp>
        <p:nvSpPr>
          <p:cNvPr id="81" name="object 81"/>
          <p:cNvSpPr txBox="1"/>
          <p:nvPr/>
        </p:nvSpPr>
        <p:spPr>
          <a:xfrm>
            <a:off x="9702800" y="1016000"/>
            <a:ext cx="3036570" cy="289560"/>
          </a:xfrm>
          <a:prstGeom prst="rect">
            <a:avLst/>
          </a:prstGeom>
        </p:spPr>
        <p:txBody>
          <a:bodyPr vert="horz" wrap="square" lIns="0" tIns="0" rIns="0" bIns="0" rtlCol="0">
            <a:spAutoFit/>
          </a:bodyPr>
          <a:lstStyle/>
          <a:p>
            <a:pPr marL="12700">
              <a:lnSpc>
                <a:spcPct val="100000"/>
              </a:lnSpc>
            </a:pPr>
            <a:r>
              <a:rPr sz="1900" spc="-45" dirty="0">
                <a:latin typeface="Arial"/>
                <a:cs typeface="Arial"/>
              </a:rPr>
              <a:t>HP</a:t>
            </a:r>
            <a:r>
              <a:rPr sz="1900" spc="-45" dirty="0">
                <a:latin typeface="Yu Mincho"/>
                <a:cs typeface="Yu Mincho"/>
              </a:rPr>
              <a:t>と</a:t>
            </a:r>
            <a:r>
              <a:rPr sz="1900" spc="-45" dirty="0">
                <a:latin typeface="Arial"/>
                <a:cs typeface="Arial"/>
              </a:rPr>
              <a:t>HP</a:t>
            </a:r>
            <a:r>
              <a:rPr sz="1900" spc="-45" dirty="0">
                <a:latin typeface="Yu Mincho"/>
                <a:cs typeface="Yu Mincho"/>
              </a:rPr>
              <a:t>がリンクで繋がった</a:t>
            </a:r>
            <a:endParaRPr sz="1900">
              <a:latin typeface="Yu Mincho"/>
              <a:cs typeface="Yu Mincho"/>
            </a:endParaRPr>
          </a:p>
        </p:txBody>
      </p:sp>
      <p:sp>
        <p:nvSpPr>
          <p:cNvPr id="82" name="object 82"/>
          <p:cNvSpPr txBox="1"/>
          <p:nvPr/>
        </p:nvSpPr>
        <p:spPr>
          <a:xfrm>
            <a:off x="9702800" y="1343639"/>
            <a:ext cx="3060065" cy="756285"/>
          </a:xfrm>
          <a:prstGeom prst="rect">
            <a:avLst/>
          </a:prstGeom>
        </p:spPr>
        <p:txBody>
          <a:bodyPr vert="horz" wrap="square" lIns="0" tIns="0" rIns="0" bIns="0" rtlCol="0">
            <a:spAutoFit/>
          </a:bodyPr>
          <a:lstStyle/>
          <a:p>
            <a:pPr marL="12700" marR="5080">
              <a:lnSpc>
                <a:spcPct val="127200"/>
              </a:lnSpc>
            </a:pPr>
            <a:r>
              <a:rPr sz="1900" spc="-65" dirty="0">
                <a:latin typeface="Yu Mincho"/>
                <a:cs typeface="Yu Mincho"/>
              </a:rPr>
              <a:t>ネットワークがインターネッ  </a:t>
            </a:r>
            <a:r>
              <a:rPr sz="1900" dirty="0">
                <a:latin typeface="Yu Mincho"/>
                <a:cs typeface="Yu Mincho"/>
              </a:rPr>
              <a:t>ト。</a:t>
            </a:r>
            <a:r>
              <a:rPr sz="1900" dirty="0">
                <a:latin typeface="Arial"/>
                <a:cs typeface="Arial"/>
              </a:rPr>
              <a:t>www</a:t>
            </a:r>
            <a:r>
              <a:rPr sz="1900" dirty="0">
                <a:latin typeface="Yu Mincho"/>
                <a:cs typeface="Yu Mincho"/>
              </a:rPr>
              <a:t>とは</a:t>
            </a:r>
            <a:r>
              <a:rPr sz="1900" dirty="0">
                <a:latin typeface="Arial"/>
                <a:cs typeface="Arial"/>
              </a:rPr>
              <a:t>World</a:t>
            </a:r>
            <a:r>
              <a:rPr sz="1900" spc="-325" dirty="0">
                <a:latin typeface="Arial"/>
                <a:cs typeface="Arial"/>
              </a:rPr>
              <a:t> </a:t>
            </a:r>
            <a:r>
              <a:rPr sz="1900" spc="-15" dirty="0">
                <a:latin typeface="Arial"/>
                <a:cs typeface="Arial"/>
              </a:rPr>
              <a:t>Wide</a:t>
            </a:r>
            <a:endParaRPr sz="1900">
              <a:latin typeface="Arial"/>
              <a:cs typeface="Arial"/>
            </a:endParaRPr>
          </a:p>
        </p:txBody>
      </p:sp>
      <p:sp>
        <p:nvSpPr>
          <p:cNvPr id="83" name="object 83"/>
          <p:cNvSpPr txBox="1"/>
          <p:nvPr/>
        </p:nvSpPr>
        <p:spPr>
          <a:xfrm>
            <a:off x="9702800" y="2184400"/>
            <a:ext cx="2904490" cy="309245"/>
          </a:xfrm>
          <a:prstGeom prst="rect">
            <a:avLst/>
          </a:prstGeom>
        </p:spPr>
        <p:txBody>
          <a:bodyPr vert="horz" wrap="square" lIns="0" tIns="0" rIns="0" bIns="0" rtlCol="0">
            <a:spAutoFit/>
          </a:bodyPr>
          <a:lstStyle/>
          <a:p>
            <a:pPr marL="12700">
              <a:lnSpc>
                <a:spcPct val="100000"/>
              </a:lnSpc>
            </a:pPr>
            <a:r>
              <a:rPr sz="1900" spc="10" dirty="0">
                <a:latin typeface="Arial"/>
                <a:cs typeface="Arial"/>
              </a:rPr>
              <a:t>W</a:t>
            </a:r>
            <a:r>
              <a:rPr sz="1900" spc="-130" dirty="0">
                <a:latin typeface="Arial"/>
                <a:cs typeface="Arial"/>
              </a:rPr>
              <a:t>eb</a:t>
            </a:r>
            <a:r>
              <a:rPr sz="1900" dirty="0">
                <a:latin typeface="Yu Mincho"/>
                <a:cs typeface="Yu Mincho"/>
              </a:rPr>
              <a:t>の略で世界中に蜘蛛の</a:t>
            </a:r>
            <a:endParaRPr sz="1900">
              <a:latin typeface="Yu Mincho"/>
              <a:cs typeface="Yu Mincho"/>
            </a:endParaRPr>
          </a:p>
        </p:txBody>
      </p:sp>
      <p:sp>
        <p:nvSpPr>
          <p:cNvPr id="84" name="object 84"/>
          <p:cNvSpPr txBox="1"/>
          <p:nvPr/>
        </p:nvSpPr>
        <p:spPr>
          <a:xfrm>
            <a:off x="9702800" y="2578100"/>
            <a:ext cx="3060700" cy="309245"/>
          </a:xfrm>
          <a:prstGeom prst="rect">
            <a:avLst/>
          </a:prstGeom>
        </p:spPr>
        <p:txBody>
          <a:bodyPr vert="horz" wrap="square" lIns="0" tIns="0" rIns="0" bIns="0" rtlCol="0">
            <a:spAutoFit/>
          </a:bodyPr>
          <a:lstStyle/>
          <a:p>
            <a:pPr marL="12700">
              <a:lnSpc>
                <a:spcPct val="100000"/>
              </a:lnSpc>
            </a:pPr>
            <a:r>
              <a:rPr sz="1900" spc="-60" dirty="0">
                <a:latin typeface="Yu Mincho"/>
                <a:cs typeface="Yu Mincho"/>
              </a:rPr>
              <a:t>巣のように張り巡</a:t>
            </a:r>
            <a:r>
              <a:rPr sz="1900" spc="-114" dirty="0">
                <a:latin typeface="Yu Mincho"/>
                <a:cs typeface="Yu Mincho"/>
              </a:rPr>
              <a:t>ら</a:t>
            </a:r>
            <a:r>
              <a:rPr sz="1900" spc="-60" dirty="0">
                <a:latin typeface="Yu Mincho"/>
                <a:cs typeface="Yu Mincho"/>
              </a:rPr>
              <a:t>すの意。</a:t>
            </a:r>
            <a:endParaRPr sz="1900">
              <a:latin typeface="Yu Mincho"/>
              <a:cs typeface="Yu Mincho"/>
            </a:endParaRPr>
          </a:p>
        </p:txBody>
      </p:sp>
      <p:sp>
        <p:nvSpPr>
          <p:cNvPr id="85" name="object 85"/>
          <p:cNvSpPr txBox="1"/>
          <p:nvPr/>
        </p:nvSpPr>
        <p:spPr>
          <a:xfrm>
            <a:off x="5613400" y="7785100"/>
            <a:ext cx="2311400" cy="1163320"/>
          </a:xfrm>
          <a:prstGeom prst="rect">
            <a:avLst/>
          </a:prstGeom>
        </p:spPr>
        <p:txBody>
          <a:bodyPr vert="horz" wrap="square" lIns="0" tIns="0" rIns="0" bIns="0" rtlCol="0">
            <a:spAutoFit/>
          </a:bodyPr>
          <a:lstStyle/>
          <a:p>
            <a:pPr marL="12700" marR="5080" algn="just">
              <a:lnSpc>
                <a:spcPct val="125000"/>
              </a:lnSpc>
            </a:pPr>
            <a:r>
              <a:rPr sz="2000" spc="-35" dirty="0">
                <a:latin typeface="Yu Mincho"/>
                <a:cs typeface="Yu Mincho"/>
              </a:rPr>
              <a:t>逆に、リアルタイム  </a:t>
            </a:r>
            <a:r>
              <a:rPr sz="2000" dirty="0">
                <a:latin typeface="Yu Mincho"/>
                <a:cs typeface="Yu Mincho"/>
              </a:rPr>
              <a:t>で情報を見てもらう  ことは難しかった。</a:t>
            </a:r>
            <a:endParaRPr sz="2000">
              <a:latin typeface="Yu Mincho"/>
              <a:cs typeface="Yu Minch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13800" y="1130300"/>
            <a:ext cx="1371600" cy="1371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375400" y="3136900"/>
            <a:ext cx="977900"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645900" y="6248400"/>
            <a:ext cx="914400" cy="10160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442774" y="2509263"/>
            <a:ext cx="1955164" cy="1130935"/>
          </a:xfrm>
          <a:custGeom>
            <a:avLst/>
            <a:gdLst/>
            <a:ahLst/>
            <a:cxnLst/>
            <a:rect l="l" t="t" r="r" b="b"/>
            <a:pathLst>
              <a:path w="1955165" h="1130935">
                <a:moveTo>
                  <a:pt x="1954806" y="0"/>
                </a:moveTo>
                <a:lnTo>
                  <a:pt x="1938321" y="9538"/>
                </a:lnTo>
                <a:lnTo>
                  <a:pt x="16516" y="1121170"/>
                </a:lnTo>
                <a:lnTo>
                  <a:pt x="0" y="1130725"/>
                </a:lnTo>
              </a:path>
            </a:pathLst>
          </a:custGeom>
          <a:ln w="38100">
            <a:solidFill>
              <a:srgbClr val="000000"/>
            </a:solidFill>
          </a:ln>
        </p:spPr>
        <p:txBody>
          <a:bodyPr wrap="square" lIns="0" tIns="0" rIns="0" bIns="0" rtlCol="0"/>
          <a:lstStyle/>
          <a:p>
            <a:endParaRPr/>
          </a:p>
        </p:txBody>
      </p:sp>
      <p:sp>
        <p:nvSpPr>
          <p:cNvPr id="6" name="object 6"/>
          <p:cNvSpPr/>
          <p:nvPr/>
        </p:nvSpPr>
        <p:spPr>
          <a:xfrm>
            <a:off x="7350429" y="3536912"/>
            <a:ext cx="187325" cy="156845"/>
          </a:xfrm>
          <a:custGeom>
            <a:avLst/>
            <a:gdLst/>
            <a:ahLst/>
            <a:cxnLst/>
            <a:rect l="l" t="t" r="r" b="b"/>
            <a:pathLst>
              <a:path w="187325" h="156845">
                <a:moveTo>
                  <a:pt x="103149" y="0"/>
                </a:moveTo>
                <a:lnTo>
                  <a:pt x="0" y="156489"/>
                </a:lnTo>
                <a:lnTo>
                  <a:pt x="187083" y="145110"/>
                </a:lnTo>
                <a:lnTo>
                  <a:pt x="108839" y="93548"/>
                </a:lnTo>
                <a:lnTo>
                  <a:pt x="103149" y="0"/>
                </a:lnTo>
                <a:close/>
              </a:path>
            </a:pathLst>
          </a:custGeom>
          <a:solidFill>
            <a:srgbClr val="000000"/>
          </a:solidFill>
        </p:spPr>
        <p:txBody>
          <a:bodyPr wrap="square" lIns="0" tIns="0" rIns="0" bIns="0" rtlCol="0"/>
          <a:lstStyle/>
          <a:p>
            <a:endParaRPr/>
          </a:p>
        </p:txBody>
      </p:sp>
      <p:sp>
        <p:nvSpPr>
          <p:cNvPr id="7" name="object 7"/>
          <p:cNvSpPr/>
          <p:nvPr/>
        </p:nvSpPr>
        <p:spPr>
          <a:xfrm>
            <a:off x="9302851" y="2455849"/>
            <a:ext cx="187325" cy="156845"/>
          </a:xfrm>
          <a:custGeom>
            <a:avLst/>
            <a:gdLst/>
            <a:ahLst/>
            <a:cxnLst/>
            <a:rect l="l" t="t" r="r" b="b"/>
            <a:pathLst>
              <a:path w="187325" h="156844">
                <a:moveTo>
                  <a:pt x="187083" y="0"/>
                </a:moveTo>
                <a:lnTo>
                  <a:pt x="0" y="11379"/>
                </a:lnTo>
                <a:lnTo>
                  <a:pt x="78244" y="62953"/>
                </a:lnTo>
                <a:lnTo>
                  <a:pt x="83934" y="156502"/>
                </a:lnTo>
                <a:lnTo>
                  <a:pt x="187083" y="0"/>
                </a:lnTo>
                <a:close/>
              </a:path>
            </a:pathLst>
          </a:custGeom>
          <a:solidFill>
            <a:srgbClr val="000000"/>
          </a:solidFill>
        </p:spPr>
        <p:txBody>
          <a:bodyPr wrap="square" lIns="0" tIns="0" rIns="0" bIns="0" rtlCol="0"/>
          <a:lstStyle/>
          <a:p>
            <a:endParaRPr/>
          </a:p>
        </p:txBody>
      </p:sp>
      <p:sp>
        <p:nvSpPr>
          <p:cNvPr id="8" name="object 8"/>
          <p:cNvSpPr/>
          <p:nvPr/>
        </p:nvSpPr>
        <p:spPr>
          <a:xfrm>
            <a:off x="9788394" y="2555217"/>
            <a:ext cx="1916430" cy="1106170"/>
          </a:xfrm>
          <a:custGeom>
            <a:avLst/>
            <a:gdLst/>
            <a:ahLst/>
            <a:cxnLst/>
            <a:rect l="l" t="t" r="r" b="b"/>
            <a:pathLst>
              <a:path w="1916429" h="1106170">
                <a:moveTo>
                  <a:pt x="0" y="0"/>
                </a:moveTo>
                <a:lnTo>
                  <a:pt x="16500" y="9520"/>
                </a:lnTo>
                <a:lnTo>
                  <a:pt x="1899911" y="1096309"/>
                </a:lnTo>
                <a:lnTo>
                  <a:pt x="1916434" y="1105847"/>
                </a:lnTo>
              </a:path>
            </a:pathLst>
          </a:custGeom>
          <a:ln w="38100">
            <a:solidFill>
              <a:srgbClr val="000000"/>
            </a:solidFill>
          </a:ln>
        </p:spPr>
        <p:txBody>
          <a:bodyPr wrap="square" lIns="0" tIns="0" rIns="0" bIns="0" rtlCol="0"/>
          <a:lstStyle/>
          <a:p>
            <a:endParaRPr/>
          </a:p>
        </p:txBody>
      </p:sp>
      <p:sp>
        <p:nvSpPr>
          <p:cNvPr id="9" name="object 9"/>
          <p:cNvSpPr/>
          <p:nvPr/>
        </p:nvSpPr>
        <p:spPr>
          <a:xfrm>
            <a:off x="11610137" y="3557994"/>
            <a:ext cx="187325" cy="156845"/>
          </a:xfrm>
          <a:custGeom>
            <a:avLst/>
            <a:gdLst/>
            <a:ahLst/>
            <a:cxnLst/>
            <a:rect l="l" t="t" r="r" b="b"/>
            <a:pathLst>
              <a:path w="187325" h="156845">
                <a:moveTo>
                  <a:pt x="83781" y="0"/>
                </a:moveTo>
                <a:lnTo>
                  <a:pt x="78193" y="93548"/>
                </a:lnTo>
                <a:lnTo>
                  <a:pt x="0" y="145199"/>
                </a:lnTo>
                <a:lnTo>
                  <a:pt x="187096" y="156387"/>
                </a:lnTo>
                <a:lnTo>
                  <a:pt x="83781" y="0"/>
                </a:lnTo>
                <a:close/>
              </a:path>
            </a:pathLst>
          </a:custGeom>
          <a:solidFill>
            <a:srgbClr val="000000"/>
          </a:solidFill>
        </p:spPr>
        <p:txBody>
          <a:bodyPr wrap="square" lIns="0" tIns="0" rIns="0" bIns="0" rtlCol="0"/>
          <a:lstStyle/>
          <a:p>
            <a:endParaRPr/>
          </a:p>
        </p:txBody>
      </p:sp>
      <p:sp>
        <p:nvSpPr>
          <p:cNvPr id="10" name="object 10"/>
          <p:cNvSpPr/>
          <p:nvPr/>
        </p:nvSpPr>
        <p:spPr>
          <a:xfrm>
            <a:off x="9695992" y="2501900"/>
            <a:ext cx="187325" cy="156845"/>
          </a:xfrm>
          <a:custGeom>
            <a:avLst/>
            <a:gdLst/>
            <a:ahLst/>
            <a:cxnLst/>
            <a:rect l="l" t="t" r="r" b="b"/>
            <a:pathLst>
              <a:path w="187325" h="156844">
                <a:moveTo>
                  <a:pt x="0" y="0"/>
                </a:moveTo>
                <a:lnTo>
                  <a:pt x="103314" y="156387"/>
                </a:lnTo>
                <a:lnTo>
                  <a:pt x="108902" y="62839"/>
                </a:lnTo>
                <a:lnTo>
                  <a:pt x="187096" y="11188"/>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7358303" y="3815651"/>
            <a:ext cx="167640" cy="168275"/>
          </a:xfrm>
          <a:custGeom>
            <a:avLst/>
            <a:gdLst/>
            <a:ahLst/>
            <a:cxnLst/>
            <a:rect l="l" t="t" r="r" b="b"/>
            <a:pathLst>
              <a:path w="167640" h="168275">
                <a:moveTo>
                  <a:pt x="146689" y="125730"/>
                </a:moveTo>
                <a:lnTo>
                  <a:pt x="83832" y="125730"/>
                </a:lnTo>
                <a:lnTo>
                  <a:pt x="167640" y="167678"/>
                </a:lnTo>
                <a:lnTo>
                  <a:pt x="146689" y="125730"/>
                </a:lnTo>
                <a:close/>
              </a:path>
              <a:path w="167640" h="168275">
                <a:moveTo>
                  <a:pt x="83896" y="0"/>
                </a:moveTo>
                <a:lnTo>
                  <a:pt x="0" y="167601"/>
                </a:lnTo>
                <a:lnTo>
                  <a:pt x="83832" y="125730"/>
                </a:lnTo>
                <a:lnTo>
                  <a:pt x="146689" y="125730"/>
                </a:lnTo>
                <a:lnTo>
                  <a:pt x="83896" y="0"/>
                </a:lnTo>
                <a:close/>
              </a:path>
            </a:pathLst>
          </a:custGeom>
          <a:solidFill>
            <a:srgbClr val="000000"/>
          </a:solidFill>
        </p:spPr>
        <p:txBody>
          <a:bodyPr wrap="square" lIns="0" tIns="0" rIns="0" bIns="0" rtlCol="0"/>
          <a:lstStyle/>
          <a:p>
            <a:endParaRPr/>
          </a:p>
        </p:txBody>
      </p:sp>
      <p:sp>
        <p:nvSpPr>
          <p:cNvPr id="12" name="object 12"/>
          <p:cNvSpPr/>
          <p:nvPr/>
        </p:nvSpPr>
        <p:spPr>
          <a:xfrm>
            <a:off x="7357147" y="6288913"/>
            <a:ext cx="167640" cy="168275"/>
          </a:xfrm>
          <a:custGeom>
            <a:avLst/>
            <a:gdLst/>
            <a:ahLst/>
            <a:cxnLst/>
            <a:rect l="l" t="t" r="r" b="b"/>
            <a:pathLst>
              <a:path w="167640" h="168275">
                <a:moveTo>
                  <a:pt x="0" y="0"/>
                </a:moveTo>
                <a:lnTo>
                  <a:pt x="83743" y="167690"/>
                </a:lnTo>
                <a:lnTo>
                  <a:pt x="146680" y="41960"/>
                </a:lnTo>
                <a:lnTo>
                  <a:pt x="83807" y="41960"/>
                </a:lnTo>
                <a:lnTo>
                  <a:pt x="0" y="0"/>
                </a:lnTo>
                <a:close/>
              </a:path>
              <a:path w="167640" h="168275">
                <a:moveTo>
                  <a:pt x="167640" y="88"/>
                </a:moveTo>
                <a:lnTo>
                  <a:pt x="83807" y="41960"/>
                </a:lnTo>
                <a:lnTo>
                  <a:pt x="146680" y="41960"/>
                </a:lnTo>
                <a:lnTo>
                  <a:pt x="167640" y="88"/>
                </a:lnTo>
                <a:close/>
              </a:path>
            </a:pathLst>
          </a:custGeom>
          <a:solidFill>
            <a:srgbClr val="000000"/>
          </a:solidFill>
        </p:spPr>
        <p:txBody>
          <a:bodyPr wrap="square" lIns="0" tIns="0" rIns="0" bIns="0" rtlCol="0"/>
          <a:lstStyle/>
          <a:p>
            <a:endParaRPr/>
          </a:p>
        </p:txBody>
      </p:sp>
      <p:sp>
        <p:nvSpPr>
          <p:cNvPr id="13" name="object 13"/>
          <p:cNvSpPr/>
          <p:nvPr/>
        </p:nvSpPr>
        <p:spPr>
          <a:xfrm>
            <a:off x="11760252" y="3916679"/>
            <a:ext cx="1270" cy="2427605"/>
          </a:xfrm>
          <a:custGeom>
            <a:avLst/>
            <a:gdLst/>
            <a:ahLst/>
            <a:cxnLst/>
            <a:rect l="l" t="t" r="r" b="b"/>
            <a:pathLst>
              <a:path w="1270" h="2427604">
                <a:moveTo>
                  <a:pt x="602" y="0"/>
                </a:moveTo>
                <a:lnTo>
                  <a:pt x="602" y="2427579"/>
                </a:lnTo>
              </a:path>
            </a:pathLst>
          </a:custGeom>
          <a:ln w="3175">
            <a:solidFill>
              <a:srgbClr val="000000"/>
            </a:solidFill>
          </a:ln>
        </p:spPr>
        <p:txBody>
          <a:bodyPr wrap="square" lIns="0" tIns="0" rIns="0" bIns="0" rtlCol="0"/>
          <a:lstStyle/>
          <a:p>
            <a:endParaRPr/>
          </a:p>
        </p:txBody>
      </p:sp>
      <p:sp>
        <p:nvSpPr>
          <p:cNvPr id="14" name="object 14"/>
          <p:cNvSpPr/>
          <p:nvPr/>
        </p:nvSpPr>
        <p:spPr>
          <a:xfrm>
            <a:off x="11677612" y="3810000"/>
            <a:ext cx="167640" cy="168275"/>
          </a:xfrm>
          <a:custGeom>
            <a:avLst/>
            <a:gdLst/>
            <a:ahLst/>
            <a:cxnLst/>
            <a:rect l="l" t="t" r="r" b="b"/>
            <a:pathLst>
              <a:path w="167640" h="168275">
                <a:moveTo>
                  <a:pt x="146689" y="125729"/>
                </a:moveTo>
                <a:lnTo>
                  <a:pt x="83832" y="125729"/>
                </a:lnTo>
                <a:lnTo>
                  <a:pt x="167640" y="167678"/>
                </a:lnTo>
                <a:lnTo>
                  <a:pt x="146689" y="125729"/>
                </a:lnTo>
                <a:close/>
              </a:path>
              <a:path w="167640" h="168275">
                <a:moveTo>
                  <a:pt x="83896" y="0"/>
                </a:moveTo>
                <a:lnTo>
                  <a:pt x="0" y="167601"/>
                </a:lnTo>
                <a:lnTo>
                  <a:pt x="83832" y="125729"/>
                </a:lnTo>
                <a:lnTo>
                  <a:pt x="146689" y="125729"/>
                </a:lnTo>
                <a:lnTo>
                  <a:pt x="83896" y="0"/>
                </a:lnTo>
                <a:close/>
              </a:path>
            </a:pathLst>
          </a:custGeom>
          <a:solidFill>
            <a:srgbClr val="000000"/>
          </a:solidFill>
        </p:spPr>
        <p:txBody>
          <a:bodyPr wrap="square" lIns="0" tIns="0" rIns="0" bIns="0" rtlCol="0"/>
          <a:lstStyle/>
          <a:p>
            <a:endParaRPr/>
          </a:p>
        </p:txBody>
      </p:sp>
      <p:sp>
        <p:nvSpPr>
          <p:cNvPr id="15" name="object 15"/>
          <p:cNvSpPr/>
          <p:nvPr/>
        </p:nvSpPr>
        <p:spPr>
          <a:xfrm>
            <a:off x="11676468" y="6283261"/>
            <a:ext cx="167640" cy="168275"/>
          </a:xfrm>
          <a:custGeom>
            <a:avLst/>
            <a:gdLst/>
            <a:ahLst/>
            <a:cxnLst/>
            <a:rect l="l" t="t" r="r" b="b"/>
            <a:pathLst>
              <a:path w="167640" h="168275">
                <a:moveTo>
                  <a:pt x="0" y="0"/>
                </a:moveTo>
                <a:lnTo>
                  <a:pt x="83731" y="167678"/>
                </a:lnTo>
                <a:lnTo>
                  <a:pt x="146681" y="41948"/>
                </a:lnTo>
                <a:lnTo>
                  <a:pt x="83794" y="41948"/>
                </a:lnTo>
                <a:lnTo>
                  <a:pt x="0" y="0"/>
                </a:lnTo>
                <a:close/>
              </a:path>
              <a:path w="167640" h="168275">
                <a:moveTo>
                  <a:pt x="167639" y="88"/>
                </a:moveTo>
                <a:lnTo>
                  <a:pt x="83794" y="41948"/>
                </a:lnTo>
                <a:lnTo>
                  <a:pt x="146681" y="41948"/>
                </a:lnTo>
                <a:lnTo>
                  <a:pt x="167639" y="88"/>
                </a:lnTo>
                <a:close/>
              </a:path>
            </a:pathLst>
          </a:custGeom>
          <a:solidFill>
            <a:srgbClr val="000000"/>
          </a:solidFill>
        </p:spPr>
        <p:txBody>
          <a:bodyPr wrap="square" lIns="0" tIns="0" rIns="0" bIns="0" rtlCol="0"/>
          <a:lstStyle/>
          <a:p>
            <a:endParaRPr/>
          </a:p>
        </p:txBody>
      </p:sp>
      <p:sp>
        <p:nvSpPr>
          <p:cNvPr id="16" name="object 16"/>
          <p:cNvSpPr/>
          <p:nvPr/>
        </p:nvSpPr>
        <p:spPr>
          <a:xfrm>
            <a:off x="9818931" y="6607697"/>
            <a:ext cx="1736725" cy="1032510"/>
          </a:xfrm>
          <a:custGeom>
            <a:avLst/>
            <a:gdLst/>
            <a:ahLst/>
            <a:cxnLst/>
            <a:rect l="l" t="t" r="r" b="b"/>
            <a:pathLst>
              <a:path w="1736725" h="1032509">
                <a:moveTo>
                  <a:pt x="0" y="1031957"/>
                </a:moveTo>
                <a:lnTo>
                  <a:pt x="16376" y="1022225"/>
                </a:lnTo>
                <a:lnTo>
                  <a:pt x="1720173" y="9748"/>
                </a:lnTo>
                <a:lnTo>
                  <a:pt x="1736569" y="0"/>
                </a:lnTo>
              </a:path>
            </a:pathLst>
          </a:custGeom>
          <a:ln w="38100">
            <a:solidFill>
              <a:srgbClr val="000000"/>
            </a:solidFill>
          </a:ln>
        </p:spPr>
        <p:txBody>
          <a:bodyPr wrap="square" lIns="0" tIns="0" rIns="0" bIns="0" rtlCol="0"/>
          <a:lstStyle/>
          <a:p>
            <a:endParaRPr/>
          </a:p>
        </p:txBody>
      </p:sp>
      <p:sp>
        <p:nvSpPr>
          <p:cNvPr id="17" name="object 17"/>
          <p:cNvSpPr/>
          <p:nvPr/>
        </p:nvSpPr>
        <p:spPr>
          <a:xfrm>
            <a:off x="11460276" y="6553200"/>
            <a:ext cx="187325" cy="158115"/>
          </a:xfrm>
          <a:custGeom>
            <a:avLst/>
            <a:gdLst/>
            <a:ahLst/>
            <a:cxnLst/>
            <a:rect l="l" t="t" r="r" b="b"/>
            <a:pathLst>
              <a:path w="187325" h="158115">
                <a:moveTo>
                  <a:pt x="186931" y="0"/>
                </a:moveTo>
                <a:lnTo>
                  <a:pt x="0" y="13576"/>
                </a:lnTo>
                <a:lnTo>
                  <a:pt x="78841" y="64223"/>
                </a:lnTo>
                <a:lnTo>
                  <a:pt x="85636" y="157695"/>
                </a:lnTo>
                <a:lnTo>
                  <a:pt x="186931" y="0"/>
                </a:lnTo>
                <a:close/>
              </a:path>
            </a:pathLst>
          </a:custGeom>
          <a:solidFill>
            <a:srgbClr val="000000"/>
          </a:solidFill>
        </p:spPr>
        <p:txBody>
          <a:bodyPr wrap="square" lIns="0" tIns="0" rIns="0" bIns="0" rtlCol="0"/>
          <a:lstStyle/>
          <a:p>
            <a:endParaRPr/>
          </a:p>
        </p:txBody>
      </p:sp>
      <p:sp>
        <p:nvSpPr>
          <p:cNvPr id="18" name="object 18"/>
          <p:cNvSpPr/>
          <p:nvPr/>
        </p:nvSpPr>
        <p:spPr>
          <a:xfrm>
            <a:off x="9727221" y="7536459"/>
            <a:ext cx="187325" cy="158115"/>
          </a:xfrm>
          <a:custGeom>
            <a:avLst/>
            <a:gdLst/>
            <a:ahLst/>
            <a:cxnLst/>
            <a:rect l="l" t="t" r="r" b="b"/>
            <a:pathLst>
              <a:path w="187325" h="158115">
                <a:moveTo>
                  <a:pt x="101295" y="0"/>
                </a:moveTo>
                <a:lnTo>
                  <a:pt x="0" y="157695"/>
                </a:lnTo>
                <a:lnTo>
                  <a:pt x="186931" y="144106"/>
                </a:lnTo>
                <a:lnTo>
                  <a:pt x="108076" y="93459"/>
                </a:lnTo>
                <a:lnTo>
                  <a:pt x="101295" y="0"/>
                </a:lnTo>
                <a:close/>
              </a:path>
            </a:pathLst>
          </a:custGeom>
          <a:solidFill>
            <a:srgbClr val="000000"/>
          </a:solidFill>
        </p:spPr>
        <p:txBody>
          <a:bodyPr wrap="square" lIns="0" tIns="0" rIns="0" bIns="0" rtlCol="0"/>
          <a:lstStyle/>
          <a:p>
            <a:endParaRPr/>
          </a:p>
        </p:txBody>
      </p:sp>
      <p:sp>
        <p:nvSpPr>
          <p:cNvPr id="19" name="object 19"/>
          <p:cNvSpPr/>
          <p:nvPr/>
        </p:nvSpPr>
        <p:spPr>
          <a:xfrm>
            <a:off x="7618990" y="6504344"/>
            <a:ext cx="1931035" cy="1098550"/>
          </a:xfrm>
          <a:custGeom>
            <a:avLst/>
            <a:gdLst/>
            <a:ahLst/>
            <a:cxnLst/>
            <a:rect l="l" t="t" r="r" b="b"/>
            <a:pathLst>
              <a:path w="1931034" h="1098550">
                <a:moveTo>
                  <a:pt x="1931015" y="1098390"/>
                </a:moveTo>
                <a:lnTo>
                  <a:pt x="1914455" y="1088970"/>
                </a:lnTo>
                <a:lnTo>
                  <a:pt x="16585" y="9435"/>
                </a:lnTo>
                <a:lnTo>
                  <a:pt x="0" y="0"/>
                </a:lnTo>
              </a:path>
            </a:pathLst>
          </a:custGeom>
          <a:ln w="38100">
            <a:solidFill>
              <a:srgbClr val="000000"/>
            </a:solidFill>
          </a:ln>
        </p:spPr>
        <p:txBody>
          <a:bodyPr wrap="square" lIns="0" tIns="0" rIns="0" bIns="0" rtlCol="0"/>
          <a:lstStyle/>
          <a:p>
            <a:endParaRPr/>
          </a:p>
        </p:txBody>
      </p:sp>
      <p:sp>
        <p:nvSpPr>
          <p:cNvPr id="20" name="object 20"/>
          <p:cNvSpPr/>
          <p:nvPr/>
        </p:nvSpPr>
        <p:spPr>
          <a:xfrm>
            <a:off x="7526261" y="6451600"/>
            <a:ext cx="187325" cy="156210"/>
          </a:xfrm>
          <a:custGeom>
            <a:avLst/>
            <a:gdLst/>
            <a:ahLst/>
            <a:cxnLst/>
            <a:rect l="l" t="t" r="r" b="b"/>
            <a:pathLst>
              <a:path w="187325" h="156209">
                <a:moveTo>
                  <a:pt x="0" y="0"/>
                </a:moveTo>
                <a:lnTo>
                  <a:pt x="104279" y="155740"/>
                </a:lnTo>
                <a:lnTo>
                  <a:pt x="109296" y="62166"/>
                </a:lnTo>
                <a:lnTo>
                  <a:pt x="187159" y="10020"/>
                </a:lnTo>
                <a:lnTo>
                  <a:pt x="0" y="0"/>
                </a:lnTo>
                <a:close/>
              </a:path>
            </a:pathLst>
          </a:custGeom>
          <a:solidFill>
            <a:srgbClr val="000000"/>
          </a:solidFill>
        </p:spPr>
        <p:txBody>
          <a:bodyPr wrap="square" lIns="0" tIns="0" rIns="0" bIns="0" rtlCol="0"/>
          <a:lstStyle/>
          <a:p>
            <a:endParaRPr/>
          </a:p>
        </p:txBody>
      </p:sp>
      <p:sp>
        <p:nvSpPr>
          <p:cNvPr id="21" name="object 21"/>
          <p:cNvSpPr/>
          <p:nvPr/>
        </p:nvSpPr>
        <p:spPr>
          <a:xfrm>
            <a:off x="9455581" y="7499731"/>
            <a:ext cx="187325" cy="156210"/>
          </a:xfrm>
          <a:custGeom>
            <a:avLst/>
            <a:gdLst/>
            <a:ahLst/>
            <a:cxnLst/>
            <a:rect l="l" t="t" r="r" b="b"/>
            <a:pathLst>
              <a:path w="187325" h="156209">
                <a:moveTo>
                  <a:pt x="82880" y="0"/>
                </a:moveTo>
                <a:lnTo>
                  <a:pt x="77876" y="93586"/>
                </a:lnTo>
                <a:lnTo>
                  <a:pt x="0" y="145719"/>
                </a:lnTo>
                <a:lnTo>
                  <a:pt x="187159" y="155752"/>
                </a:lnTo>
                <a:lnTo>
                  <a:pt x="82880" y="0"/>
                </a:lnTo>
                <a:close/>
              </a:path>
            </a:pathLst>
          </a:custGeom>
          <a:solidFill>
            <a:srgbClr val="000000"/>
          </a:solidFill>
        </p:spPr>
        <p:txBody>
          <a:bodyPr wrap="square" lIns="0" tIns="0" rIns="0" bIns="0" rtlCol="0"/>
          <a:lstStyle/>
          <a:p>
            <a:endParaRPr/>
          </a:p>
        </p:txBody>
      </p:sp>
      <p:sp>
        <p:nvSpPr>
          <p:cNvPr id="22" name="object 22"/>
          <p:cNvSpPr/>
          <p:nvPr/>
        </p:nvSpPr>
        <p:spPr>
          <a:xfrm>
            <a:off x="7658758" y="2733264"/>
            <a:ext cx="1851025" cy="3482340"/>
          </a:xfrm>
          <a:custGeom>
            <a:avLst/>
            <a:gdLst/>
            <a:ahLst/>
            <a:cxnLst/>
            <a:rect l="l" t="t" r="r" b="b"/>
            <a:pathLst>
              <a:path w="1851025" h="3482340">
                <a:moveTo>
                  <a:pt x="1850595" y="0"/>
                </a:moveTo>
                <a:lnTo>
                  <a:pt x="1841654" y="16822"/>
                </a:lnTo>
                <a:lnTo>
                  <a:pt x="8957" y="3465452"/>
                </a:lnTo>
                <a:lnTo>
                  <a:pt x="0" y="3482305"/>
                </a:lnTo>
              </a:path>
            </a:pathLst>
          </a:custGeom>
          <a:ln w="38100">
            <a:solidFill>
              <a:srgbClr val="000000"/>
            </a:solidFill>
          </a:ln>
        </p:spPr>
        <p:txBody>
          <a:bodyPr wrap="square" lIns="0" tIns="0" rIns="0" bIns="0" rtlCol="0"/>
          <a:lstStyle/>
          <a:p>
            <a:endParaRPr/>
          </a:p>
        </p:txBody>
      </p:sp>
      <p:sp>
        <p:nvSpPr>
          <p:cNvPr id="23" name="object 23"/>
          <p:cNvSpPr/>
          <p:nvPr/>
        </p:nvSpPr>
        <p:spPr>
          <a:xfrm>
            <a:off x="7608696" y="6122403"/>
            <a:ext cx="153035" cy="187960"/>
          </a:xfrm>
          <a:custGeom>
            <a:avLst/>
            <a:gdLst/>
            <a:ahLst/>
            <a:cxnLst/>
            <a:rect l="l" t="t" r="r" b="b"/>
            <a:pathLst>
              <a:path w="153034" h="187960">
                <a:moveTo>
                  <a:pt x="4648" y="0"/>
                </a:moveTo>
                <a:lnTo>
                  <a:pt x="0" y="187363"/>
                </a:lnTo>
                <a:lnTo>
                  <a:pt x="152679" y="78663"/>
                </a:lnTo>
                <a:lnTo>
                  <a:pt x="58991" y="76339"/>
                </a:lnTo>
                <a:lnTo>
                  <a:pt x="4648" y="0"/>
                </a:lnTo>
                <a:close/>
              </a:path>
            </a:pathLst>
          </a:custGeom>
          <a:solidFill>
            <a:srgbClr val="000000"/>
          </a:solidFill>
        </p:spPr>
        <p:txBody>
          <a:bodyPr wrap="square" lIns="0" tIns="0" rIns="0" bIns="0" rtlCol="0"/>
          <a:lstStyle/>
          <a:p>
            <a:endParaRPr/>
          </a:p>
        </p:txBody>
      </p:sp>
      <p:sp>
        <p:nvSpPr>
          <p:cNvPr id="24" name="object 24"/>
          <p:cNvSpPr/>
          <p:nvPr/>
        </p:nvSpPr>
        <p:spPr>
          <a:xfrm>
            <a:off x="9406725" y="2639060"/>
            <a:ext cx="153035" cy="187960"/>
          </a:xfrm>
          <a:custGeom>
            <a:avLst/>
            <a:gdLst/>
            <a:ahLst/>
            <a:cxnLst/>
            <a:rect l="l" t="t" r="r" b="b"/>
            <a:pathLst>
              <a:path w="153034" h="187960">
                <a:moveTo>
                  <a:pt x="152692" y="0"/>
                </a:moveTo>
                <a:lnTo>
                  <a:pt x="0" y="108699"/>
                </a:lnTo>
                <a:lnTo>
                  <a:pt x="93687" y="111023"/>
                </a:lnTo>
                <a:lnTo>
                  <a:pt x="148043" y="187375"/>
                </a:lnTo>
                <a:lnTo>
                  <a:pt x="152692" y="0"/>
                </a:lnTo>
                <a:close/>
              </a:path>
            </a:pathLst>
          </a:custGeom>
          <a:solidFill>
            <a:srgbClr val="000000"/>
          </a:solidFill>
        </p:spPr>
        <p:txBody>
          <a:bodyPr wrap="square" lIns="0" tIns="0" rIns="0" bIns="0" rtlCol="0"/>
          <a:lstStyle/>
          <a:p>
            <a:endParaRPr/>
          </a:p>
        </p:txBody>
      </p:sp>
      <p:sp>
        <p:nvSpPr>
          <p:cNvPr id="25" name="object 25"/>
          <p:cNvSpPr/>
          <p:nvPr/>
        </p:nvSpPr>
        <p:spPr>
          <a:xfrm>
            <a:off x="9692675" y="2775580"/>
            <a:ext cx="1894205" cy="3628390"/>
          </a:xfrm>
          <a:custGeom>
            <a:avLst/>
            <a:gdLst/>
            <a:ahLst/>
            <a:cxnLst/>
            <a:rect l="l" t="t" r="r" b="b"/>
            <a:pathLst>
              <a:path w="1894204" h="3628390">
                <a:moveTo>
                  <a:pt x="0" y="0"/>
                </a:moveTo>
                <a:lnTo>
                  <a:pt x="8814" y="16887"/>
                </a:lnTo>
                <a:lnTo>
                  <a:pt x="1885114" y="3611477"/>
                </a:lnTo>
                <a:lnTo>
                  <a:pt x="1893940" y="3628394"/>
                </a:lnTo>
              </a:path>
            </a:pathLst>
          </a:custGeom>
          <a:ln w="38100">
            <a:solidFill>
              <a:srgbClr val="000000"/>
            </a:solidFill>
          </a:ln>
        </p:spPr>
        <p:txBody>
          <a:bodyPr wrap="square" lIns="0" tIns="0" rIns="0" bIns="0" rtlCol="0"/>
          <a:lstStyle/>
          <a:p>
            <a:endParaRPr/>
          </a:p>
        </p:txBody>
      </p:sp>
      <p:sp>
        <p:nvSpPr>
          <p:cNvPr id="26" name="object 26"/>
          <p:cNvSpPr/>
          <p:nvPr/>
        </p:nvSpPr>
        <p:spPr>
          <a:xfrm>
            <a:off x="11484114" y="6311150"/>
            <a:ext cx="152400" cy="187960"/>
          </a:xfrm>
          <a:custGeom>
            <a:avLst/>
            <a:gdLst/>
            <a:ahLst/>
            <a:cxnLst/>
            <a:rect l="l" t="t" r="r" b="b"/>
            <a:pathLst>
              <a:path w="152400" h="187960">
                <a:moveTo>
                  <a:pt x="148602" y="0"/>
                </a:moveTo>
                <a:lnTo>
                  <a:pt x="93700" y="75933"/>
                </a:lnTo>
                <a:lnTo>
                  <a:pt x="0" y="77571"/>
                </a:lnTo>
                <a:lnTo>
                  <a:pt x="151866" y="187401"/>
                </a:lnTo>
                <a:lnTo>
                  <a:pt x="148602" y="0"/>
                </a:lnTo>
                <a:close/>
              </a:path>
            </a:pathLst>
          </a:custGeom>
          <a:solidFill>
            <a:srgbClr val="000000"/>
          </a:solidFill>
        </p:spPr>
        <p:txBody>
          <a:bodyPr wrap="square" lIns="0" tIns="0" rIns="0" bIns="0" rtlCol="0"/>
          <a:lstStyle/>
          <a:p>
            <a:endParaRPr/>
          </a:p>
        </p:txBody>
      </p:sp>
      <p:sp>
        <p:nvSpPr>
          <p:cNvPr id="27" name="object 27"/>
          <p:cNvSpPr/>
          <p:nvPr/>
        </p:nvSpPr>
        <p:spPr>
          <a:xfrm>
            <a:off x="9643312" y="2681008"/>
            <a:ext cx="152400" cy="187960"/>
          </a:xfrm>
          <a:custGeom>
            <a:avLst/>
            <a:gdLst/>
            <a:ahLst/>
            <a:cxnLst/>
            <a:rect l="l" t="t" r="r" b="b"/>
            <a:pathLst>
              <a:path w="152400" h="187960">
                <a:moveTo>
                  <a:pt x="0" y="0"/>
                </a:moveTo>
                <a:lnTo>
                  <a:pt x="3263" y="187401"/>
                </a:lnTo>
                <a:lnTo>
                  <a:pt x="58178" y="111467"/>
                </a:lnTo>
                <a:lnTo>
                  <a:pt x="151879" y="109829"/>
                </a:lnTo>
                <a:lnTo>
                  <a:pt x="0" y="0"/>
                </a:lnTo>
                <a:close/>
              </a:path>
            </a:pathLst>
          </a:custGeom>
          <a:solidFill>
            <a:srgbClr val="000000"/>
          </a:solidFill>
        </p:spPr>
        <p:txBody>
          <a:bodyPr wrap="square" lIns="0" tIns="0" rIns="0" bIns="0" rtlCol="0"/>
          <a:lstStyle/>
          <a:p>
            <a:endParaRPr/>
          </a:p>
        </p:txBody>
      </p:sp>
      <p:sp>
        <p:nvSpPr>
          <p:cNvPr id="28" name="object 28"/>
          <p:cNvSpPr/>
          <p:nvPr/>
        </p:nvSpPr>
        <p:spPr>
          <a:xfrm>
            <a:off x="9603724" y="2892538"/>
            <a:ext cx="100330" cy="4527550"/>
          </a:xfrm>
          <a:custGeom>
            <a:avLst/>
            <a:gdLst/>
            <a:ahLst/>
            <a:cxnLst/>
            <a:rect l="l" t="t" r="r" b="b"/>
            <a:pathLst>
              <a:path w="100329" h="4527550">
                <a:moveTo>
                  <a:pt x="0" y="0"/>
                </a:moveTo>
                <a:lnTo>
                  <a:pt x="421" y="19045"/>
                </a:lnTo>
                <a:lnTo>
                  <a:pt x="99737" y="4508107"/>
                </a:lnTo>
                <a:lnTo>
                  <a:pt x="100158" y="4527157"/>
                </a:lnTo>
              </a:path>
            </a:pathLst>
          </a:custGeom>
          <a:ln w="38100">
            <a:solidFill>
              <a:srgbClr val="000000"/>
            </a:solidFill>
          </a:ln>
        </p:spPr>
        <p:txBody>
          <a:bodyPr wrap="square" lIns="0" tIns="0" rIns="0" bIns="0" rtlCol="0"/>
          <a:lstStyle/>
          <a:p>
            <a:endParaRPr/>
          </a:p>
        </p:txBody>
      </p:sp>
      <p:sp>
        <p:nvSpPr>
          <p:cNvPr id="29" name="object 29"/>
          <p:cNvSpPr/>
          <p:nvPr/>
        </p:nvSpPr>
        <p:spPr>
          <a:xfrm>
            <a:off x="9618738" y="7356894"/>
            <a:ext cx="167640" cy="169545"/>
          </a:xfrm>
          <a:custGeom>
            <a:avLst/>
            <a:gdLst/>
            <a:ahLst/>
            <a:cxnLst/>
            <a:rect l="l" t="t" r="r" b="b"/>
            <a:pathLst>
              <a:path w="167640" h="169545">
                <a:moveTo>
                  <a:pt x="0" y="3708"/>
                </a:moveTo>
                <a:lnTo>
                  <a:pt x="87502" y="169456"/>
                </a:lnTo>
                <a:lnTo>
                  <a:pt x="146911" y="43751"/>
                </a:lnTo>
                <a:lnTo>
                  <a:pt x="84721" y="43751"/>
                </a:lnTo>
                <a:lnTo>
                  <a:pt x="0" y="3708"/>
                </a:lnTo>
                <a:close/>
              </a:path>
              <a:path w="167640" h="169545">
                <a:moveTo>
                  <a:pt x="167589" y="0"/>
                </a:moveTo>
                <a:lnTo>
                  <a:pt x="84721" y="43751"/>
                </a:lnTo>
                <a:lnTo>
                  <a:pt x="146911" y="43751"/>
                </a:lnTo>
                <a:lnTo>
                  <a:pt x="167589" y="0"/>
                </a:lnTo>
                <a:close/>
              </a:path>
            </a:pathLst>
          </a:custGeom>
          <a:solidFill>
            <a:srgbClr val="000000"/>
          </a:solidFill>
        </p:spPr>
        <p:txBody>
          <a:bodyPr wrap="square" lIns="0" tIns="0" rIns="0" bIns="0" rtlCol="0"/>
          <a:lstStyle/>
          <a:p>
            <a:endParaRPr/>
          </a:p>
        </p:txBody>
      </p:sp>
      <p:sp>
        <p:nvSpPr>
          <p:cNvPr id="30" name="object 30"/>
          <p:cNvSpPr/>
          <p:nvPr/>
        </p:nvSpPr>
        <p:spPr>
          <a:xfrm>
            <a:off x="9521266" y="2785884"/>
            <a:ext cx="167640" cy="169545"/>
          </a:xfrm>
          <a:custGeom>
            <a:avLst/>
            <a:gdLst/>
            <a:ahLst/>
            <a:cxnLst/>
            <a:rect l="l" t="t" r="r" b="b"/>
            <a:pathLst>
              <a:path w="167640" h="169544">
                <a:moveTo>
                  <a:pt x="80098" y="0"/>
                </a:moveTo>
                <a:lnTo>
                  <a:pt x="0" y="169456"/>
                </a:lnTo>
                <a:lnTo>
                  <a:pt x="82880" y="125704"/>
                </a:lnTo>
                <a:lnTo>
                  <a:pt x="146461" y="125704"/>
                </a:lnTo>
                <a:lnTo>
                  <a:pt x="80098" y="0"/>
                </a:lnTo>
                <a:close/>
              </a:path>
              <a:path w="167640" h="169544">
                <a:moveTo>
                  <a:pt x="146461" y="125704"/>
                </a:moveTo>
                <a:lnTo>
                  <a:pt x="82880" y="125704"/>
                </a:lnTo>
                <a:lnTo>
                  <a:pt x="167601" y="165747"/>
                </a:lnTo>
                <a:lnTo>
                  <a:pt x="146461" y="125704"/>
                </a:lnTo>
                <a:close/>
              </a:path>
            </a:pathLst>
          </a:custGeom>
          <a:solidFill>
            <a:srgbClr val="000000"/>
          </a:solidFill>
        </p:spPr>
        <p:txBody>
          <a:bodyPr wrap="square" lIns="0" tIns="0" rIns="0" bIns="0" rtlCol="0"/>
          <a:lstStyle/>
          <a:p>
            <a:endParaRPr/>
          </a:p>
        </p:txBody>
      </p:sp>
      <p:sp>
        <p:nvSpPr>
          <p:cNvPr id="31" name="object 31"/>
          <p:cNvSpPr/>
          <p:nvPr/>
        </p:nvSpPr>
        <p:spPr>
          <a:xfrm>
            <a:off x="11425961" y="3646817"/>
            <a:ext cx="168275" cy="167640"/>
          </a:xfrm>
          <a:custGeom>
            <a:avLst/>
            <a:gdLst/>
            <a:ahLst/>
            <a:cxnLst/>
            <a:rect l="l" t="t" r="r" b="b"/>
            <a:pathLst>
              <a:path w="168275" h="167639">
                <a:moveTo>
                  <a:pt x="0" y="0"/>
                </a:moveTo>
                <a:lnTo>
                  <a:pt x="42341" y="83604"/>
                </a:lnTo>
                <a:lnTo>
                  <a:pt x="876" y="167639"/>
                </a:lnTo>
                <a:lnTo>
                  <a:pt x="168071" y="82943"/>
                </a:lnTo>
                <a:lnTo>
                  <a:pt x="0" y="0"/>
                </a:lnTo>
                <a:close/>
              </a:path>
            </a:pathLst>
          </a:custGeom>
          <a:solidFill>
            <a:srgbClr val="000000"/>
          </a:solidFill>
        </p:spPr>
        <p:txBody>
          <a:bodyPr wrap="square" lIns="0" tIns="0" rIns="0" bIns="0" rtlCol="0"/>
          <a:lstStyle/>
          <a:p>
            <a:endParaRPr/>
          </a:p>
        </p:txBody>
      </p:sp>
      <p:sp>
        <p:nvSpPr>
          <p:cNvPr id="32" name="object 32"/>
          <p:cNvSpPr/>
          <p:nvPr/>
        </p:nvSpPr>
        <p:spPr>
          <a:xfrm>
            <a:off x="7566736" y="3666070"/>
            <a:ext cx="168275" cy="167640"/>
          </a:xfrm>
          <a:custGeom>
            <a:avLst/>
            <a:gdLst/>
            <a:ahLst/>
            <a:cxnLst/>
            <a:rect l="l" t="t" r="r" b="b"/>
            <a:pathLst>
              <a:path w="168275" h="167639">
                <a:moveTo>
                  <a:pt x="167208" y="0"/>
                </a:moveTo>
                <a:lnTo>
                  <a:pt x="0" y="84683"/>
                </a:lnTo>
                <a:lnTo>
                  <a:pt x="168084" y="167640"/>
                </a:lnTo>
                <a:lnTo>
                  <a:pt x="125729" y="84035"/>
                </a:lnTo>
                <a:lnTo>
                  <a:pt x="167208" y="0"/>
                </a:lnTo>
                <a:close/>
              </a:path>
            </a:pathLst>
          </a:custGeom>
          <a:solidFill>
            <a:srgbClr val="000000"/>
          </a:solidFill>
        </p:spPr>
        <p:txBody>
          <a:bodyPr wrap="square" lIns="0" tIns="0" rIns="0" bIns="0" rtlCol="0"/>
          <a:lstStyle/>
          <a:p>
            <a:endParaRPr/>
          </a:p>
        </p:txBody>
      </p:sp>
      <p:sp>
        <p:nvSpPr>
          <p:cNvPr id="33" name="object 33"/>
          <p:cNvSpPr/>
          <p:nvPr/>
        </p:nvSpPr>
        <p:spPr>
          <a:xfrm>
            <a:off x="11300332" y="6309347"/>
            <a:ext cx="168275" cy="167640"/>
          </a:xfrm>
          <a:custGeom>
            <a:avLst/>
            <a:gdLst/>
            <a:ahLst/>
            <a:cxnLst/>
            <a:rect l="l" t="t" r="r" b="b"/>
            <a:pathLst>
              <a:path w="168275" h="167639">
                <a:moveTo>
                  <a:pt x="419" y="0"/>
                </a:moveTo>
                <a:lnTo>
                  <a:pt x="42125" y="83921"/>
                </a:lnTo>
                <a:lnTo>
                  <a:pt x="0" y="167640"/>
                </a:lnTo>
                <a:lnTo>
                  <a:pt x="167843" y="84239"/>
                </a:lnTo>
                <a:lnTo>
                  <a:pt x="419" y="0"/>
                </a:lnTo>
                <a:close/>
              </a:path>
            </a:pathLst>
          </a:custGeom>
          <a:solidFill>
            <a:srgbClr val="000000"/>
          </a:solidFill>
        </p:spPr>
        <p:txBody>
          <a:bodyPr wrap="square" lIns="0" tIns="0" rIns="0" bIns="0" rtlCol="0"/>
          <a:lstStyle/>
          <a:p>
            <a:endParaRPr/>
          </a:p>
        </p:txBody>
      </p:sp>
      <p:sp>
        <p:nvSpPr>
          <p:cNvPr id="34" name="object 34"/>
          <p:cNvSpPr/>
          <p:nvPr/>
        </p:nvSpPr>
        <p:spPr>
          <a:xfrm>
            <a:off x="7531100" y="6300292"/>
            <a:ext cx="168275" cy="167640"/>
          </a:xfrm>
          <a:custGeom>
            <a:avLst/>
            <a:gdLst/>
            <a:ahLst/>
            <a:cxnLst/>
            <a:rect l="l" t="t" r="r" b="b"/>
            <a:pathLst>
              <a:path w="168275" h="167639">
                <a:moveTo>
                  <a:pt x="167855" y="0"/>
                </a:moveTo>
                <a:lnTo>
                  <a:pt x="0" y="83400"/>
                </a:lnTo>
                <a:lnTo>
                  <a:pt x="167424" y="167639"/>
                </a:lnTo>
                <a:lnTo>
                  <a:pt x="125729" y="83718"/>
                </a:lnTo>
                <a:lnTo>
                  <a:pt x="167855" y="0"/>
                </a:lnTo>
                <a:close/>
              </a:path>
            </a:pathLst>
          </a:custGeom>
          <a:solidFill>
            <a:srgbClr val="000000"/>
          </a:solidFill>
        </p:spPr>
        <p:txBody>
          <a:bodyPr wrap="square" lIns="0" tIns="0" rIns="0" bIns="0" rtlCol="0"/>
          <a:lstStyle/>
          <a:p>
            <a:endParaRPr/>
          </a:p>
        </p:txBody>
      </p:sp>
      <p:sp>
        <p:nvSpPr>
          <p:cNvPr id="35" name="object 35"/>
          <p:cNvSpPr/>
          <p:nvPr/>
        </p:nvSpPr>
        <p:spPr>
          <a:xfrm>
            <a:off x="7594285" y="3891203"/>
            <a:ext cx="3846829" cy="2404110"/>
          </a:xfrm>
          <a:custGeom>
            <a:avLst/>
            <a:gdLst/>
            <a:ahLst/>
            <a:cxnLst/>
            <a:rect l="l" t="t" r="r" b="b"/>
            <a:pathLst>
              <a:path w="3846829" h="2404110">
                <a:moveTo>
                  <a:pt x="0" y="0"/>
                </a:moveTo>
                <a:lnTo>
                  <a:pt x="16154" y="10096"/>
                </a:lnTo>
                <a:lnTo>
                  <a:pt x="3830190" y="2393861"/>
                </a:lnTo>
                <a:lnTo>
                  <a:pt x="3846357" y="2403983"/>
                </a:lnTo>
              </a:path>
            </a:pathLst>
          </a:custGeom>
          <a:ln w="38100">
            <a:solidFill>
              <a:srgbClr val="000000"/>
            </a:solidFill>
          </a:ln>
        </p:spPr>
        <p:txBody>
          <a:bodyPr wrap="square" lIns="0" tIns="0" rIns="0" bIns="0" rtlCol="0"/>
          <a:lstStyle/>
          <a:p>
            <a:endParaRPr/>
          </a:p>
        </p:txBody>
      </p:sp>
      <p:sp>
        <p:nvSpPr>
          <p:cNvPr id="36" name="object 36"/>
          <p:cNvSpPr/>
          <p:nvPr/>
        </p:nvSpPr>
        <p:spPr>
          <a:xfrm>
            <a:off x="11344529" y="6191796"/>
            <a:ext cx="186690" cy="160020"/>
          </a:xfrm>
          <a:custGeom>
            <a:avLst/>
            <a:gdLst/>
            <a:ahLst/>
            <a:cxnLst/>
            <a:rect l="l" t="t" r="r" b="b"/>
            <a:pathLst>
              <a:path w="186690" h="160020">
                <a:moveTo>
                  <a:pt x="88849" y="0"/>
                </a:moveTo>
                <a:lnTo>
                  <a:pt x="79959" y="93294"/>
                </a:lnTo>
                <a:lnTo>
                  <a:pt x="0" y="142151"/>
                </a:lnTo>
                <a:lnTo>
                  <a:pt x="186575" y="159918"/>
                </a:lnTo>
                <a:lnTo>
                  <a:pt x="88849" y="0"/>
                </a:lnTo>
                <a:close/>
              </a:path>
            </a:pathLst>
          </a:custGeom>
          <a:solidFill>
            <a:srgbClr val="000000"/>
          </a:solidFill>
        </p:spPr>
        <p:txBody>
          <a:bodyPr wrap="square" lIns="0" tIns="0" rIns="0" bIns="0" rtlCol="0"/>
          <a:lstStyle/>
          <a:p>
            <a:endParaRPr/>
          </a:p>
        </p:txBody>
      </p:sp>
      <p:sp>
        <p:nvSpPr>
          <p:cNvPr id="37" name="object 37"/>
          <p:cNvSpPr/>
          <p:nvPr/>
        </p:nvSpPr>
        <p:spPr>
          <a:xfrm>
            <a:off x="7503820" y="3834663"/>
            <a:ext cx="186690" cy="160020"/>
          </a:xfrm>
          <a:custGeom>
            <a:avLst/>
            <a:gdLst/>
            <a:ahLst/>
            <a:cxnLst/>
            <a:rect l="l" t="t" r="r" b="b"/>
            <a:pathLst>
              <a:path w="186690" h="160020">
                <a:moveTo>
                  <a:pt x="0" y="0"/>
                </a:moveTo>
                <a:lnTo>
                  <a:pt x="97726" y="159931"/>
                </a:lnTo>
                <a:lnTo>
                  <a:pt x="106616" y="66636"/>
                </a:lnTo>
                <a:lnTo>
                  <a:pt x="186575" y="17767"/>
                </a:lnTo>
                <a:lnTo>
                  <a:pt x="0" y="0"/>
                </a:lnTo>
                <a:close/>
              </a:path>
            </a:pathLst>
          </a:custGeom>
          <a:solidFill>
            <a:srgbClr val="000000"/>
          </a:solidFill>
        </p:spPr>
        <p:txBody>
          <a:bodyPr wrap="square" lIns="0" tIns="0" rIns="0" bIns="0" rtlCol="0"/>
          <a:lstStyle/>
          <a:p>
            <a:endParaRPr/>
          </a:p>
        </p:txBody>
      </p:sp>
      <p:sp>
        <p:nvSpPr>
          <p:cNvPr id="38" name="object 38"/>
          <p:cNvSpPr/>
          <p:nvPr/>
        </p:nvSpPr>
        <p:spPr>
          <a:xfrm>
            <a:off x="7740763" y="3891766"/>
            <a:ext cx="3826510" cy="2424430"/>
          </a:xfrm>
          <a:custGeom>
            <a:avLst/>
            <a:gdLst/>
            <a:ahLst/>
            <a:cxnLst/>
            <a:rect l="l" t="t" r="r" b="b"/>
            <a:pathLst>
              <a:path w="3826509" h="2424429">
                <a:moveTo>
                  <a:pt x="0" y="2423842"/>
                </a:moveTo>
                <a:lnTo>
                  <a:pt x="16092" y="2413644"/>
                </a:lnTo>
                <a:lnTo>
                  <a:pt x="3809962" y="10209"/>
                </a:lnTo>
                <a:lnTo>
                  <a:pt x="3826078" y="0"/>
                </a:lnTo>
              </a:path>
            </a:pathLst>
          </a:custGeom>
          <a:ln w="38100">
            <a:solidFill>
              <a:srgbClr val="000000"/>
            </a:solidFill>
          </a:ln>
        </p:spPr>
        <p:txBody>
          <a:bodyPr wrap="square" lIns="0" tIns="0" rIns="0" bIns="0" rtlCol="0"/>
          <a:lstStyle/>
          <a:p>
            <a:endParaRPr/>
          </a:p>
        </p:txBody>
      </p:sp>
      <p:sp>
        <p:nvSpPr>
          <p:cNvPr id="39" name="object 39"/>
          <p:cNvSpPr/>
          <p:nvPr/>
        </p:nvSpPr>
        <p:spPr>
          <a:xfrm>
            <a:off x="11470487" y="3834676"/>
            <a:ext cx="186690" cy="160655"/>
          </a:xfrm>
          <a:custGeom>
            <a:avLst/>
            <a:gdLst/>
            <a:ahLst/>
            <a:cxnLst/>
            <a:rect l="l" t="t" r="r" b="b"/>
            <a:pathLst>
              <a:path w="186690" h="160654">
                <a:moveTo>
                  <a:pt x="186474" y="0"/>
                </a:moveTo>
                <a:lnTo>
                  <a:pt x="0" y="18897"/>
                </a:lnTo>
                <a:lnTo>
                  <a:pt x="80264" y="67284"/>
                </a:lnTo>
                <a:lnTo>
                  <a:pt x="89712" y="160515"/>
                </a:lnTo>
                <a:lnTo>
                  <a:pt x="186474" y="0"/>
                </a:lnTo>
                <a:close/>
              </a:path>
            </a:pathLst>
          </a:custGeom>
          <a:solidFill>
            <a:srgbClr val="000000"/>
          </a:solidFill>
        </p:spPr>
        <p:txBody>
          <a:bodyPr wrap="square" lIns="0" tIns="0" rIns="0" bIns="0" rtlCol="0"/>
          <a:lstStyle/>
          <a:p>
            <a:endParaRPr/>
          </a:p>
        </p:txBody>
      </p:sp>
      <p:sp>
        <p:nvSpPr>
          <p:cNvPr id="40" name="object 40"/>
          <p:cNvSpPr/>
          <p:nvPr/>
        </p:nvSpPr>
        <p:spPr>
          <a:xfrm>
            <a:off x="7650645" y="6212179"/>
            <a:ext cx="186690" cy="160655"/>
          </a:xfrm>
          <a:custGeom>
            <a:avLst/>
            <a:gdLst/>
            <a:ahLst/>
            <a:cxnLst/>
            <a:rect l="l" t="t" r="r" b="b"/>
            <a:pathLst>
              <a:path w="186690" h="160654">
                <a:moveTo>
                  <a:pt x="96761" y="0"/>
                </a:moveTo>
                <a:lnTo>
                  <a:pt x="0" y="160515"/>
                </a:lnTo>
                <a:lnTo>
                  <a:pt x="186474" y="141617"/>
                </a:lnTo>
                <a:lnTo>
                  <a:pt x="106210" y="93230"/>
                </a:lnTo>
                <a:lnTo>
                  <a:pt x="96761" y="0"/>
                </a:lnTo>
                <a:close/>
              </a:path>
            </a:pathLst>
          </a:custGeom>
          <a:solidFill>
            <a:srgbClr val="000000"/>
          </a:solidFill>
        </p:spPr>
        <p:txBody>
          <a:bodyPr wrap="square" lIns="0" tIns="0" rIns="0" bIns="0" rtlCol="0"/>
          <a:lstStyle/>
          <a:p>
            <a:endParaRPr/>
          </a:p>
        </p:txBody>
      </p:sp>
      <p:sp>
        <p:nvSpPr>
          <p:cNvPr id="41" name="object 41"/>
          <p:cNvSpPr/>
          <p:nvPr/>
        </p:nvSpPr>
        <p:spPr>
          <a:xfrm>
            <a:off x="9839352" y="4055169"/>
            <a:ext cx="1810385" cy="3481704"/>
          </a:xfrm>
          <a:custGeom>
            <a:avLst/>
            <a:gdLst/>
            <a:ahLst/>
            <a:cxnLst/>
            <a:rect l="l" t="t" r="r" b="b"/>
            <a:pathLst>
              <a:path w="1810384" h="3481704">
                <a:moveTo>
                  <a:pt x="0" y="3481404"/>
                </a:moveTo>
                <a:lnTo>
                  <a:pt x="8788" y="3464513"/>
                </a:lnTo>
                <a:lnTo>
                  <a:pt x="1801530" y="16930"/>
                </a:lnTo>
                <a:lnTo>
                  <a:pt x="1810344" y="0"/>
                </a:lnTo>
              </a:path>
            </a:pathLst>
          </a:custGeom>
          <a:ln w="38100">
            <a:solidFill>
              <a:srgbClr val="000000"/>
            </a:solidFill>
          </a:ln>
        </p:spPr>
        <p:txBody>
          <a:bodyPr wrap="square" lIns="0" tIns="0" rIns="0" bIns="0" rtlCol="0"/>
          <a:lstStyle/>
          <a:p>
            <a:endParaRPr/>
          </a:p>
        </p:txBody>
      </p:sp>
      <p:sp>
        <p:nvSpPr>
          <p:cNvPr id="42" name="object 42"/>
          <p:cNvSpPr/>
          <p:nvPr/>
        </p:nvSpPr>
        <p:spPr>
          <a:xfrm>
            <a:off x="11547208" y="3960520"/>
            <a:ext cx="151765" cy="187960"/>
          </a:xfrm>
          <a:custGeom>
            <a:avLst/>
            <a:gdLst/>
            <a:ahLst/>
            <a:cxnLst/>
            <a:rect l="l" t="t" r="r" b="b"/>
            <a:pathLst>
              <a:path w="151765" h="187960">
                <a:moveTo>
                  <a:pt x="151701" y="0"/>
                </a:moveTo>
                <a:lnTo>
                  <a:pt x="0" y="110058"/>
                </a:lnTo>
                <a:lnTo>
                  <a:pt x="93700" y="111544"/>
                </a:lnTo>
                <a:lnTo>
                  <a:pt x="148729" y="187401"/>
                </a:lnTo>
                <a:lnTo>
                  <a:pt x="151701" y="0"/>
                </a:lnTo>
                <a:close/>
              </a:path>
            </a:pathLst>
          </a:custGeom>
          <a:solidFill>
            <a:srgbClr val="000000"/>
          </a:solidFill>
        </p:spPr>
        <p:txBody>
          <a:bodyPr wrap="square" lIns="0" tIns="0" rIns="0" bIns="0" rtlCol="0"/>
          <a:lstStyle/>
          <a:p>
            <a:endParaRPr/>
          </a:p>
        </p:txBody>
      </p:sp>
      <p:sp>
        <p:nvSpPr>
          <p:cNvPr id="43" name="object 43"/>
          <p:cNvSpPr/>
          <p:nvPr/>
        </p:nvSpPr>
        <p:spPr>
          <a:xfrm>
            <a:off x="9790138" y="7443825"/>
            <a:ext cx="151765" cy="187960"/>
          </a:xfrm>
          <a:custGeom>
            <a:avLst/>
            <a:gdLst/>
            <a:ahLst/>
            <a:cxnLst/>
            <a:rect l="l" t="t" r="r" b="b"/>
            <a:pathLst>
              <a:path w="151765" h="187959">
                <a:moveTo>
                  <a:pt x="2971" y="0"/>
                </a:moveTo>
                <a:lnTo>
                  <a:pt x="0" y="187401"/>
                </a:lnTo>
                <a:lnTo>
                  <a:pt x="151714" y="77330"/>
                </a:lnTo>
                <a:lnTo>
                  <a:pt x="58013" y="75844"/>
                </a:lnTo>
                <a:lnTo>
                  <a:pt x="2971" y="0"/>
                </a:lnTo>
                <a:close/>
              </a:path>
            </a:pathLst>
          </a:custGeom>
          <a:solidFill>
            <a:srgbClr val="000000"/>
          </a:solidFill>
        </p:spPr>
        <p:txBody>
          <a:bodyPr wrap="square" lIns="0" tIns="0" rIns="0" bIns="0" rtlCol="0"/>
          <a:lstStyle/>
          <a:p>
            <a:endParaRPr/>
          </a:p>
        </p:txBody>
      </p:sp>
      <p:sp>
        <p:nvSpPr>
          <p:cNvPr id="44" name="object 44"/>
          <p:cNvSpPr/>
          <p:nvPr/>
        </p:nvSpPr>
        <p:spPr>
          <a:xfrm>
            <a:off x="7515688" y="3926774"/>
            <a:ext cx="2073910" cy="3549650"/>
          </a:xfrm>
          <a:custGeom>
            <a:avLst/>
            <a:gdLst/>
            <a:ahLst/>
            <a:cxnLst/>
            <a:rect l="l" t="t" r="r" b="b"/>
            <a:pathLst>
              <a:path w="2073909" h="3549650">
                <a:moveTo>
                  <a:pt x="2073814" y="3549410"/>
                </a:moveTo>
                <a:lnTo>
                  <a:pt x="2064200" y="3532964"/>
                </a:lnTo>
                <a:lnTo>
                  <a:pt x="9626" y="16474"/>
                </a:lnTo>
                <a:lnTo>
                  <a:pt x="0" y="0"/>
                </a:lnTo>
              </a:path>
            </a:pathLst>
          </a:custGeom>
          <a:ln w="38100">
            <a:solidFill>
              <a:srgbClr val="000000"/>
            </a:solidFill>
          </a:ln>
        </p:spPr>
        <p:txBody>
          <a:bodyPr wrap="square" lIns="0" tIns="0" rIns="0" bIns="0" rtlCol="0"/>
          <a:lstStyle/>
          <a:p>
            <a:endParaRPr/>
          </a:p>
        </p:txBody>
      </p:sp>
      <p:sp>
        <p:nvSpPr>
          <p:cNvPr id="45" name="object 45"/>
          <p:cNvSpPr/>
          <p:nvPr/>
        </p:nvSpPr>
        <p:spPr>
          <a:xfrm>
            <a:off x="7461872" y="3834663"/>
            <a:ext cx="157480" cy="187325"/>
          </a:xfrm>
          <a:custGeom>
            <a:avLst/>
            <a:gdLst/>
            <a:ahLst/>
            <a:cxnLst/>
            <a:rect l="l" t="t" r="r" b="b"/>
            <a:pathLst>
              <a:path w="157479" h="187325">
                <a:moveTo>
                  <a:pt x="0" y="0"/>
                </a:moveTo>
                <a:lnTo>
                  <a:pt x="12192" y="187032"/>
                </a:lnTo>
                <a:lnTo>
                  <a:pt x="63423" y="108559"/>
                </a:lnTo>
                <a:lnTo>
                  <a:pt x="156933" y="102463"/>
                </a:lnTo>
                <a:lnTo>
                  <a:pt x="0" y="0"/>
                </a:lnTo>
                <a:close/>
              </a:path>
            </a:pathLst>
          </a:custGeom>
          <a:solidFill>
            <a:srgbClr val="000000"/>
          </a:solidFill>
        </p:spPr>
        <p:txBody>
          <a:bodyPr wrap="square" lIns="0" tIns="0" rIns="0" bIns="0" rtlCol="0"/>
          <a:lstStyle/>
          <a:p>
            <a:endParaRPr/>
          </a:p>
        </p:txBody>
      </p:sp>
      <p:sp>
        <p:nvSpPr>
          <p:cNvPr id="46" name="object 46"/>
          <p:cNvSpPr/>
          <p:nvPr/>
        </p:nvSpPr>
        <p:spPr>
          <a:xfrm>
            <a:off x="9486366" y="7381265"/>
            <a:ext cx="157480" cy="187325"/>
          </a:xfrm>
          <a:custGeom>
            <a:avLst/>
            <a:gdLst/>
            <a:ahLst/>
            <a:cxnLst/>
            <a:rect l="l" t="t" r="r" b="b"/>
            <a:pathLst>
              <a:path w="157479" h="187325">
                <a:moveTo>
                  <a:pt x="144754" y="0"/>
                </a:moveTo>
                <a:lnTo>
                  <a:pt x="93522" y="78473"/>
                </a:lnTo>
                <a:lnTo>
                  <a:pt x="0" y="84569"/>
                </a:lnTo>
                <a:lnTo>
                  <a:pt x="156946" y="187032"/>
                </a:lnTo>
                <a:lnTo>
                  <a:pt x="144754" y="0"/>
                </a:lnTo>
                <a:close/>
              </a:path>
            </a:pathLst>
          </a:custGeom>
          <a:solidFill>
            <a:srgbClr val="000000"/>
          </a:solidFill>
        </p:spPr>
        <p:txBody>
          <a:bodyPr wrap="square" lIns="0" tIns="0" rIns="0" bIns="0" rtlCol="0"/>
          <a:lstStyle/>
          <a:p>
            <a:endParaRPr/>
          </a:p>
        </p:txBody>
      </p:sp>
      <p:sp>
        <p:nvSpPr>
          <p:cNvPr id="47" name="object 47"/>
          <p:cNvSpPr/>
          <p:nvPr/>
        </p:nvSpPr>
        <p:spPr>
          <a:xfrm>
            <a:off x="11836400" y="2794000"/>
            <a:ext cx="863600" cy="1066800"/>
          </a:xfrm>
          <a:prstGeom prst="rect">
            <a:avLst/>
          </a:prstGeom>
          <a:blipFill>
            <a:blip r:embed="rId5" cstate="print"/>
            <a:stretch>
              <a:fillRect/>
            </a:stretch>
          </a:blipFill>
        </p:spPr>
        <p:txBody>
          <a:bodyPr wrap="square" lIns="0" tIns="0" rIns="0" bIns="0" rtlCol="0"/>
          <a:lstStyle/>
          <a:p>
            <a:endParaRPr/>
          </a:p>
        </p:txBody>
      </p:sp>
      <p:sp>
        <p:nvSpPr>
          <p:cNvPr id="48" name="object 48"/>
          <p:cNvSpPr/>
          <p:nvPr/>
        </p:nvSpPr>
        <p:spPr>
          <a:xfrm>
            <a:off x="9220200" y="7734300"/>
            <a:ext cx="889000" cy="1155700"/>
          </a:xfrm>
          <a:prstGeom prst="rect">
            <a:avLst/>
          </a:prstGeom>
          <a:blipFill>
            <a:blip r:embed="rId6" cstate="print"/>
            <a:stretch>
              <a:fillRect/>
            </a:stretch>
          </a:blipFill>
        </p:spPr>
        <p:txBody>
          <a:bodyPr wrap="square" lIns="0" tIns="0" rIns="0" bIns="0" rtlCol="0"/>
          <a:lstStyle/>
          <a:p>
            <a:endParaRPr/>
          </a:p>
        </p:txBody>
      </p:sp>
      <p:sp>
        <p:nvSpPr>
          <p:cNvPr id="49" name="object 49"/>
          <p:cNvSpPr/>
          <p:nvPr/>
        </p:nvSpPr>
        <p:spPr>
          <a:xfrm>
            <a:off x="6540500" y="6096000"/>
            <a:ext cx="800100" cy="889000"/>
          </a:xfrm>
          <a:prstGeom prst="rect">
            <a:avLst/>
          </a:prstGeom>
          <a:blipFill>
            <a:blip r:embed="rId7" cstate="print"/>
            <a:stretch>
              <a:fillRect/>
            </a:stretch>
          </a:blipFill>
        </p:spPr>
        <p:txBody>
          <a:bodyPr wrap="square" lIns="0" tIns="0" rIns="0" bIns="0" rtlCol="0"/>
          <a:lstStyle/>
          <a:p>
            <a:endParaRPr/>
          </a:p>
        </p:txBody>
      </p:sp>
      <p:sp>
        <p:nvSpPr>
          <p:cNvPr id="50" name="object 50"/>
          <p:cNvSpPr txBox="1">
            <a:spLocks noGrp="1"/>
          </p:cNvSpPr>
          <p:nvPr>
            <p:ph type="body" idx="1"/>
          </p:nvPr>
        </p:nvSpPr>
        <p:spPr>
          <a:prstGeom prst="rect">
            <a:avLst/>
          </a:prstGeom>
        </p:spPr>
        <p:txBody>
          <a:bodyPr vert="horz" wrap="square" lIns="0" tIns="353060" rIns="0" bIns="0" rtlCol="0">
            <a:spAutoFit/>
          </a:bodyPr>
          <a:lstStyle/>
          <a:p>
            <a:pPr marL="2839720" marR="1515745" algn="r">
              <a:lnSpc>
                <a:spcPct val="100000"/>
              </a:lnSpc>
              <a:spcBef>
                <a:spcPts val="2780"/>
              </a:spcBef>
            </a:pPr>
            <a:r>
              <a:rPr spc="350" dirty="0"/>
              <a:t>SNS</a:t>
            </a:r>
          </a:p>
          <a:p>
            <a:pPr marL="6244590">
              <a:lnSpc>
                <a:spcPct val="100000"/>
              </a:lnSpc>
              <a:spcBef>
                <a:spcPts val="100"/>
              </a:spcBef>
            </a:pPr>
            <a:r>
              <a:rPr sz="2400" b="0" spc="95" dirty="0">
                <a:latin typeface="Yu Mincho"/>
                <a:cs typeface="Yu Mincho"/>
              </a:rPr>
              <a:t>（</a:t>
            </a:r>
            <a:r>
              <a:rPr sz="2400" spc="95" dirty="0"/>
              <a:t>Twitter</a:t>
            </a:r>
            <a:r>
              <a:rPr sz="2400" b="0" spc="95" dirty="0">
                <a:latin typeface="Yu Gothic"/>
                <a:cs typeface="Yu Gothic"/>
              </a:rPr>
              <a:t>、</a:t>
            </a:r>
            <a:r>
              <a:rPr sz="2400" spc="95" dirty="0"/>
              <a:t>Facebook</a:t>
            </a:r>
            <a:r>
              <a:rPr sz="2400" b="0" spc="95" dirty="0">
                <a:latin typeface="Yu Gothic"/>
                <a:cs typeface="Yu Gothic"/>
              </a:rPr>
              <a:t>、</a:t>
            </a:r>
            <a:r>
              <a:rPr sz="2400" spc="95" dirty="0"/>
              <a:t>LINE</a:t>
            </a:r>
            <a:endParaRPr sz="2400">
              <a:latin typeface="Yu Gothic"/>
              <a:cs typeface="Yu Gothic"/>
            </a:endParaRPr>
          </a:p>
        </p:txBody>
      </p:sp>
      <p:sp>
        <p:nvSpPr>
          <p:cNvPr id="51" name="object 51"/>
          <p:cNvSpPr txBox="1"/>
          <p:nvPr/>
        </p:nvSpPr>
        <p:spPr>
          <a:xfrm>
            <a:off x="11444084" y="4343400"/>
            <a:ext cx="330200" cy="396875"/>
          </a:xfrm>
          <a:prstGeom prst="rect">
            <a:avLst/>
          </a:prstGeom>
        </p:spPr>
        <p:txBody>
          <a:bodyPr vert="horz" wrap="square" lIns="0" tIns="0" rIns="0" bIns="0" rtlCol="0">
            <a:spAutoFit/>
          </a:bodyPr>
          <a:lstStyle/>
          <a:p>
            <a:pPr marL="12700">
              <a:lnSpc>
                <a:spcPct val="100000"/>
              </a:lnSpc>
            </a:pPr>
            <a:r>
              <a:rPr sz="2400" dirty="0">
                <a:solidFill>
                  <a:srgbClr val="0433FF"/>
                </a:solidFill>
                <a:latin typeface="Yu Gothic"/>
                <a:cs typeface="Yu Gothic"/>
              </a:rPr>
              <a:t>）</a:t>
            </a:r>
            <a:endParaRPr sz="2400">
              <a:latin typeface="Yu Gothic"/>
              <a:cs typeface="Yu Gothic"/>
            </a:endParaRPr>
          </a:p>
        </p:txBody>
      </p:sp>
      <p:sp>
        <p:nvSpPr>
          <p:cNvPr id="52" name="object 52"/>
          <p:cNvSpPr/>
          <p:nvPr/>
        </p:nvSpPr>
        <p:spPr>
          <a:xfrm>
            <a:off x="4191402" y="1681543"/>
            <a:ext cx="4632325" cy="1034415"/>
          </a:xfrm>
          <a:custGeom>
            <a:avLst/>
            <a:gdLst/>
            <a:ahLst/>
            <a:cxnLst/>
            <a:rect l="l" t="t" r="r" b="b"/>
            <a:pathLst>
              <a:path w="4632325" h="1034414">
                <a:moveTo>
                  <a:pt x="0" y="517020"/>
                </a:moveTo>
                <a:lnTo>
                  <a:pt x="4631922" y="517020"/>
                </a:lnTo>
              </a:path>
            </a:pathLst>
          </a:custGeom>
          <a:ln w="1034040">
            <a:solidFill>
              <a:srgbClr val="FF2600"/>
            </a:solidFill>
            <a:prstDash val="lgDash"/>
          </a:ln>
        </p:spPr>
        <p:txBody>
          <a:bodyPr wrap="square" lIns="0" tIns="0" rIns="0" bIns="0" rtlCol="0"/>
          <a:lstStyle/>
          <a:p>
            <a:endParaRPr/>
          </a:p>
        </p:txBody>
      </p:sp>
      <p:sp>
        <p:nvSpPr>
          <p:cNvPr id="53" name="object 53"/>
          <p:cNvSpPr/>
          <p:nvPr/>
        </p:nvSpPr>
        <p:spPr>
          <a:xfrm>
            <a:off x="4046372" y="2629623"/>
            <a:ext cx="182245" cy="163830"/>
          </a:xfrm>
          <a:custGeom>
            <a:avLst/>
            <a:gdLst/>
            <a:ahLst/>
            <a:cxnLst/>
            <a:rect l="l" t="t" r="r" b="b"/>
            <a:pathLst>
              <a:path w="182245" h="163830">
                <a:moveTo>
                  <a:pt x="145351" y="0"/>
                </a:moveTo>
                <a:lnTo>
                  <a:pt x="0" y="118338"/>
                </a:lnTo>
                <a:lnTo>
                  <a:pt x="181876" y="163614"/>
                </a:lnTo>
                <a:lnTo>
                  <a:pt x="145351" y="0"/>
                </a:lnTo>
                <a:close/>
              </a:path>
            </a:pathLst>
          </a:custGeom>
          <a:solidFill>
            <a:srgbClr val="FF2600"/>
          </a:solidFill>
        </p:spPr>
        <p:txBody>
          <a:bodyPr wrap="square" lIns="0" tIns="0" rIns="0" bIns="0" rtlCol="0"/>
          <a:lstStyle/>
          <a:p>
            <a:endParaRPr/>
          </a:p>
        </p:txBody>
      </p:sp>
      <p:sp>
        <p:nvSpPr>
          <p:cNvPr id="54" name="object 54"/>
          <p:cNvSpPr/>
          <p:nvPr/>
        </p:nvSpPr>
        <p:spPr>
          <a:xfrm>
            <a:off x="4162885" y="2890825"/>
            <a:ext cx="7706995" cy="241300"/>
          </a:xfrm>
          <a:custGeom>
            <a:avLst/>
            <a:gdLst/>
            <a:ahLst/>
            <a:cxnLst/>
            <a:rect l="l" t="t" r="r" b="b"/>
            <a:pathLst>
              <a:path w="7706995" h="241300">
                <a:moveTo>
                  <a:pt x="0" y="120452"/>
                </a:moveTo>
                <a:lnTo>
                  <a:pt x="7706534" y="120452"/>
                </a:lnTo>
              </a:path>
            </a:pathLst>
          </a:custGeom>
          <a:ln w="240905">
            <a:solidFill>
              <a:srgbClr val="FF2600"/>
            </a:solidFill>
            <a:prstDash val="lgDash"/>
          </a:ln>
        </p:spPr>
        <p:txBody>
          <a:bodyPr wrap="square" lIns="0" tIns="0" rIns="0" bIns="0" rtlCol="0"/>
          <a:lstStyle/>
          <a:p>
            <a:endParaRPr/>
          </a:p>
        </p:txBody>
      </p:sp>
      <p:sp>
        <p:nvSpPr>
          <p:cNvPr id="55" name="object 55"/>
          <p:cNvSpPr/>
          <p:nvPr/>
        </p:nvSpPr>
        <p:spPr>
          <a:xfrm>
            <a:off x="4014368" y="2807639"/>
            <a:ext cx="170180" cy="167640"/>
          </a:xfrm>
          <a:custGeom>
            <a:avLst/>
            <a:gdLst/>
            <a:ahLst/>
            <a:cxnLst/>
            <a:rect l="l" t="t" r="r" b="b"/>
            <a:pathLst>
              <a:path w="170179" h="167639">
                <a:moveTo>
                  <a:pt x="170180" y="0"/>
                </a:moveTo>
                <a:lnTo>
                  <a:pt x="0" y="78536"/>
                </a:lnTo>
                <a:lnTo>
                  <a:pt x="164934" y="167563"/>
                </a:lnTo>
                <a:lnTo>
                  <a:pt x="170180" y="0"/>
                </a:lnTo>
                <a:close/>
              </a:path>
            </a:pathLst>
          </a:custGeom>
          <a:solidFill>
            <a:srgbClr val="FF2600"/>
          </a:solidFill>
        </p:spPr>
        <p:txBody>
          <a:bodyPr wrap="square" lIns="0" tIns="0" rIns="0" bIns="0" rtlCol="0"/>
          <a:lstStyle/>
          <a:p>
            <a:endParaRPr/>
          </a:p>
        </p:txBody>
      </p:sp>
      <p:sp>
        <p:nvSpPr>
          <p:cNvPr id="56" name="object 56"/>
          <p:cNvSpPr/>
          <p:nvPr/>
        </p:nvSpPr>
        <p:spPr>
          <a:xfrm>
            <a:off x="4172112" y="3242167"/>
            <a:ext cx="2205990" cy="0"/>
          </a:xfrm>
          <a:custGeom>
            <a:avLst/>
            <a:gdLst/>
            <a:ahLst/>
            <a:cxnLst/>
            <a:rect l="l" t="t" r="r" b="b"/>
            <a:pathLst>
              <a:path w="2205990">
                <a:moveTo>
                  <a:pt x="0" y="0"/>
                </a:moveTo>
                <a:lnTo>
                  <a:pt x="2205738" y="0"/>
                </a:lnTo>
              </a:path>
            </a:pathLst>
          </a:custGeom>
          <a:ln w="500225">
            <a:solidFill>
              <a:srgbClr val="FF2600"/>
            </a:solidFill>
            <a:prstDash val="lgDash"/>
          </a:ln>
        </p:spPr>
        <p:txBody>
          <a:bodyPr wrap="square" lIns="0" tIns="0" rIns="0" bIns="0" rtlCol="0"/>
          <a:lstStyle/>
          <a:p>
            <a:endParaRPr/>
          </a:p>
        </p:txBody>
      </p:sp>
      <p:sp>
        <p:nvSpPr>
          <p:cNvPr id="57" name="object 57"/>
          <p:cNvSpPr/>
          <p:nvPr/>
        </p:nvSpPr>
        <p:spPr>
          <a:xfrm>
            <a:off x="4046372" y="3058414"/>
            <a:ext cx="182245" cy="163830"/>
          </a:xfrm>
          <a:custGeom>
            <a:avLst/>
            <a:gdLst/>
            <a:ahLst/>
            <a:cxnLst/>
            <a:rect l="l" t="t" r="r" b="b"/>
            <a:pathLst>
              <a:path w="182245" h="163830">
                <a:moveTo>
                  <a:pt x="182194" y="0"/>
                </a:moveTo>
                <a:lnTo>
                  <a:pt x="0" y="43980"/>
                </a:lnTo>
                <a:lnTo>
                  <a:pt x="144500" y="163347"/>
                </a:lnTo>
                <a:lnTo>
                  <a:pt x="182194" y="0"/>
                </a:lnTo>
                <a:close/>
              </a:path>
            </a:pathLst>
          </a:custGeom>
          <a:solidFill>
            <a:srgbClr val="FF2600"/>
          </a:solidFill>
        </p:spPr>
        <p:txBody>
          <a:bodyPr wrap="square" lIns="0" tIns="0" rIns="0" bIns="0" rtlCol="0"/>
          <a:lstStyle/>
          <a:p>
            <a:endParaRPr/>
          </a:p>
        </p:txBody>
      </p:sp>
      <p:sp>
        <p:nvSpPr>
          <p:cNvPr id="58" name="object 58"/>
          <p:cNvSpPr/>
          <p:nvPr/>
        </p:nvSpPr>
        <p:spPr>
          <a:xfrm>
            <a:off x="4195927" y="3386625"/>
            <a:ext cx="7452995" cy="3296920"/>
          </a:xfrm>
          <a:custGeom>
            <a:avLst/>
            <a:gdLst/>
            <a:ahLst/>
            <a:cxnLst/>
            <a:rect l="l" t="t" r="r" b="b"/>
            <a:pathLst>
              <a:path w="7452995" h="3296920">
                <a:moveTo>
                  <a:pt x="0" y="1648406"/>
                </a:moveTo>
                <a:lnTo>
                  <a:pt x="7452588" y="1648406"/>
                </a:lnTo>
              </a:path>
            </a:pathLst>
          </a:custGeom>
          <a:ln w="3296813">
            <a:solidFill>
              <a:srgbClr val="FF2600"/>
            </a:solidFill>
            <a:prstDash val="lgDash"/>
          </a:ln>
        </p:spPr>
        <p:txBody>
          <a:bodyPr wrap="square" lIns="0" tIns="0" rIns="0" bIns="0" rtlCol="0"/>
          <a:lstStyle/>
          <a:p>
            <a:endParaRPr/>
          </a:p>
        </p:txBody>
      </p:sp>
      <p:sp>
        <p:nvSpPr>
          <p:cNvPr id="59" name="object 59"/>
          <p:cNvSpPr/>
          <p:nvPr/>
        </p:nvSpPr>
        <p:spPr>
          <a:xfrm>
            <a:off x="4060037" y="3317684"/>
            <a:ext cx="187325" cy="153670"/>
          </a:xfrm>
          <a:custGeom>
            <a:avLst/>
            <a:gdLst/>
            <a:ahLst/>
            <a:cxnLst/>
            <a:rect l="l" t="t" r="r" b="b"/>
            <a:pathLst>
              <a:path w="187325" h="153670">
                <a:moveTo>
                  <a:pt x="187223" y="0"/>
                </a:moveTo>
                <a:lnTo>
                  <a:pt x="0" y="8839"/>
                </a:lnTo>
                <a:lnTo>
                  <a:pt x="119405" y="153314"/>
                </a:lnTo>
                <a:lnTo>
                  <a:pt x="187223" y="0"/>
                </a:lnTo>
                <a:close/>
              </a:path>
            </a:pathLst>
          </a:custGeom>
          <a:solidFill>
            <a:srgbClr val="FF2600"/>
          </a:solidFill>
        </p:spPr>
        <p:txBody>
          <a:bodyPr wrap="square" lIns="0" tIns="0" rIns="0" bIns="0" rtlCol="0"/>
          <a:lstStyle/>
          <a:p>
            <a:endParaRPr/>
          </a:p>
        </p:txBody>
      </p:sp>
      <p:sp>
        <p:nvSpPr>
          <p:cNvPr id="60" name="object 60"/>
          <p:cNvSpPr/>
          <p:nvPr/>
        </p:nvSpPr>
        <p:spPr>
          <a:xfrm>
            <a:off x="4173250" y="3560678"/>
            <a:ext cx="5179695" cy="4390390"/>
          </a:xfrm>
          <a:custGeom>
            <a:avLst/>
            <a:gdLst/>
            <a:ahLst/>
            <a:cxnLst/>
            <a:rect l="l" t="t" r="r" b="b"/>
            <a:pathLst>
              <a:path w="5179695" h="4390390">
                <a:moveTo>
                  <a:pt x="0" y="2195097"/>
                </a:moveTo>
                <a:lnTo>
                  <a:pt x="5179588" y="2195097"/>
                </a:lnTo>
              </a:path>
            </a:pathLst>
          </a:custGeom>
          <a:ln w="4390194">
            <a:solidFill>
              <a:srgbClr val="FF2600"/>
            </a:solidFill>
            <a:prstDash val="lgDash"/>
          </a:ln>
        </p:spPr>
        <p:txBody>
          <a:bodyPr wrap="square" lIns="0" tIns="0" rIns="0" bIns="0" rtlCol="0"/>
          <a:lstStyle/>
          <a:p>
            <a:endParaRPr/>
          </a:p>
        </p:txBody>
      </p:sp>
      <p:sp>
        <p:nvSpPr>
          <p:cNvPr id="61" name="object 61"/>
          <p:cNvSpPr/>
          <p:nvPr/>
        </p:nvSpPr>
        <p:spPr>
          <a:xfrm>
            <a:off x="4059897" y="3464598"/>
            <a:ext cx="182245" cy="172720"/>
          </a:xfrm>
          <a:custGeom>
            <a:avLst/>
            <a:gdLst/>
            <a:ahLst/>
            <a:cxnLst/>
            <a:rect l="l" t="t" r="r" b="b"/>
            <a:pathLst>
              <a:path w="182245" h="172720">
                <a:moveTo>
                  <a:pt x="0" y="0"/>
                </a:moveTo>
                <a:lnTo>
                  <a:pt x="73685" y="172338"/>
                </a:lnTo>
                <a:lnTo>
                  <a:pt x="182079" y="44450"/>
                </a:lnTo>
                <a:lnTo>
                  <a:pt x="0" y="0"/>
                </a:lnTo>
                <a:close/>
              </a:path>
            </a:pathLst>
          </a:custGeom>
          <a:solidFill>
            <a:srgbClr val="FF2600"/>
          </a:solidFill>
        </p:spPr>
        <p:txBody>
          <a:bodyPr wrap="square" lIns="0" tIns="0" rIns="0" bIns="0" rtlCol="0"/>
          <a:lstStyle/>
          <a:p>
            <a:endParaRPr/>
          </a:p>
        </p:txBody>
      </p:sp>
      <p:sp>
        <p:nvSpPr>
          <p:cNvPr id="62" name="object 62"/>
          <p:cNvSpPr/>
          <p:nvPr/>
        </p:nvSpPr>
        <p:spPr>
          <a:xfrm>
            <a:off x="4164966" y="3845332"/>
            <a:ext cx="2419985" cy="2419985"/>
          </a:xfrm>
          <a:custGeom>
            <a:avLst/>
            <a:gdLst/>
            <a:ahLst/>
            <a:cxnLst/>
            <a:rect l="l" t="t" r="r" b="b"/>
            <a:pathLst>
              <a:path w="2419984" h="2419985">
                <a:moveTo>
                  <a:pt x="0" y="1209744"/>
                </a:moveTo>
                <a:lnTo>
                  <a:pt x="2419488" y="1209744"/>
                </a:lnTo>
              </a:path>
            </a:pathLst>
          </a:custGeom>
          <a:ln w="2419488">
            <a:solidFill>
              <a:srgbClr val="FF2600"/>
            </a:solidFill>
            <a:prstDash val="lgDash"/>
          </a:ln>
        </p:spPr>
        <p:txBody>
          <a:bodyPr wrap="square" lIns="0" tIns="0" rIns="0" bIns="0" rtlCol="0"/>
          <a:lstStyle/>
          <a:p>
            <a:endParaRPr/>
          </a:p>
        </p:txBody>
      </p:sp>
      <p:sp>
        <p:nvSpPr>
          <p:cNvPr id="63" name="object 63"/>
          <p:cNvSpPr/>
          <p:nvPr/>
        </p:nvSpPr>
        <p:spPr>
          <a:xfrm>
            <a:off x="4059897" y="3740264"/>
            <a:ext cx="177800" cy="177800"/>
          </a:xfrm>
          <a:custGeom>
            <a:avLst/>
            <a:gdLst/>
            <a:ahLst/>
            <a:cxnLst/>
            <a:rect l="l" t="t" r="r" b="b"/>
            <a:pathLst>
              <a:path w="177800" h="177800">
                <a:moveTo>
                  <a:pt x="0" y="0"/>
                </a:moveTo>
                <a:lnTo>
                  <a:pt x="59270" y="177812"/>
                </a:lnTo>
                <a:lnTo>
                  <a:pt x="177812" y="59270"/>
                </a:lnTo>
                <a:lnTo>
                  <a:pt x="0" y="0"/>
                </a:lnTo>
                <a:close/>
              </a:path>
            </a:pathLst>
          </a:custGeom>
          <a:solidFill>
            <a:srgbClr val="FF2600"/>
          </a:solidFill>
        </p:spPr>
        <p:txBody>
          <a:bodyPr wrap="square" lIns="0" tIns="0" rIns="0" bIns="0" rtlCol="0"/>
          <a:lstStyle/>
          <a:p>
            <a:endParaRPr/>
          </a:p>
        </p:txBody>
      </p:sp>
      <p:sp>
        <p:nvSpPr>
          <p:cNvPr id="64" name="object 64"/>
          <p:cNvSpPr/>
          <p:nvPr/>
        </p:nvSpPr>
        <p:spPr>
          <a:xfrm>
            <a:off x="569669" y="3761761"/>
            <a:ext cx="3457575" cy="1162685"/>
          </a:xfrm>
          <a:custGeom>
            <a:avLst/>
            <a:gdLst/>
            <a:ahLst/>
            <a:cxnLst/>
            <a:rect l="l" t="t" r="r" b="b"/>
            <a:pathLst>
              <a:path w="3457575" h="1162685">
                <a:moveTo>
                  <a:pt x="292893" y="0"/>
                </a:moveTo>
                <a:lnTo>
                  <a:pt x="203993" y="216297"/>
                </a:lnTo>
                <a:lnTo>
                  <a:pt x="63500" y="216297"/>
                </a:lnTo>
                <a:lnTo>
                  <a:pt x="38782" y="221287"/>
                </a:lnTo>
                <a:lnTo>
                  <a:pt x="18598" y="234896"/>
                </a:lnTo>
                <a:lnTo>
                  <a:pt x="4990" y="255080"/>
                </a:lnTo>
                <a:lnTo>
                  <a:pt x="0" y="279797"/>
                </a:lnTo>
                <a:lnTo>
                  <a:pt x="0" y="1098947"/>
                </a:lnTo>
                <a:lnTo>
                  <a:pt x="4990" y="1123664"/>
                </a:lnTo>
                <a:lnTo>
                  <a:pt x="18598" y="1143848"/>
                </a:lnTo>
                <a:lnTo>
                  <a:pt x="38782" y="1157457"/>
                </a:lnTo>
                <a:lnTo>
                  <a:pt x="63500" y="1162447"/>
                </a:lnTo>
                <a:lnTo>
                  <a:pt x="3393681" y="1162447"/>
                </a:lnTo>
                <a:lnTo>
                  <a:pt x="3418396" y="1157457"/>
                </a:lnTo>
                <a:lnTo>
                  <a:pt x="3438580" y="1143848"/>
                </a:lnTo>
                <a:lnTo>
                  <a:pt x="3452190" y="1123664"/>
                </a:lnTo>
                <a:lnTo>
                  <a:pt x="3457181" y="1098947"/>
                </a:lnTo>
                <a:lnTo>
                  <a:pt x="3457181" y="279797"/>
                </a:lnTo>
                <a:lnTo>
                  <a:pt x="3452190" y="255080"/>
                </a:lnTo>
                <a:lnTo>
                  <a:pt x="3438580" y="234896"/>
                </a:lnTo>
                <a:lnTo>
                  <a:pt x="3418396" y="221287"/>
                </a:lnTo>
                <a:lnTo>
                  <a:pt x="3393681" y="216297"/>
                </a:lnTo>
                <a:lnTo>
                  <a:pt x="381397" y="216297"/>
                </a:lnTo>
                <a:lnTo>
                  <a:pt x="292893" y="0"/>
                </a:lnTo>
                <a:close/>
              </a:path>
            </a:pathLst>
          </a:custGeom>
          <a:ln w="25400">
            <a:solidFill>
              <a:srgbClr val="000000"/>
            </a:solidFill>
          </a:ln>
        </p:spPr>
        <p:txBody>
          <a:bodyPr wrap="square" lIns="0" tIns="0" rIns="0" bIns="0" rtlCol="0"/>
          <a:lstStyle/>
          <a:p>
            <a:endParaRPr/>
          </a:p>
        </p:txBody>
      </p:sp>
      <p:sp>
        <p:nvSpPr>
          <p:cNvPr id="65" name="object 65"/>
          <p:cNvSpPr/>
          <p:nvPr/>
        </p:nvSpPr>
        <p:spPr>
          <a:xfrm>
            <a:off x="406400" y="1219200"/>
            <a:ext cx="3632200" cy="2489200"/>
          </a:xfrm>
          <a:prstGeom prst="rect">
            <a:avLst/>
          </a:prstGeom>
          <a:blipFill>
            <a:blip r:embed="rId8" cstate="print"/>
            <a:stretch>
              <a:fillRect/>
            </a:stretch>
          </a:blipFill>
        </p:spPr>
        <p:txBody>
          <a:bodyPr wrap="square" lIns="0" tIns="0" rIns="0" bIns="0" rtlCol="0"/>
          <a:lstStyle/>
          <a:p>
            <a:endParaRPr/>
          </a:p>
        </p:txBody>
      </p:sp>
      <p:sp>
        <p:nvSpPr>
          <p:cNvPr id="66" name="object 66"/>
          <p:cNvSpPr/>
          <p:nvPr/>
        </p:nvSpPr>
        <p:spPr>
          <a:xfrm>
            <a:off x="569669" y="5029856"/>
            <a:ext cx="3457575" cy="1162685"/>
          </a:xfrm>
          <a:custGeom>
            <a:avLst/>
            <a:gdLst/>
            <a:ahLst/>
            <a:cxnLst/>
            <a:rect l="l" t="t" r="r" b="b"/>
            <a:pathLst>
              <a:path w="3457575" h="1162685">
                <a:moveTo>
                  <a:pt x="292893" y="0"/>
                </a:moveTo>
                <a:lnTo>
                  <a:pt x="203993" y="216297"/>
                </a:lnTo>
                <a:lnTo>
                  <a:pt x="63500" y="216297"/>
                </a:lnTo>
                <a:lnTo>
                  <a:pt x="38782" y="221287"/>
                </a:lnTo>
                <a:lnTo>
                  <a:pt x="18598" y="234896"/>
                </a:lnTo>
                <a:lnTo>
                  <a:pt x="4990" y="255080"/>
                </a:lnTo>
                <a:lnTo>
                  <a:pt x="0" y="279797"/>
                </a:lnTo>
                <a:lnTo>
                  <a:pt x="0" y="1098947"/>
                </a:lnTo>
                <a:lnTo>
                  <a:pt x="4990" y="1123664"/>
                </a:lnTo>
                <a:lnTo>
                  <a:pt x="18598" y="1143848"/>
                </a:lnTo>
                <a:lnTo>
                  <a:pt x="38782" y="1157457"/>
                </a:lnTo>
                <a:lnTo>
                  <a:pt x="63500" y="1162447"/>
                </a:lnTo>
                <a:lnTo>
                  <a:pt x="3393681" y="1162447"/>
                </a:lnTo>
                <a:lnTo>
                  <a:pt x="3418396" y="1157457"/>
                </a:lnTo>
                <a:lnTo>
                  <a:pt x="3438580" y="1143848"/>
                </a:lnTo>
                <a:lnTo>
                  <a:pt x="3452190" y="1123664"/>
                </a:lnTo>
                <a:lnTo>
                  <a:pt x="3457181" y="1098947"/>
                </a:lnTo>
                <a:lnTo>
                  <a:pt x="3457181" y="279797"/>
                </a:lnTo>
                <a:lnTo>
                  <a:pt x="3452190" y="255080"/>
                </a:lnTo>
                <a:lnTo>
                  <a:pt x="3438580" y="234896"/>
                </a:lnTo>
                <a:lnTo>
                  <a:pt x="3418396" y="221287"/>
                </a:lnTo>
                <a:lnTo>
                  <a:pt x="3393681" y="216297"/>
                </a:lnTo>
                <a:lnTo>
                  <a:pt x="381397" y="216297"/>
                </a:lnTo>
                <a:lnTo>
                  <a:pt x="292893" y="0"/>
                </a:lnTo>
                <a:close/>
              </a:path>
            </a:pathLst>
          </a:custGeom>
          <a:ln w="25400">
            <a:solidFill>
              <a:srgbClr val="000000"/>
            </a:solidFill>
          </a:ln>
        </p:spPr>
        <p:txBody>
          <a:bodyPr wrap="square" lIns="0" tIns="0" rIns="0" bIns="0" rtlCol="0"/>
          <a:lstStyle/>
          <a:p>
            <a:endParaRPr/>
          </a:p>
        </p:txBody>
      </p:sp>
      <p:sp>
        <p:nvSpPr>
          <p:cNvPr id="67" name="object 67"/>
          <p:cNvSpPr/>
          <p:nvPr/>
        </p:nvSpPr>
        <p:spPr>
          <a:xfrm>
            <a:off x="569669" y="6297926"/>
            <a:ext cx="3457575" cy="1162685"/>
          </a:xfrm>
          <a:custGeom>
            <a:avLst/>
            <a:gdLst/>
            <a:ahLst/>
            <a:cxnLst/>
            <a:rect l="l" t="t" r="r" b="b"/>
            <a:pathLst>
              <a:path w="3457575" h="1162684">
                <a:moveTo>
                  <a:pt x="292893" y="0"/>
                </a:moveTo>
                <a:lnTo>
                  <a:pt x="203993" y="216297"/>
                </a:lnTo>
                <a:lnTo>
                  <a:pt x="63500" y="216297"/>
                </a:lnTo>
                <a:lnTo>
                  <a:pt x="38782" y="221287"/>
                </a:lnTo>
                <a:lnTo>
                  <a:pt x="18598" y="234896"/>
                </a:lnTo>
                <a:lnTo>
                  <a:pt x="4990" y="255080"/>
                </a:lnTo>
                <a:lnTo>
                  <a:pt x="0" y="279797"/>
                </a:lnTo>
                <a:lnTo>
                  <a:pt x="0" y="1098947"/>
                </a:lnTo>
                <a:lnTo>
                  <a:pt x="4990" y="1123664"/>
                </a:lnTo>
                <a:lnTo>
                  <a:pt x="18598" y="1143848"/>
                </a:lnTo>
                <a:lnTo>
                  <a:pt x="38782" y="1157457"/>
                </a:lnTo>
                <a:lnTo>
                  <a:pt x="63500" y="1162447"/>
                </a:lnTo>
                <a:lnTo>
                  <a:pt x="3393681" y="1162447"/>
                </a:lnTo>
                <a:lnTo>
                  <a:pt x="3418396" y="1157457"/>
                </a:lnTo>
                <a:lnTo>
                  <a:pt x="3438580" y="1143848"/>
                </a:lnTo>
                <a:lnTo>
                  <a:pt x="3452190" y="1123664"/>
                </a:lnTo>
                <a:lnTo>
                  <a:pt x="3457181" y="1098947"/>
                </a:lnTo>
                <a:lnTo>
                  <a:pt x="3457181" y="279797"/>
                </a:lnTo>
                <a:lnTo>
                  <a:pt x="3452190" y="255080"/>
                </a:lnTo>
                <a:lnTo>
                  <a:pt x="3438580" y="234896"/>
                </a:lnTo>
                <a:lnTo>
                  <a:pt x="3418396" y="221287"/>
                </a:lnTo>
                <a:lnTo>
                  <a:pt x="3393681" y="216297"/>
                </a:lnTo>
                <a:lnTo>
                  <a:pt x="381397" y="216297"/>
                </a:lnTo>
                <a:lnTo>
                  <a:pt x="292893" y="0"/>
                </a:lnTo>
                <a:close/>
              </a:path>
            </a:pathLst>
          </a:custGeom>
          <a:ln w="25400">
            <a:solidFill>
              <a:srgbClr val="000000"/>
            </a:solidFill>
          </a:ln>
        </p:spPr>
        <p:txBody>
          <a:bodyPr wrap="square" lIns="0" tIns="0" rIns="0" bIns="0" rtlCol="0"/>
          <a:lstStyle/>
          <a:p>
            <a:endParaRPr/>
          </a:p>
        </p:txBody>
      </p:sp>
      <p:sp>
        <p:nvSpPr>
          <p:cNvPr id="68" name="object 68"/>
          <p:cNvSpPr/>
          <p:nvPr/>
        </p:nvSpPr>
        <p:spPr>
          <a:xfrm>
            <a:off x="569669" y="7578073"/>
            <a:ext cx="3457575" cy="1162685"/>
          </a:xfrm>
          <a:custGeom>
            <a:avLst/>
            <a:gdLst/>
            <a:ahLst/>
            <a:cxnLst/>
            <a:rect l="l" t="t" r="r" b="b"/>
            <a:pathLst>
              <a:path w="3457575" h="1162684">
                <a:moveTo>
                  <a:pt x="292893" y="0"/>
                </a:moveTo>
                <a:lnTo>
                  <a:pt x="203993" y="216297"/>
                </a:lnTo>
                <a:lnTo>
                  <a:pt x="63500" y="216297"/>
                </a:lnTo>
                <a:lnTo>
                  <a:pt x="38782" y="221287"/>
                </a:lnTo>
                <a:lnTo>
                  <a:pt x="18598" y="234896"/>
                </a:lnTo>
                <a:lnTo>
                  <a:pt x="4990" y="255080"/>
                </a:lnTo>
                <a:lnTo>
                  <a:pt x="0" y="279797"/>
                </a:lnTo>
                <a:lnTo>
                  <a:pt x="0" y="1098947"/>
                </a:lnTo>
                <a:lnTo>
                  <a:pt x="4990" y="1123664"/>
                </a:lnTo>
                <a:lnTo>
                  <a:pt x="18598" y="1143848"/>
                </a:lnTo>
                <a:lnTo>
                  <a:pt x="38782" y="1157457"/>
                </a:lnTo>
                <a:lnTo>
                  <a:pt x="63500" y="1162447"/>
                </a:lnTo>
                <a:lnTo>
                  <a:pt x="3393681" y="1162447"/>
                </a:lnTo>
                <a:lnTo>
                  <a:pt x="3418396" y="1157457"/>
                </a:lnTo>
                <a:lnTo>
                  <a:pt x="3438580" y="1143848"/>
                </a:lnTo>
                <a:lnTo>
                  <a:pt x="3452190" y="1123664"/>
                </a:lnTo>
                <a:lnTo>
                  <a:pt x="3457181" y="1098947"/>
                </a:lnTo>
                <a:lnTo>
                  <a:pt x="3457181" y="279797"/>
                </a:lnTo>
                <a:lnTo>
                  <a:pt x="3452190" y="255080"/>
                </a:lnTo>
                <a:lnTo>
                  <a:pt x="3438580" y="234896"/>
                </a:lnTo>
                <a:lnTo>
                  <a:pt x="3418396" y="221287"/>
                </a:lnTo>
                <a:lnTo>
                  <a:pt x="3393681" y="216297"/>
                </a:lnTo>
                <a:lnTo>
                  <a:pt x="381397" y="216297"/>
                </a:lnTo>
                <a:lnTo>
                  <a:pt x="292893" y="0"/>
                </a:lnTo>
                <a:close/>
              </a:path>
            </a:pathLst>
          </a:custGeom>
          <a:ln w="25400">
            <a:solidFill>
              <a:srgbClr val="000000"/>
            </a:solidFill>
          </a:ln>
        </p:spPr>
        <p:txBody>
          <a:bodyPr wrap="square" lIns="0" tIns="0" rIns="0" bIns="0" rtlCol="0"/>
          <a:lstStyle/>
          <a:p>
            <a:endParaRPr/>
          </a:p>
        </p:txBody>
      </p:sp>
      <p:sp>
        <p:nvSpPr>
          <p:cNvPr id="69" name="object 69"/>
          <p:cNvSpPr/>
          <p:nvPr/>
        </p:nvSpPr>
        <p:spPr>
          <a:xfrm>
            <a:off x="2477681" y="3016580"/>
            <a:ext cx="1505585" cy="545465"/>
          </a:xfrm>
          <a:custGeom>
            <a:avLst/>
            <a:gdLst/>
            <a:ahLst/>
            <a:cxnLst/>
            <a:rect l="l" t="t" r="r" b="b"/>
            <a:pathLst>
              <a:path w="1505585" h="545464">
                <a:moveTo>
                  <a:pt x="200935" y="0"/>
                </a:moveTo>
                <a:lnTo>
                  <a:pt x="1304391" y="0"/>
                </a:lnTo>
                <a:lnTo>
                  <a:pt x="1342751" y="153"/>
                </a:lnTo>
                <a:lnTo>
                  <a:pt x="1398887" y="4154"/>
                </a:lnTo>
                <a:lnTo>
                  <a:pt x="1446357" y="21717"/>
                </a:lnTo>
                <a:lnTo>
                  <a:pt x="1483613" y="58971"/>
                </a:lnTo>
                <a:lnTo>
                  <a:pt x="1501178" y="106453"/>
                </a:lnTo>
                <a:lnTo>
                  <a:pt x="1505177" y="162951"/>
                </a:lnTo>
                <a:lnTo>
                  <a:pt x="1505331" y="201828"/>
                </a:lnTo>
                <a:lnTo>
                  <a:pt x="1505331" y="344496"/>
                </a:lnTo>
                <a:lnTo>
                  <a:pt x="1505177" y="382856"/>
                </a:lnTo>
                <a:lnTo>
                  <a:pt x="1501178" y="438991"/>
                </a:lnTo>
                <a:lnTo>
                  <a:pt x="1483613" y="486459"/>
                </a:lnTo>
                <a:lnTo>
                  <a:pt x="1446357" y="523713"/>
                </a:lnTo>
                <a:lnTo>
                  <a:pt x="1398873" y="541277"/>
                </a:lnTo>
                <a:lnTo>
                  <a:pt x="1342376" y="545278"/>
                </a:lnTo>
                <a:lnTo>
                  <a:pt x="1303502" y="545431"/>
                </a:lnTo>
                <a:lnTo>
                  <a:pt x="200935" y="545431"/>
                </a:lnTo>
                <a:lnTo>
                  <a:pt x="162574" y="545278"/>
                </a:lnTo>
                <a:lnTo>
                  <a:pt x="106439" y="541277"/>
                </a:lnTo>
                <a:lnTo>
                  <a:pt x="58971" y="523713"/>
                </a:lnTo>
                <a:lnTo>
                  <a:pt x="21717" y="486459"/>
                </a:lnTo>
                <a:lnTo>
                  <a:pt x="4154" y="438977"/>
                </a:lnTo>
                <a:lnTo>
                  <a:pt x="153" y="382479"/>
                </a:lnTo>
                <a:lnTo>
                  <a:pt x="0" y="343603"/>
                </a:lnTo>
                <a:lnTo>
                  <a:pt x="0" y="200935"/>
                </a:lnTo>
                <a:lnTo>
                  <a:pt x="153" y="162574"/>
                </a:lnTo>
                <a:lnTo>
                  <a:pt x="4154" y="106439"/>
                </a:lnTo>
                <a:lnTo>
                  <a:pt x="21717" y="58971"/>
                </a:lnTo>
                <a:lnTo>
                  <a:pt x="58971" y="21717"/>
                </a:lnTo>
                <a:lnTo>
                  <a:pt x="106453" y="4154"/>
                </a:lnTo>
                <a:lnTo>
                  <a:pt x="162951" y="153"/>
                </a:lnTo>
                <a:lnTo>
                  <a:pt x="201828" y="0"/>
                </a:lnTo>
                <a:lnTo>
                  <a:pt x="200935" y="0"/>
                </a:lnTo>
                <a:close/>
              </a:path>
            </a:pathLst>
          </a:custGeom>
          <a:ln w="38100">
            <a:solidFill>
              <a:srgbClr val="FF2600"/>
            </a:solidFill>
          </a:ln>
        </p:spPr>
        <p:txBody>
          <a:bodyPr wrap="square" lIns="0" tIns="0" rIns="0" bIns="0" rtlCol="0"/>
          <a:lstStyle/>
          <a:p>
            <a:endParaRPr/>
          </a:p>
        </p:txBody>
      </p:sp>
      <p:sp>
        <p:nvSpPr>
          <p:cNvPr id="70" name="object 70"/>
          <p:cNvSpPr txBox="1"/>
          <p:nvPr/>
        </p:nvSpPr>
        <p:spPr>
          <a:xfrm>
            <a:off x="723900" y="4279900"/>
            <a:ext cx="183007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ラ</a:t>
            </a:r>
            <a:r>
              <a:rPr sz="2400" spc="-195" dirty="0">
                <a:latin typeface="Yu Mincho"/>
                <a:cs typeface="Yu Mincho"/>
              </a:rPr>
              <a:t>ー</a:t>
            </a:r>
            <a:r>
              <a:rPr sz="2400" dirty="0">
                <a:latin typeface="Yu Mincho"/>
                <a:cs typeface="Yu Mincho"/>
              </a:rPr>
              <a:t>メンなう</a:t>
            </a:r>
            <a:endParaRPr sz="2400">
              <a:latin typeface="Yu Mincho"/>
              <a:cs typeface="Yu Mincho"/>
            </a:endParaRPr>
          </a:p>
        </p:txBody>
      </p:sp>
      <p:sp>
        <p:nvSpPr>
          <p:cNvPr id="71" name="object 71"/>
          <p:cNvSpPr txBox="1"/>
          <p:nvPr/>
        </p:nvSpPr>
        <p:spPr>
          <a:xfrm>
            <a:off x="635000" y="5524500"/>
            <a:ext cx="215900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美味しそうだ！</a:t>
            </a:r>
            <a:endParaRPr sz="2400">
              <a:latin typeface="Yu Mincho"/>
              <a:cs typeface="Yu Mincho"/>
            </a:endParaRPr>
          </a:p>
        </p:txBody>
      </p:sp>
      <p:sp>
        <p:nvSpPr>
          <p:cNvPr id="72" name="object 72"/>
          <p:cNvSpPr/>
          <p:nvPr/>
        </p:nvSpPr>
        <p:spPr>
          <a:xfrm>
            <a:off x="3048000" y="5295900"/>
            <a:ext cx="838200" cy="838200"/>
          </a:xfrm>
          <a:prstGeom prst="rect">
            <a:avLst/>
          </a:prstGeom>
          <a:blipFill>
            <a:blip r:embed="rId9" cstate="print"/>
            <a:stretch>
              <a:fillRect/>
            </a:stretch>
          </a:blipFill>
        </p:spPr>
        <p:txBody>
          <a:bodyPr wrap="square" lIns="0" tIns="0" rIns="0" bIns="0" rtlCol="0"/>
          <a:lstStyle/>
          <a:p>
            <a:endParaRPr/>
          </a:p>
        </p:txBody>
      </p:sp>
      <p:sp>
        <p:nvSpPr>
          <p:cNvPr id="73" name="object 73"/>
          <p:cNvSpPr/>
          <p:nvPr/>
        </p:nvSpPr>
        <p:spPr>
          <a:xfrm>
            <a:off x="2413000" y="6578600"/>
            <a:ext cx="1473200" cy="838200"/>
          </a:xfrm>
          <a:prstGeom prst="rect">
            <a:avLst/>
          </a:prstGeom>
          <a:blipFill>
            <a:blip r:embed="rId10" cstate="print"/>
            <a:stretch>
              <a:fillRect/>
            </a:stretch>
          </a:blipFill>
        </p:spPr>
        <p:txBody>
          <a:bodyPr wrap="square" lIns="0" tIns="0" rIns="0" bIns="0" rtlCol="0"/>
          <a:lstStyle/>
          <a:p>
            <a:endParaRPr/>
          </a:p>
        </p:txBody>
      </p:sp>
      <p:sp>
        <p:nvSpPr>
          <p:cNvPr id="74" name="object 74"/>
          <p:cNvSpPr txBox="1"/>
          <p:nvPr/>
        </p:nvSpPr>
        <p:spPr>
          <a:xfrm>
            <a:off x="609600" y="6423721"/>
            <a:ext cx="1836420" cy="1012190"/>
          </a:xfrm>
          <a:prstGeom prst="rect">
            <a:avLst/>
          </a:prstGeom>
        </p:spPr>
        <p:txBody>
          <a:bodyPr vert="horz" wrap="square" lIns="0" tIns="0" rIns="0" bIns="0" rtlCol="0">
            <a:spAutoFit/>
          </a:bodyPr>
          <a:lstStyle/>
          <a:p>
            <a:pPr marL="12700" marR="5080">
              <a:lnSpc>
                <a:spcPct val="135400"/>
              </a:lnSpc>
            </a:pPr>
            <a:r>
              <a:rPr sz="2400" spc="-185" dirty="0">
                <a:latin typeface="Arial"/>
                <a:cs typeface="Arial"/>
              </a:rPr>
              <a:t>YouTube</a:t>
            </a:r>
            <a:r>
              <a:rPr sz="2400" spc="-185" dirty="0">
                <a:latin typeface="Yu Mincho"/>
                <a:cs typeface="Yu Mincho"/>
              </a:rPr>
              <a:t>に  </a:t>
            </a:r>
            <a:r>
              <a:rPr sz="2400" dirty="0">
                <a:latin typeface="Yu Mincho"/>
                <a:cs typeface="Yu Mincho"/>
              </a:rPr>
              <a:t>動画をア</a:t>
            </a:r>
            <a:r>
              <a:rPr sz="2400" spc="-145" dirty="0">
                <a:latin typeface="Yu Mincho"/>
                <a:cs typeface="Yu Mincho"/>
              </a:rPr>
              <a:t>ッ</a:t>
            </a:r>
            <a:r>
              <a:rPr sz="2400" dirty="0">
                <a:latin typeface="Yu Mincho"/>
                <a:cs typeface="Yu Mincho"/>
              </a:rPr>
              <a:t>プ</a:t>
            </a:r>
            <a:endParaRPr sz="2400">
              <a:latin typeface="Yu Mincho"/>
              <a:cs typeface="Yu Mincho"/>
            </a:endParaRPr>
          </a:p>
        </p:txBody>
      </p:sp>
      <p:sp>
        <p:nvSpPr>
          <p:cNvPr id="75" name="object 75"/>
          <p:cNvSpPr/>
          <p:nvPr/>
        </p:nvSpPr>
        <p:spPr>
          <a:xfrm>
            <a:off x="2349500" y="7874000"/>
            <a:ext cx="1549400" cy="774700"/>
          </a:xfrm>
          <a:prstGeom prst="rect">
            <a:avLst/>
          </a:prstGeom>
          <a:blipFill>
            <a:blip r:embed="rId11" cstate="print"/>
            <a:stretch>
              <a:fillRect/>
            </a:stretch>
          </a:blipFill>
        </p:spPr>
        <p:txBody>
          <a:bodyPr wrap="square" lIns="0" tIns="0" rIns="0" bIns="0" rtlCol="0"/>
          <a:lstStyle/>
          <a:p>
            <a:endParaRPr/>
          </a:p>
        </p:txBody>
      </p:sp>
      <p:sp>
        <p:nvSpPr>
          <p:cNvPr id="76" name="object 76"/>
          <p:cNvSpPr txBox="1"/>
          <p:nvPr/>
        </p:nvSpPr>
        <p:spPr>
          <a:xfrm>
            <a:off x="647700" y="7706421"/>
            <a:ext cx="1632585" cy="1012190"/>
          </a:xfrm>
          <a:prstGeom prst="rect">
            <a:avLst/>
          </a:prstGeom>
        </p:spPr>
        <p:txBody>
          <a:bodyPr vert="horz" wrap="square" lIns="0" tIns="0" rIns="0" bIns="0" rtlCol="0">
            <a:spAutoFit/>
          </a:bodyPr>
          <a:lstStyle/>
          <a:p>
            <a:pPr marL="12700" marR="5080">
              <a:lnSpc>
                <a:spcPct val="135400"/>
              </a:lnSpc>
            </a:pPr>
            <a:r>
              <a:rPr sz="2400" dirty="0">
                <a:latin typeface="Yu Mincho"/>
                <a:cs typeface="Yu Mincho"/>
              </a:rPr>
              <a:t>モイ</a:t>
            </a:r>
            <a:r>
              <a:rPr sz="2400" spc="-20" dirty="0">
                <a:latin typeface="Arial"/>
                <a:cs typeface="Arial"/>
              </a:rPr>
              <a:t>!</a:t>
            </a:r>
            <a:r>
              <a:rPr sz="2400" spc="-20" dirty="0">
                <a:latin typeface="Yu Mincho"/>
                <a:cs typeface="Yu Mincho"/>
              </a:rPr>
              <a:t>ネット  生配信だよ</a:t>
            </a:r>
            <a:endParaRPr sz="2400">
              <a:latin typeface="Yu Mincho"/>
              <a:cs typeface="Yu Mincho"/>
            </a:endParaRPr>
          </a:p>
        </p:txBody>
      </p:sp>
      <p:sp>
        <p:nvSpPr>
          <p:cNvPr id="77" name="object 77"/>
          <p:cNvSpPr txBox="1">
            <a:spLocks noGrp="1"/>
          </p:cNvSpPr>
          <p:nvPr>
            <p:ph type="title"/>
          </p:nvPr>
        </p:nvSpPr>
        <p:spPr>
          <a:prstGeom prst="rect">
            <a:avLst/>
          </a:prstGeom>
        </p:spPr>
        <p:txBody>
          <a:bodyPr vert="horz" wrap="square" lIns="0" tIns="268213" rIns="0" bIns="0" rtlCol="0">
            <a:spAutoFit/>
          </a:bodyPr>
          <a:lstStyle/>
          <a:p>
            <a:pPr marL="431800">
              <a:lnSpc>
                <a:spcPts val="3270"/>
              </a:lnSpc>
            </a:pPr>
            <a:r>
              <a:rPr sz="3000" spc="-50" dirty="0">
                <a:solidFill>
                  <a:srgbClr val="000000"/>
                </a:solidFill>
                <a:latin typeface="Yu Mincho"/>
                <a:cs typeface="Yu Mincho"/>
              </a:rPr>
              <a:t>フロー型の</a:t>
            </a:r>
            <a:r>
              <a:rPr sz="3000" spc="-50" dirty="0">
                <a:solidFill>
                  <a:srgbClr val="000000"/>
                </a:solidFill>
                <a:latin typeface="Arial"/>
                <a:cs typeface="Arial"/>
              </a:rPr>
              <a:t>SNS</a:t>
            </a:r>
            <a:r>
              <a:rPr sz="3000" spc="-50" dirty="0">
                <a:solidFill>
                  <a:srgbClr val="000000"/>
                </a:solidFill>
                <a:latin typeface="Yu Mincho"/>
                <a:cs typeface="Yu Mincho"/>
              </a:rPr>
              <a:t>は好きなアカウントと繋がって投稿をリアルタイムに追う</a:t>
            </a:r>
            <a:endParaRPr sz="3000">
              <a:latin typeface="Yu Mincho"/>
              <a:cs typeface="Yu Mincho"/>
            </a:endParaRPr>
          </a:p>
        </p:txBody>
      </p:sp>
      <p:sp>
        <p:nvSpPr>
          <p:cNvPr id="78" name="object 78"/>
          <p:cNvSpPr txBox="1"/>
          <p:nvPr/>
        </p:nvSpPr>
        <p:spPr>
          <a:xfrm>
            <a:off x="4368800" y="6799580"/>
            <a:ext cx="2819400" cy="1286510"/>
          </a:xfrm>
          <a:prstGeom prst="rect">
            <a:avLst/>
          </a:prstGeom>
        </p:spPr>
        <p:txBody>
          <a:bodyPr vert="horz" wrap="square" lIns="0" tIns="0" rIns="0" bIns="0" rtlCol="0">
            <a:spAutoFit/>
          </a:bodyPr>
          <a:lstStyle/>
          <a:p>
            <a:pPr marL="12700" marR="5080">
              <a:lnSpc>
                <a:spcPct val="125000"/>
              </a:lnSpc>
            </a:pPr>
            <a:r>
              <a:rPr sz="2200" spc="-20" dirty="0">
                <a:solidFill>
                  <a:srgbClr val="0433FF"/>
                </a:solidFill>
                <a:latin typeface="Yu Gothic"/>
                <a:cs typeface="Yu Gothic"/>
              </a:rPr>
              <a:t>Ｓ</a:t>
            </a:r>
            <a:r>
              <a:rPr sz="2200" spc="-20" dirty="0">
                <a:latin typeface="Yu Mincho"/>
                <a:cs typeface="Yu Mincho"/>
              </a:rPr>
              <a:t>＝ソーシャル  </a:t>
            </a:r>
            <a:r>
              <a:rPr sz="2200" dirty="0">
                <a:solidFill>
                  <a:srgbClr val="0433FF"/>
                </a:solidFill>
                <a:latin typeface="Yu Gothic"/>
                <a:cs typeface="Yu Gothic"/>
              </a:rPr>
              <a:t>Ｎ</a:t>
            </a:r>
            <a:r>
              <a:rPr sz="2200" dirty="0">
                <a:latin typeface="Yu Mincho"/>
                <a:cs typeface="Yu Mincho"/>
              </a:rPr>
              <a:t>＝ネットワーキング  </a:t>
            </a:r>
            <a:r>
              <a:rPr sz="2200" dirty="0">
                <a:solidFill>
                  <a:srgbClr val="0433FF"/>
                </a:solidFill>
                <a:latin typeface="Yu Gothic"/>
                <a:cs typeface="Yu Gothic"/>
              </a:rPr>
              <a:t>Ｓ</a:t>
            </a:r>
            <a:r>
              <a:rPr sz="2200" dirty="0">
                <a:latin typeface="Yu Mincho"/>
                <a:cs typeface="Yu Mincho"/>
              </a:rPr>
              <a:t>＝サービス</a:t>
            </a:r>
            <a:endParaRPr sz="2200">
              <a:latin typeface="Yu Mincho"/>
              <a:cs typeface="Yu Mincho"/>
            </a:endParaRPr>
          </a:p>
        </p:txBody>
      </p:sp>
      <p:sp>
        <p:nvSpPr>
          <p:cNvPr id="79" name="object 79"/>
          <p:cNvSpPr txBox="1"/>
          <p:nvPr/>
        </p:nvSpPr>
        <p:spPr>
          <a:xfrm>
            <a:off x="4368800" y="8036559"/>
            <a:ext cx="4561205" cy="945515"/>
          </a:xfrm>
          <a:prstGeom prst="rect">
            <a:avLst/>
          </a:prstGeom>
        </p:spPr>
        <p:txBody>
          <a:bodyPr vert="horz" wrap="square" lIns="0" tIns="0" rIns="0" bIns="0" rtlCol="0">
            <a:spAutoFit/>
          </a:bodyPr>
          <a:lstStyle/>
          <a:p>
            <a:pPr marL="12700" marR="5080">
              <a:lnSpc>
                <a:spcPct val="125000"/>
              </a:lnSpc>
            </a:pPr>
            <a:r>
              <a:rPr sz="2400" spc="-20" dirty="0">
                <a:solidFill>
                  <a:srgbClr val="0433FF"/>
                </a:solidFill>
                <a:latin typeface="Yu Gothic"/>
                <a:cs typeface="Yu Gothic"/>
              </a:rPr>
              <a:t>マスメディアと対比して  </a:t>
            </a:r>
            <a:r>
              <a:rPr sz="2400" dirty="0">
                <a:solidFill>
                  <a:srgbClr val="0433FF"/>
                </a:solidFill>
                <a:latin typeface="Yu Gothic"/>
                <a:cs typeface="Yu Gothic"/>
              </a:rPr>
              <a:t>ソーシ</a:t>
            </a:r>
            <a:r>
              <a:rPr sz="2400" spc="-100" dirty="0">
                <a:solidFill>
                  <a:srgbClr val="0433FF"/>
                </a:solidFill>
                <a:latin typeface="Yu Gothic"/>
                <a:cs typeface="Yu Gothic"/>
              </a:rPr>
              <a:t>ャル</a:t>
            </a:r>
            <a:r>
              <a:rPr sz="2400" dirty="0">
                <a:solidFill>
                  <a:srgbClr val="0433FF"/>
                </a:solidFill>
                <a:latin typeface="Yu Gothic"/>
                <a:cs typeface="Yu Gothic"/>
              </a:rPr>
              <a:t>メ</a:t>
            </a:r>
            <a:r>
              <a:rPr sz="2400" spc="-100" dirty="0">
                <a:solidFill>
                  <a:srgbClr val="0433FF"/>
                </a:solidFill>
                <a:latin typeface="Yu Gothic"/>
                <a:cs typeface="Yu Gothic"/>
              </a:rPr>
              <a:t>デ</a:t>
            </a:r>
            <a:r>
              <a:rPr sz="2400" dirty="0">
                <a:solidFill>
                  <a:srgbClr val="0433FF"/>
                </a:solidFill>
                <a:latin typeface="Yu Gothic"/>
                <a:cs typeface="Yu Gothic"/>
              </a:rPr>
              <a:t>ィアとも呼ばれる</a:t>
            </a:r>
            <a:endParaRPr sz="2400">
              <a:latin typeface="Yu Gothic"/>
              <a:cs typeface="Yu Gothic"/>
            </a:endParaRPr>
          </a:p>
        </p:txBody>
      </p:sp>
      <p:sp>
        <p:nvSpPr>
          <p:cNvPr id="80" name="object 80"/>
          <p:cNvSpPr txBox="1"/>
          <p:nvPr/>
        </p:nvSpPr>
        <p:spPr>
          <a:xfrm>
            <a:off x="1104900" y="38100"/>
            <a:ext cx="711200" cy="232410"/>
          </a:xfrm>
          <a:prstGeom prst="rect">
            <a:avLst/>
          </a:prstGeom>
        </p:spPr>
        <p:txBody>
          <a:bodyPr vert="horz" wrap="square" lIns="0" tIns="0" rIns="0" bIns="0" rtlCol="0">
            <a:spAutoFit/>
          </a:bodyPr>
          <a:lstStyle/>
          <a:p>
            <a:pPr marL="12700">
              <a:lnSpc>
                <a:spcPts val="1830"/>
              </a:lnSpc>
            </a:pPr>
            <a:r>
              <a:rPr sz="1800" dirty="0">
                <a:latin typeface="Yu Mincho"/>
                <a:cs typeface="Yu Mincho"/>
              </a:rPr>
              <a:t>流れる</a:t>
            </a:r>
            <a:endParaRPr sz="1800">
              <a:latin typeface="Yu Mincho"/>
              <a:cs typeface="Yu Mincho"/>
            </a:endParaRPr>
          </a:p>
        </p:txBody>
      </p:sp>
      <p:sp>
        <p:nvSpPr>
          <p:cNvPr id="81" name="object 81"/>
          <p:cNvSpPr txBox="1"/>
          <p:nvPr/>
        </p:nvSpPr>
        <p:spPr>
          <a:xfrm>
            <a:off x="10388600" y="7874000"/>
            <a:ext cx="2303780" cy="325120"/>
          </a:xfrm>
          <a:prstGeom prst="rect">
            <a:avLst/>
          </a:prstGeom>
        </p:spPr>
        <p:txBody>
          <a:bodyPr vert="horz" wrap="square" lIns="0" tIns="0" rIns="0" bIns="0" rtlCol="0">
            <a:spAutoFit/>
          </a:bodyPr>
          <a:lstStyle/>
          <a:p>
            <a:pPr marL="12700">
              <a:lnSpc>
                <a:spcPct val="100000"/>
              </a:lnSpc>
            </a:pPr>
            <a:r>
              <a:rPr sz="2000" dirty="0">
                <a:latin typeface="Yu Mincho"/>
                <a:cs typeface="Yu Mincho"/>
              </a:rPr>
              <a:t>逆に時系列で遡</a:t>
            </a:r>
            <a:r>
              <a:rPr sz="2000" spc="-60" dirty="0">
                <a:latin typeface="Yu Mincho"/>
                <a:cs typeface="Yu Mincho"/>
              </a:rPr>
              <a:t>っ</a:t>
            </a:r>
            <a:r>
              <a:rPr sz="2000" dirty="0">
                <a:latin typeface="Yu Mincho"/>
                <a:cs typeface="Yu Mincho"/>
              </a:rPr>
              <a:t>て</a:t>
            </a:r>
            <a:endParaRPr sz="2000">
              <a:latin typeface="Yu Mincho"/>
              <a:cs typeface="Yu Mincho"/>
            </a:endParaRPr>
          </a:p>
        </p:txBody>
      </p:sp>
      <p:sp>
        <p:nvSpPr>
          <p:cNvPr id="82" name="object 82"/>
          <p:cNvSpPr txBox="1"/>
          <p:nvPr/>
        </p:nvSpPr>
        <p:spPr>
          <a:xfrm>
            <a:off x="10388600" y="8178800"/>
            <a:ext cx="2311400" cy="782320"/>
          </a:xfrm>
          <a:prstGeom prst="rect">
            <a:avLst/>
          </a:prstGeom>
        </p:spPr>
        <p:txBody>
          <a:bodyPr vert="horz" wrap="square" lIns="0" tIns="0" rIns="0" bIns="0" rtlCol="0">
            <a:spAutoFit/>
          </a:bodyPr>
          <a:lstStyle/>
          <a:p>
            <a:pPr marL="12700" marR="5080">
              <a:lnSpc>
                <a:spcPct val="125000"/>
              </a:lnSpc>
            </a:pPr>
            <a:r>
              <a:rPr sz="2000" dirty="0">
                <a:latin typeface="Yu Mincho"/>
                <a:cs typeface="Yu Mincho"/>
              </a:rPr>
              <a:t>昔の記事を見てもら  う可能性は低い。</a:t>
            </a:r>
            <a:endParaRPr sz="2000">
              <a:latin typeface="Yu Mincho"/>
              <a:cs typeface="Yu Mincho"/>
            </a:endParaRPr>
          </a:p>
        </p:txBody>
      </p:sp>
      <p:sp>
        <p:nvSpPr>
          <p:cNvPr id="83" name="object 83"/>
          <p:cNvSpPr txBox="1"/>
          <p:nvPr/>
        </p:nvSpPr>
        <p:spPr>
          <a:xfrm>
            <a:off x="10388600" y="1165839"/>
            <a:ext cx="2380615" cy="1124585"/>
          </a:xfrm>
          <a:prstGeom prst="rect">
            <a:avLst/>
          </a:prstGeom>
        </p:spPr>
        <p:txBody>
          <a:bodyPr vert="horz" wrap="square" lIns="0" tIns="0" rIns="0" bIns="0" rtlCol="0">
            <a:spAutoFit/>
          </a:bodyPr>
          <a:lstStyle/>
          <a:p>
            <a:pPr marL="12700" marR="5080">
              <a:lnSpc>
                <a:spcPct val="127200"/>
              </a:lnSpc>
            </a:pPr>
            <a:r>
              <a:rPr sz="1900" dirty="0">
                <a:latin typeface="Yu Mincho"/>
                <a:cs typeface="Yu Mincho"/>
              </a:rPr>
              <a:t>世界中の人と人が繋  がったネットワーク  がソーシ</a:t>
            </a:r>
            <a:r>
              <a:rPr sz="1900" spc="-95" dirty="0">
                <a:latin typeface="Yu Mincho"/>
                <a:cs typeface="Yu Mincho"/>
              </a:rPr>
              <a:t>ャル</a:t>
            </a:r>
            <a:r>
              <a:rPr sz="1900" dirty="0">
                <a:latin typeface="Yu Mincho"/>
                <a:cs typeface="Yu Mincho"/>
              </a:rPr>
              <a:t>メ</a:t>
            </a:r>
            <a:r>
              <a:rPr sz="1900" spc="-155" dirty="0">
                <a:latin typeface="Yu Mincho"/>
                <a:cs typeface="Yu Mincho"/>
              </a:rPr>
              <a:t>デ</a:t>
            </a:r>
            <a:r>
              <a:rPr sz="1900" spc="-114" dirty="0">
                <a:latin typeface="Yu Mincho"/>
                <a:cs typeface="Yu Mincho"/>
              </a:rPr>
              <a:t>ィ</a:t>
            </a:r>
            <a:r>
              <a:rPr sz="1900" dirty="0">
                <a:latin typeface="Yu Mincho"/>
                <a:cs typeface="Yu Mincho"/>
              </a:rPr>
              <a:t>ア</a:t>
            </a:r>
            <a:endParaRPr sz="1900">
              <a:latin typeface="Yu Mincho"/>
              <a:cs typeface="Yu Mincho"/>
            </a:endParaRPr>
          </a:p>
        </p:txBody>
      </p:sp>
      <p:sp>
        <p:nvSpPr>
          <p:cNvPr id="84" name="object 84"/>
          <p:cNvSpPr txBox="1"/>
          <p:nvPr/>
        </p:nvSpPr>
        <p:spPr>
          <a:xfrm>
            <a:off x="520700" y="863600"/>
            <a:ext cx="7353300" cy="365760"/>
          </a:xfrm>
          <a:prstGeom prst="rect">
            <a:avLst/>
          </a:prstGeom>
        </p:spPr>
        <p:txBody>
          <a:bodyPr vert="horz" wrap="square" lIns="0" tIns="0" rIns="0" bIns="0" rtlCol="0">
            <a:spAutoFit/>
          </a:bodyPr>
          <a:lstStyle/>
          <a:p>
            <a:pPr marL="12700">
              <a:lnSpc>
                <a:spcPct val="100000"/>
              </a:lnSpc>
              <a:tabLst>
                <a:tab pos="3593465" algn="l"/>
              </a:tabLst>
            </a:pPr>
            <a:r>
              <a:rPr sz="2000" spc="-50" dirty="0">
                <a:latin typeface="Arial"/>
                <a:cs typeface="Arial"/>
              </a:rPr>
              <a:t>https://twitter.com/enspire_co_jp	</a:t>
            </a:r>
            <a:r>
              <a:rPr sz="3600" b="1" spc="52" baseline="-9259" dirty="0">
                <a:solidFill>
                  <a:srgbClr val="FF2600"/>
                </a:solidFill>
                <a:latin typeface="Calibri"/>
                <a:cs typeface="Calibri"/>
              </a:rPr>
              <a:t>Twitter</a:t>
            </a:r>
            <a:r>
              <a:rPr sz="3600" spc="52" baseline="-9259" dirty="0">
                <a:solidFill>
                  <a:srgbClr val="FF2600"/>
                </a:solidFill>
                <a:latin typeface="Yu Gothic"/>
                <a:cs typeface="Yu Gothic"/>
              </a:rPr>
              <a:t>のフォロワー数とは</a:t>
            </a:r>
            <a:endParaRPr sz="3600" baseline="-9259">
              <a:latin typeface="Yu Gothic"/>
              <a:cs typeface="Yu Gothic"/>
            </a:endParaRPr>
          </a:p>
        </p:txBody>
      </p:sp>
      <p:sp>
        <p:nvSpPr>
          <p:cNvPr id="85" name="object 85"/>
          <p:cNvSpPr txBox="1"/>
          <p:nvPr/>
        </p:nvSpPr>
        <p:spPr>
          <a:xfrm>
            <a:off x="4102100" y="1409700"/>
            <a:ext cx="3662045" cy="396875"/>
          </a:xfrm>
          <a:prstGeom prst="rect">
            <a:avLst/>
          </a:prstGeom>
        </p:spPr>
        <p:txBody>
          <a:bodyPr vert="horz" wrap="square" lIns="0" tIns="0" rIns="0" bIns="0" rtlCol="0">
            <a:spAutoFit/>
          </a:bodyPr>
          <a:lstStyle/>
          <a:p>
            <a:pPr marL="12700">
              <a:lnSpc>
                <a:spcPct val="100000"/>
              </a:lnSpc>
            </a:pPr>
            <a:r>
              <a:rPr sz="2400" dirty="0">
                <a:solidFill>
                  <a:srgbClr val="FF2600"/>
                </a:solidFill>
                <a:latin typeface="Yu Gothic"/>
                <a:cs typeface="Yu Gothic"/>
              </a:rPr>
              <a:t>投稿を見たいと思</a:t>
            </a:r>
            <a:r>
              <a:rPr sz="2400" spc="-170" dirty="0">
                <a:solidFill>
                  <a:srgbClr val="FF2600"/>
                </a:solidFill>
                <a:latin typeface="Yu Gothic"/>
                <a:cs typeface="Yu Gothic"/>
              </a:rPr>
              <a:t>っ</a:t>
            </a:r>
            <a:r>
              <a:rPr sz="2400" dirty="0">
                <a:solidFill>
                  <a:srgbClr val="FF2600"/>
                </a:solidFill>
                <a:latin typeface="Yu Gothic"/>
                <a:cs typeface="Yu Gothic"/>
              </a:rPr>
              <a:t>ている</a:t>
            </a:r>
            <a:endParaRPr sz="2400">
              <a:latin typeface="Yu Gothic"/>
              <a:cs typeface="Yu Gothic"/>
            </a:endParaRPr>
          </a:p>
        </p:txBody>
      </p:sp>
      <p:sp>
        <p:nvSpPr>
          <p:cNvPr id="86" name="object 86"/>
          <p:cNvSpPr txBox="1"/>
          <p:nvPr/>
        </p:nvSpPr>
        <p:spPr>
          <a:xfrm>
            <a:off x="4102100" y="1866900"/>
            <a:ext cx="1549400" cy="396875"/>
          </a:xfrm>
          <a:prstGeom prst="rect">
            <a:avLst/>
          </a:prstGeom>
        </p:spPr>
        <p:txBody>
          <a:bodyPr vert="horz" wrap="square" lIns="0" tIns="0" rIns="0" bIns="0" rtlCol="0">
            <a:spAutoFit/>
          </a:bodyPr>
          <a:lstStyle/>
          <a:p>
            <a:pPr marL="12700">
              <a:lnSpc>
                <a:spcPct val="100000"/>
              </a:lnSpc>
            </a:pPr>
            <a:r>
              <a:rPr sz="2400" dirty="0">
                <a:solidFill>
                  <a:srgbClr val="FF2600"/>
                </a:solidFill>
                <a:latin typeface="Yu Gothic"/>
                <a:cs typeface="Yu Gothic"/>
              </a:rPr>
              <a:t>ファンの数</a:t>
            </a:r>
            <a:endParaRPr sz="2400">
              <a:latin typeface="Yu Gothic"/>
              <a:cs typeface="Yu Gothic"/>
            </a:endParaRPr>
          </a:p>
        </p:txBody>
      </p:sp>
      <p:sp>
        <p:nvSpPr>
          <p:cNvPr id="87" name="object 87"/>
          <p:cNvSpPr/>
          <p:nvPr/>
        </p:nvSpPr>
        <p:spPr>
          <a:xfrm>
            <a:off x="3254739" y="1644507"/>
            <a:ext cx="811530" cy="1278890"/>
          </a:xfrm>
          <a:custGeom>
            <a:avLst/>
            <a:gdLst/>
            <a:ahLst/>
            <a:cxnLst/>
            <a:rect l="l" t="t" r="r" b="b"/>
            <a:pathLst>
              <a:path w="811529" h="1278889">
                <a:moveTo>
                  <a:pt x="0" y="639367"/>
                </a:moveTo>
                <a:lnTo>
                  <a:pt x="811414" y="639367"/>
                </a:lnTo>
              </a:path>
            </a:pathLst>
          </a:custGeom>
          <a:ln w="1278734">
            <a:solidFill>
              <a:srgbClr val="FF2600"/>
            </a:solidFill>
          </a:ln>
        </p:spPr>
        <p:txBody>
          <a:bodyPr wrap="square" lIns="0" tIns="0" rIns="0" bIns="0" rtlCol="0"/>
          <a:lstStyle/>
          <a:p>
            <a:endParaRPr/>
          </a:p>
        </p:txBody>
      </p:sp>
      <p:sp>
        <p:nvSpPr>
          <p:cNvPr id="88" name="object 88"/>
          <p:cNvSpPr/>
          <p:nvPr/>
        </p:nvSpPr>
        <p:spPr>
          <a:xfrm>
            <a:off x="3196221" y="2879851"/>
            <a:ext cx="116839" cy="135890"/>
          </a:xfrm>
          <a:custGeom>
            <a:avLst/>
            <a:gdLst/>
            <a:ahLst/>
            <a:cxnLst/>
            <a:rect l="l" t="t" r="r" b="b"/>
            <a:pathLst>
              <a:path w="116839" h="135889">
                <a:moveTo>
                  <a:pt x="13855" y="0"/>
                </a:moveTo>
                <a:lnTo>
                  <a:pt x="0" y="135610"/>
                </a:lnTo>
                <a:lnTo>
                  <a:pt x="116801" y="65328"/>
                </a:lnTo>
                <a:lnTo>
                  <a:pt x="13855" y="0"/>
                </a:lnTo>
                <a:close/>
              </a:path>
            </a:pathLst>
          </a:custGeom>
          <a:solidFill>
            <a:srgbClr val="FF2600"/>
          </a:solidFill>
        </p:spPr>
        <p:txBody>
          <a:bodyPr wrap="square" lIns="0" tIns="0" rIns="0" bIns="0" rtlCol="0"/>
          <a:lstStyle/>
          <a:p>
            <a:endParaRPr/>
          </a:p>
        </p:txBody>
      </p:sp>
      <p:sp>
        <p:nvSpPr>
          <p:cNvPr id="89" name="object 89"/>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15</a:t>
            </a:fld>
            <a:endParaRPr spc="-105" dirty="0"/>
          </a:p>
        </p:txBody>
      </p:sp>
      <p:sp>
        <p:nvSpPr>
          <p:cNvPr id="90" name="object 90"/>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16</a:t>
            </a:fld>
            <a:endParaRPr spc="-105"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2" name="object 2"/>
          <p:cNvSpPr txBox="1">
            <a:spLocks noGrp="1"/>
          </p:cNvSpPr>
          <p:nvPr>
            <p:ph type="title"/>
          </p:nvPr>
        </p:nvSpPr>
        <p:spPr>
          <a:prstGeom prst="rect">
            <a:avLst/>
          </a:prstGeom>
        </p:spPr>
        <p:txBody>
          <a:bodyPr vert="horz" wrap="square" lIns="0" tIns="264403" rIns="0" bIns="0" rtlCol="0">
            <a:spAutoFit/>
          </a:bodyPr>
          <a:lstStyle/>
          <a:p>
            <a:pPr marL="254000">
              <a:lnSpc>
                <a:spcPct val="100000"/>
              </a:lnSpc>
            </a:pPr>
            <a:r>
              <a:rPr sz="3100" spc="5" dirty="0">
                <a:solidFill>
                  <a:srgbClr val="000000"/>
                </a:solidFill>
                <a:latin typeface="SimSun"/>
                <a:cs typeface="SimSun"/>
              </a:rPr>
              <a:t>Twitterフォロワー数は企業よりも個人が多く、個人が力を持つ時代へ</a:t>
            </a:r>
            <a:endParaRPr sz="3100">
              <a:latin typeface="SimSun"/>
              <a:cs typeface="SimSun"/>
            </a:endParaRPr>
          </a:p>
        </p:txBody>
      </p:sp>
      <p:graphicFrame>
        <p:nvGraphicFramePr>
          <p:cNvPr id="3" name="object 3"/>
          <p:cNvGraphicFramePr>
            <a:graphicFrameLocks noGrp="1"/>
          </p:cNvGraphicFramePr>
          <p:nvPr/>
        </p:nvGraphicFramePr>
        <p:xfrm>
          <a:off x="476250" y="946150"/>
          <a:ext cx="12054840" cy="8295005"/>
        </p:xfrm>
        <a:graphic>
          <a:graphicData uri="http://schemas.openxmlformats.org/drawingml/2006/table">
            <a:tbl>
              <a:tblPr firstRow="1" bandRow="1">
                <a:tableStyleId>{2D5ABB26-0587-4C30-8999-92F81FD0307C}</a:tableStyleId>
              </a:tblPr>
              <a:tblGrid>
                <a:gridCol w="618615"/>
                <a:gridCol w="3022994"/>
                <a:gridCol w="1581238"/>
                <a:gridCol w="5188686"/>
                <a:gridCol w="1623822"/>
              </a:tblGrid>
              <a:tr h="752920">
                <a:tc>
                  <a:txBody>
                    <a:bodyPr/>
                    <a:lstStyle/>
                    <a:p>
                      <a:pPr>
                        <a:lnSpc>
                          <a:spcPct val="100000"/>
                        </a:lnSpc>
                        <a:spcBef>
                          <a:spcPts val="25"/>
                        </a:spcBef>
                      </a:pPr>
                      <a:endParaRPr sz="1500">
                        <a:latin typeface="Times New Roman"/>
                        <a:cs typeface="Times New Roman"/>
                      </a:endParaRPr>
                    </a:p>
                    <a:p>
                      <a:pPr marR="1270" algn="ctr">
                        <a:lnSpc>
                          <a:spcPct val="100000"/>
                        </a:lnSpc>
                      </a:pPr>
                      <a:r>
                        <a:rPr sz="1800" dirty="0">
                          <a:latin typeface="Yu Mincho"/>
                          <a:cs typeface="Yu Mincho"/>
                        </a:rPr>
                        <a:t>順位</a:t>
                      </a:r>
                      <a:endParaRPr sz="18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5D328"/>
                    </a:solidFill>
                  </a:tcPr>
                </a:tc>
                <a:tc>
                  <a:txBody>
                    <a:bodyPr/>
                    <a:lstStyle/>
                    <a:p>
                      <a:pPr marL="6350" algn="ctr">
                        <a:lnSpc>
                          <a:spcPct val="100000"/>
                        </a:lnSpc>
                        <a:spcBef>
                          <a:spcPts val="150"/>
                        </a:spcBef>
                      </a:pPr>
                      <a:r>
                        <a:rPr sz="2400" dirty="0">
                          <a:latin typeface="Yu Mincho"/>
                          <a:cs typeface="Yu Mincho"/>
                        </a:rPr>
                        <a:t>個人アカウント</a:t>
                      </a:r>
                      <a:endParaRPr sz="2400">
                        <a:latin typeface="Yu Mincho"/>
                        <a:cs typeface="Yu Mincho"/>
                      </a:endParaRPr>
                    </a:p>
                    <a:p>
                      <a:pPr marL="4445" algn="ctr">
                        <a:lnSpc>
                          <a:spcPct val="100000"/>
                        </a:lnSpc>
                        <a:spcBef>
                          <a:spcPts val="819"/>
                        </a:spcBef>
                      </a:pPr>
                      <a:r>
                        <a:rPr sz="1400" u="sng" spc="-45" dirty="0">
                          <a:latin typeface="Arial"/>
                          <a:cs typeface="Arial"/>
                          <a:hlinkClick r:id="rId2"/>
                        </a:rPr>
                        <a:t>http://meyou.jp/ranking/follower_allcat</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5D328"/>
                    </a:solidFill>
                  </a:tcPr>
                </a:tc>
                <a:tc>
                  <a:txBody>
                    <a:bodyPr/>
                    <a:lstStyle/>
                    <a:p>
                      <a:pPr>
                        <a:lnSpc>
                          <a:spcPct val="100000"/>
                        </a:lnSpc>
                        <a:spcBef>
                          <a:spcPts val="25"/>
                        </a:spcBef>
                      </a:pPr>
                      <a:endParaRPr sz="1500">
                        <a:latin typeface="Times New Roman"/>
                        <a:cs typeface="Times New Roman"/>
                      </a:endParaRPr>
                    </a:p>
                    <a:p>
                      <a:pPr marL="98425">
                        <a:lnSpc>
                          <a:spcPct val="100000"/>
                        </a:lnSpc>
                      </a:pPr>
                      <a:r>
                        <a:rPr sz="1800" dirty="0">
                          <a:latin typeface="Yu Mincho"/>
                          <a:cs typeface="Yu Mincho"/>
                        </a:rPr>
                        <a:t>フォロワー数</a:t>
                      </a:r>
                      <a:endParaRPr sz="18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5D328"/>
                    </a:solidFill>
                  </a:tcPr>
                </a:tc>
                <a:tc>
                  <a:txBody>
                    <a:bodyPr/>
                    <a:lstStyle/>
                    <a:p>
                      <a:pPr marL="11430" algn="ctr">
                        <a:lnSpc>
                          <a:spcPct val="100000"/>
                        </a:lnSpc>
                        <a:spcBef>
                          <a:spcPts val="150"/>
                        </a:spcBef>
                      </a:pPr>
                      <a:r>
                        <a:rPr sz="2400" dirty="0">
                          <a:latin typeface="Yu Mincho"/>
                          <a:cs typeface="Yu Mincho"/>
                        </a:rPr>
                        <a:t>企業アカウント</a:t>
                      </a:r>
                      <a:endParaRPr sz="2400">
                        <a:latin typeface="Yu Mincho"/>
                        <a:cs typeface="Yu Mincho"/>
                      </a:endParaRPr>
                    </a:p>
                    <a:p>
                      <a:pPr marR="3810" algn="ctr">
                        <a:lnSpc>
                          <a:spcPct val="100000"/>
                        </a:lnSpc>
                        <a:spcBef>
                          <a:spcPts val="819"/>
                        </a:spcBef>
                      </a:pPr>
                      <a:r>
                        <a:rPr sz="1400" u="sng" spc="65" dirty="0">
                          <a:latin typeface="Yu Mincho"/>
                          <a:cs typeface="Yu Mincho"/>
                          <a:hlinkClick r:id="rId3"/>
                        </a:rPr>
                        <a:t>http://meyou.jp/ranking/follower_company</a:t>
                      </a:r>
                      <a:endParaRPr sz="14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5D328"/>
                    </a:solidFill>
                  </a:tcPr>
                </a:tc>
                <a:tc>
                  <a:txBody>
                    <a:bodyPr/>
                    <a:lstStyle/>
                    <a:p>
                      <a:pPr>
                        <a:lnSpc>
                          <a:spcPct val="100000"/>
                        </a:lnSpc>
                        <a:spcBef>
                          <a:spcPts val="25"/>
                        </a:spcBef>
                      </a:pPr>
                      <a:endParaRPr sz="1500">
                        <a:latin typeface="Times New Roman"/>
                        <a:cs typeface="Times New Roman"/>
                      </a:endParaRPr>
                    </a:p>
                    <a:p>
                      <a:pPr marL="122555">
                        <a:lnSpc>
                          <a:spcPct val="100000"/>
                        </a:lnSpc>
                      </a:pPr>
                      <a:r>
                        <a:rPr sz="1800" dirty="0">
                          <a:latin typeface="Yu Mincho"/>
                          <a:cs typeface="Yu Mincho"/>
                        </a:rPr>
                        <a:t>フォロワー数</a:t>
                      </a:r>
                      <a:endParaRPr sz="18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5D328"/>
                    </a:solidFill>
                  </a:tcPr>
                </a:tc>
              </a:tr>
              <a:tr h="752918">
                <a:tc>
                  <a:txBody>
                    <a:bodyPr/>
                    <a:lstStyle/>
                    <a:p>
                      <a:pPr marL="4445" algn="ctr">
                        <a:lnSpc>
                          <a:spcPct val="100000"/>
                        </a:lnSpc>
                        <a:spcBef>
                          <a:spcPts val="1320"/>
                        </a:spcBef>
                      </a:pPr>
                      <a:r>
                        <a:rPr sz="2600" dirty="0">
                          <a:latin typeface="Yu Mincho"/>
                          <a:cs typeface="Yu Mincho"/>
                        </a:rPr>
                        <a:t>1</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220"/>
                        </a:spcBef>
                      </a:pPr>
                      <a:r>
                        <a:rPr sz="2100" dirty="0">
                          <a:latin typeface="Yu Gothic"/>
                          <a:cs typeface="Yu Gothic"/>
                        </a:rPr>
                        <a:t>有吉弘行</a:t>
                      </a:r>
                      <a:endParaRPr sz="2100">
                        <a:latin typeface="Yu Gothic"/>
                        <a:cs typeface="Yu Gothic"/>
                      </a:endParaRPr>
                    </a:p>
                    <a:p>
                      <a:pPr marL="47625">
                        <a:lnSpc>
                          <a:spcPct val="100000"/>
                        </a:lnSpc>
                        <a:spcBef>
                          <a:spcPts val="680"/>
                        </a:spcBef>
                      </a:pPr>
                      <a:r>
                        <a:rPr sz="2100" spc="65" dirty="0">
                          <a:latin typeface="Yu Mincho"/>
                          <a:cs typeface="Yu Mincho"/>
                        </a:rPr>
                        <a:t>@ariyoshihiroiki</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5,123,475</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975">
                        <a:lnSpc>
                          <a:spcPct val="100000"/>
                        </a:lnSpc>
                        <a:spcBef>
                          <a:spcPts val="220"/>
                        </a:spcBef>
                        <a:tabLst>
                          <a:tab pos="1661160" algn="l"/>
                        </a:tabLst>
                      </a:pPr>
                      <a:r>
                        <a:rPr sz="2100" spc="200" dirty="0">
                          <a:latin typeface="Yu Gothic"/>
                          <a:cs typeface="Yu Gothic"/>
                        </a:rPr>
                        <a:t>pad_sexy	</a:t>
                      </a:r>
                      <a:r>
                        <a:rPr sz="2100" spc="-10" dirty="0">
                          <a:latin typeface="Yu Gothic"/>
                          <a:cs typeface="Yu Gothic"/>
                        </a:rPr>
                        <a:t>パズル＆ドラゴンズ公式</a:t>
                      </a:r>
                      <a:endParaRPr sz="2100">
                        <a:latin typeface="Yu Gothic"/>
                        <a:cs typeface="Yu Gothic"/>
                      </a:endParaRPr>
                    </a:p>
                    <a:p>
                      <a:pPr marL="53975">
                        <a:lnSpc>
                          <a:spcPct val="100000"/>
                        </a:lnSpc>
                        <a:spcBef>
                          <a:spcPts val="680"/>
                        </a:spcBef>
                      </a:pPr>
                      <a:r>
                        <a:rPr sz="2100" spc="150" dirty="0">
                          <a:latin typeface="Yu Mincho"/>
                          <a:cs typeface="Yu Mincho"/>
                        </a:rPr>
                        <a:t>@pad_sexy</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2,215,318</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4445" algn="ctr">
                        <a:lnSpc>
                          <a:spcPct val="100000"/>
                        </a:lnSpc>
                        <a:spcBef>
                          <a:spcPts val="1290"/>
                        </a:spcBef>
                      </a:pPr>
                      <a:r>
                        <a:rPr sz="2600" dirty="0">
                          <a:latin typeface="Yu Mincho"/>
                          <a:cs typeface="Yu Mincho"/>
                        </a:rPr>
                        <a:t>2</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190"/>
                        </a:spcBef>
                      </a:pPr>
                      <a:r>
                        <a:rPr sz="2100" dirty="0">
                          <a:latin typeface="Yu Gothic"/>
                          <a:cs typeface="Yu Gothic"/>
                        </a:rPr>
                        <a:t>きゃりーぱみゅぱみゅ</a:t>
                      </a:r>
                      <a:endParaRPr sz="2100">
                        <a:latin typeface="Yu Gothic"/>
                        <a:cs typeface="Yu Gothic"/>
                      </a:endParaRPr>
                    </a:p>
                    <a:p>
                      <a:pPr marL="47625">
                        <a:lnSpc>
                          <a:spcPct val="100000"/>
                        </a:lnSpc>
                        <a:spcBef>
                          <a:spcPts val="680"/>
                        </a:spcBef>
                      </a:pPr>
                      <a:r>
                        <a:rPr sz="2100" spc="100" dirty="0">
                          <a:latin typeface="Yu Mincho"/>
                          <a:cs typeface="Yu Mincho"/>
                        </a:rPr>
                        <a:t>@pamyurin</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3,848,150</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975">
                        <a:lnSpc>
                          <a:spcPct val="100000"/>
                        </a:lnSpc>
                        <a:spcBef>
                          <a:spcPts val="190"/>
                        </a:spcBef>
                      </a:pPr>
                      <a:r>
                        <a:rPr sz="2100" dirty="0">
                          <a:latin typeface="Yu Gothic"/>
                          <a:cs typeface="Yu Gothic"/>
                        </a:rPr>
                        <a:t>地震速報</a:t>
                      </a:r>
                      <a:endParaRPr sz="2100">
                        <a:latin typeface="Yu Gothic"/>
                        <a:cs typeface="Yu Gothic"/>
                      </a:endParaRPr>
                    </a:p>
                    <a:p>
                      <a:pPr marL="53975">
                        <a:lnSpc>
                          <a:spcPct val="100000"/>
                        </a:lnSpc>
                        <a:spcBef>
                          <a:spcPts val="680"/>
                        </a:spcBef>
                      </a:pPr>
                      <a:r>
                        <a:rPr sz="2100" spc="125" dirty="0">
                          <a:latin typeface="Yu Mincho"/>
                          <a:cs typeface="Yu Mincho"/>
                        </a:rPr>
                        <a:t>@earthquake_jp</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2,182,780</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4445" algn="ctr">
                        <a:lnSpc>
                          <a:spcPct val="100000"/>
                        </a:lnSpc>
                        <a:spcBef>
                          <a:spcPts val="1265"/>
                        </a:spcBef>
                      </a:pPr>
                      <a:r>
                        <a:rPr sz="2600" dirty="0">
                          <a:latin typeface="Yu Mincho"/>
                          <a:cs typeface="Yu Mincho"/>
                        </a:rPr>
                        <a:t>3</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165"/>
                        </a:spcBef>
                      </a:pPr>
                      <a:r>
                        <a:rPr sz="2100" dirty="0">
                          <a:latin typeface="Yu Gothic"/>
                          <a:cs typeface="Yu Gothic"/>
                        </a:rPr>
                        <a:t>ローラ</a:t>
                      </a:r>
                      <a:endParaRPr sz="2100">
                        <a:latin typeface="Yu Gothic"/>
                        <a:cs typeface="Yu Gothic"/>
                      </a:endParaRPr>
                    </a:p>
                    <a:p>
                      <a:pPr marL="47625">
                        <a:lnSpc>
                          <a:spcPct val="100000"/>
                        </a:lnSpc>
                        <a:spcBef>
                          <a:spcPts val="680"/>
                        </a:spcBef>
                      </a:pPr>
                      <a:r>
                        <a:rPr sz="2100" spc="55" dirty="0">
                          <a:latin typeface="Yu Mincho"/>
                          <a:cs typeface="Yu Mincho"/>
                        </a:rPr>
                        <a:t>@RolaWorLD</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3,290,555</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975">
                        <a:lnSpc>
                          <a:spcPct val="100000"/>
                        </a:lnSpc>
                        <a:spcBef>
                          <a:spcPts val="165"/>
                        </a:spcBef>
                      </a:pPr>
                      <a:r>
                        <a:rPr sz="2100" spc="-20" dirty="0">
                          <a:latin typeface="Yu Gothic"/>
                          <a:cs typeface="Yu Gothic"/>
                        </a:rPr>
                        <a:t>セブン-イレブン・ジャパン</a:t>
                      </a:r>
                      <a:endParaRPr sz="2100">
                        <a:latin typeface="Yu Gothic"/>
                        <a:cs typeface="Yu Gothic"/>
                      </a:endParaRPr>
                    </a:p>
                    <a:p>
                      <a:pPr marL="53975">
                        <a:lnSpc>
                          <a:spcPct val="100000"/>
                        </a:lnSpc>
                        <a:spcBef>
                          <a:spcPts val="680"/>
                        </a:spcBef>
                      </a:pPr>
                      <a:r>
                        <a:rPr sz="2100" spc="190" dirty="0">
                          <a:latin typeface="Yu Mincho"/>
                          <a:cs typeface="Yu Mincho"/>
                        </a:rPr>
                        <a:t>@711SEJ</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1,732,524</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5715" algn="ctr">
                        <a:lnSpc>
                          <a:spcPct val="100000"/>
                        </a:lnSpc>
                        <a:spcBef>
                          <a:spcPts val="1335"/>
                        </a:spcBef>
                      </a:pPr>
                      <a:r>
                        <a:rPr sz="2600" dirty="0">
                          <a:latin typeface="Yu Mincho"/>
                          <a:cs typeface="Yu Mincho"/>
                        </a:rPr>
                        <a:t>4</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235"/>
                        </a:spcBef>
                      </a:pPr>
                      <a:r>
                        <a:rPr sz="2100" dirty="0">
                          <a:latin typeface="Yu Gothic"/>
                          <a:cs typeface="Yu Gothic"/>
                        </a:rPr>
                        <a:t>松本人志</a:t>
                      </a:r>
                      <a:endParaRPr sz="2100">
                        <a:latin typeface="Yu Gothic"/>
                        <a:cs typeface="Yu Gothic"/>
                      </a:endParaRPr>
                    </a:p>
                    <a:p>
                      <a:pPr marL="47625">
                        <a:lnSpc>
                          <a:spcPct val="100000"/>
                        </a:lnSpc>
                        <a:spcBef>
                          <a:spcPts val="680"/>
                        </a:spcBef>
                      </a:pPr>
                      <a:r>
                        <a:rPr sz="2100" spc="130" dirty="0">
                          <a:latin typeface="Yu Mincho"/>
                          <a:cs typeface="Yu Mincho"/>
                        </a:rPr>
                        <a:t>@matsu_bouzu</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3,047,252</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975">
                        <a:lnSpc>
                          <a:spcPct val="100000"/>
                        </a:lnSpc>
                        <a:spcBef>
                          <a:spcPts val="235"/>
                        </a:spcBef>
                      </a:pPr>
                      <a:r>
                        <a:rPr sz="2100" spc="5" dirty="0">
                          <a:latin typeface="Yu Gothic"/>
                          <a:cs typeface="Yu Gothic"/>
                        </a:rPr>
                        <a:t>東京ディズニーリゾートPR【公式】</a:t>
                      </a:r>
                      <a:endParaRPr sz="2100">
                        <a:latin typeface="Yu Gothic"/>
                        <a:cs typeface="Yu Gothic"/>
                      </a:endParaRPr>
                    </a:p>
                    <a:p>
                      <a:pPr marL="53975">
                        <a:lnSpc>
                          <a:spcPct val="100000"/>
                        </a:lnSpc>
                        <a:spcBef>
                          <a:spcPts val="680"/>
                        </a:spcBef>
                      </a:pPr>
                      <a:r>
                        <a:rPr sz="2100" spc="-10" dirty="0">
                          <a:latin typeface="Yu Mincho"/>
                          <a:cs typeface="Yu Mincho"/>
                        </a:rPr>
                        <a:t>@TDR_PR</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1,375,237</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4445" algn="ctr">
                        <a:lnSpc>
                          <a:spcPct val="100000"/>
                        </a:lnSpc>
                        <a:spcBef>
                          <a:spcPts val="1305"/>
                        </a:spcBef>
                      </a:pPr>
                      <a:r>
                        <a:rPr sz="2600" dirty="0">
                          <a:latin typeface="Yu Mincho"/>
                          <a:cs typeface="Yu Mincho"/>
                        </a:rPr>
                        <a:t>5</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204"/>
                        </a:spcBef>
                      </a:pPr>
                      <a:r>
                        <a:rPr sz="2100" dirty="0">
                          <a:latin typeface="Yu Gothic"/>
                          <a:cs typeface="Yu Gothic"/>
                        </a:rPr>
                        <a:t>孫正義</a:t>
                      </a:r>
                      <a:endParaRPr sz="2100">
                        <a:latin typeface="Yu Gothic"/>
                        <a:cs typeface="Yu Gothic"/>
                      </a:endParaRPr>
                    </a:p>
                    <a:p>
                      <a:pPr marL="47625">
                        <a:lnSpc>
                          <a:spcPct val="100000"/>
                        </a:lnSpc>
                        <a:spcBef>
                          <a:spcPts val="680"/>
                        </a:spcBef>
                      </a:pPr>
                      <a:r>
                        <a:rPr sz="2100" spc="180" dirty="0">
                          <a:latin typeface="Yu Mincho"/>
                          <a:cs typeface="Yu Mincho"/>
                        </a:rPr>
                        <a:t>@masason</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2,606,735</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975">
                        <a:lnSpc>
                          <a:spcPct val="100000"/>
                        </a:lnSpc>
                        <a:spcBef>
                          <a:spcPts val="204"/>
                        </a:spcBef>
                      </a:pPr>
                      <a:r>
                        <a:rPr sz="2100" dirty="0">
                          <a:latin typeface="Yu Gothic"/>
                          <a:cs typeface="Yu Gothic"/>
                        </a:rPr>
                        <a:t>ローソン</a:t>
                      </a:r>
                      <a:endParaRPr sz="2100">
                        <a:latin typeface="Yu Gothic"/>
                        <a:cs typeface="Yu Gothic"/>
                      </a:endParaRPr>
                    </a:p>
                    <a:p>
                      <a:pPr marL="53975">
                        <a:lnSpc>
                          <a:spcPct val="100000"/>
                        </a:lnSpc>
                        <a:spcBef>
                          <a:spcPts val="680"/>
                        </a:spcBef>
                      </a:pPr>
                      <a:r>
                        <a:rPr sz="2100" spc="105" dirty="0">
                          <a:latin typeface="Yu Mincho"/>
                          <a:cs typeface="Yu Mincho"/>
                        </a:rPr>
                        <a:t>@akiko_lawson</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980,956</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32">
                <a:tc>
                  <a:txBody>
                    <a:bodyPr/>
                    <a:lstStyle/>
                    <a:p>
                      <a:pPr marL="4445" algn="ctr">
                        <a:lnSpc>
                          <a:spcPct val="100000"/>
                        </a:lnSpc>
                        <a:spcBef>
                          <a:spcPts val="1280"/>
                        </a:spcBef>
                      </a:pPr>
                      <a:r>
                        <a:rPr sz="2600" dirty="0">
                          <a:latin typeface="Yu Mincho"/>
                          <a:cs typeface="Yu Mincho"/>
                        </a:rPr>
                        <a:t>6</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180"/>
                        </a:spcBef>
                      </a:pPr>
                      <a:r>
                        <a:rPr sz="2100" dirty="0">
                          <a:latin typeface="Yu Gothic"/>
                          <a:cs typeface="Yu Gothic"/>
                        </a:rPr>
                        <a:t>小嶋 陽菜</a:t>
                      </a:r>
                      <a:endParaRPr sz="2100">
                        <a:latin typeface="Yu Gothic"/>
                        <a:cs typeface="Yu Gothic"/>
                      </a:endParaRPr>
                    </a:p>
                    <a:p>
                      <a:pPr marL="47625">
                        <a:lnSpc>
                          <a:spcPct val="100000"/>
                        </a:lnSpc>
                        <a:spcBef>
                          <a:spcPts val="680"/>
                        </a:spcBef>
                      </a:pPr>
                      <a:r>
                        <a:rPr sz="2100" spc="95" dirty="0">
                          <a:latin typeface="Yu Mincho"/>
                          <a:cs typeface="Yu Mincho"/>
                        </a:rPr>
                        <a:t>@kojiharunyan</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2,493,071</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975">
                        <a:lnSpc>
                          <a:spcPct val="100000"/>
                        </a:lnSpc>
                        <a:spcBef>
                          <a:spcPts val="180"/>
                        </a:spcBef>
                      </a:pPr>
                      <a:r>
                        <a:rPr sz="2100" spc="-30" dirty="0">
                          <a:latin typeface="Yu Gothic"/>
                          <a:cs typeface="Yu Gothic"/>
                        </a:rPr>
                        <a:t>マクドナルド</a:t>
                      </a:r>
                      <a:endParaRPr sz="2100">
                        <a:latin typeface="Yu Gothic"/>
                        <a:cs typeface="Yu Gothic"/>
                      </a:endParaRPr>
                    </a:p>
                    <a:p>
                      <a:pPr marL="53975">
                        <a:lnSpc>
                          <a:spcPct val="100000"/>
                        </a:lnSpc>
                        <a:spcBef>
                          <a:spcPts val="680"/>
                        </a:spcBef>
                      </a:pPr>
                      <a:r>
                        <a:rPr sz="2100" spc="60" dirty="0">
                          <a:latin typeface="Yu Mincho"/>
                          <a:cs typeface="Yu Mincho"/>
                        </a:rPr>
                        <a:t>@Love_McD</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808,730</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4445" algn="ctr">
                        <a:lnSpc>
                          <a:spcPct val="100000"/>
                        </a:lnSpc>
                        <a:spcBef>
                          <a:spcPts val="1250"/>
                        </a:spcBef>
                      </a:pPr>
                      <a:r>
                        <a:rPr sz="2600" dirty="0">
                          <a:latin typeface="Yu Mincho"/>
                          <a:cs typeface="Yu Mincho"/>
                        </a:rPr>
                        <a:t>7</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150"/>
                        </a:spcBef>
                      </a:pPr>
                      <a:r>
                        <a:rPr sz="2100" dirty="0">
                          <a:latin typeface="Yu Gothic"/>
                          <a:cs typeface="Yu Gothic"/>
                        </a:rPr>
                        <a:t>篠田麻里子</a:t>
                      </a:r>
                      <a:endParaRPr sz="2100">
                        <a:latin typeface="Yu Gothic"/>
                        <a:cs typeface="Yu Gothic"/>
                      </a:endParaRPr>
                    </a:p>
                    <a:p>
                      <a:pPr marL="47625">
                        <a:lnSpc>
                          <a:spcPct val="100000"/>
                        </a:lnSpc>
                        <a:spcBef>
                          <a:spcPts val="680"/>
                        </a:spcBef>
                      </a:pPr>
                      <a:r>
                        <a:rPr sz="2100" spc="120" dirty="0">
                          <a:latin typeface="Yu Mincho"/>
                          <a:cs typeface="Yu Mincho"/>
                        </a:rPr>
                        <a:t>@mariko_dayo</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2,403,993</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975">
                        <a:lnSpc>
                          <a:spcPct val="100000"/>
                        </a:lnSpc>
                        <a:spcBef>
                          <a:spcPts val="150"/>
                        </a:spcBef>
                      </a:pPr>
                      <a:r>
                        <a:rPr sz="2100" spc="-20" dirty="0">
                          <a:latin typeface="Yu Gothic"/>
                          <a:cs typeface="Yu Gothic"/>
                        </a:rPr>
                        <a:t>ユニバーサル・スタジオ・ジャパン公式</a:t>
                      </a:r>
                      <a:endParaRPr sz="2100">
                        <a:latin typeface="Yu Gothic"/>
                        <a:cs typeface="Yu Gothic"/>
                      </a:endParaRPr>
                    </a:p>
                    <a:p>
                      <a:pPr marL="53975">
                        <a:lnSpc>
                          <a:spcPct val="100000"/>
                        </a:lnSpc>
                        <a:spcBef>
                          <a:spcPts val="680"/>
                        </a:spcBef>
                      </a:pPr>
                      <a:r>
                        <a:rPr sz="2100" spc="75" dirty="0">
                          <a:latin typeface="Yu Mincho"/>
                          <a:cs typeface="Yu Mincho"/>
                        </a:rPr>
                        <a:t>@USJ_Oﬃcial</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624,485</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4445" algn="ctr">
                        <a:lnSpc>
                          <a:spcPct val="100000"/>
                        </a:lnSpc>
                        <a:spcBef>
                          <a:spcPts val="1320"/>
                        </a:spcBef>
                      </a:pPr>
                      <a:r>
                        <a:rPr sz="2600" dirty="0">
                          <a:latin typeface="Yu Mincho"/>
                          <a:cs typeface="Yu Mincho"/>
                        </a:rPr>
                        <a:t>8</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220"/>
                        </a:spcBef>
                      </a:pPr>
                      <a:r>
                        <a:rPr sz="2100" dirty="0">
                          <a:latin typeface="Yu Gothic"/>
                          <a:cs typeface="Yu Gothic"/>
                        </a:rPr>
                        <a:t>吉高由里子</a:t>
                      </a:r>
                      <a:endParaRPr sz="2100">
                        <a:latin typeface="Yu Gothic"/>
                        <a:cs typeface="Yu Gothic"/>
                      </a:endParaRPr>
                    </a:p>
                    <a:p>
                      <a:pPr marL="47625">
                        <a:lnSpc>
                          <a:spcPct val="100000"/>
                        </a:lnSpc>
                        <a:spcBef>
                          <a:spcPts val="680"/>
                        </a:spcBef>
                      </a:pPr>
                      <a:r>
                        <a:rPr sz="2100" spc="120" dirty="0">
                          <a:latin typeface="Yu Mincho"/>
                          <a:cs typeface="Yu Mincho"/>
                        </a:rPr>
                        <a:t>@ystk_yrk</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2,381,089</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975">
                        <a:lnSpc>
                          <a:spcPct val="100000"/>
                        </a:lnSpc>
                        <a:spcBef>
                          <a:spcPts val="220"/>
                        </a:spcBef>
                      </a:pPr>
                      <a:r>
                        <a:rPr sz="2100" dirty="0">
                          <a:latin typeface="Yu Gothic"/>
                          <a:cs typeface="Yu Gothic"/>
                        </a:rPr>
                        <a:t>任天堂株式会社</a:t>
                      </a:r>
                      <a:endParaRPr sz="2100">
                        <a:latin typeface="Yu Gothic"/>
                        <a:cs typeface="Yu Gothic"/>
                      </a:endParaRPr>
                    </a:p>
                    <a:p>
                      <a:pPr marL="53975">
                        <a:lnSpc>
                          <a:spcPct val="100000"/>
                        </a:lnSpc>
                        <a:spcBef>
                          <a:spcPts val="680"/>
                        </a:spcBef>
                      </a:pPr>
                      <a:r>
                        <a:rPr sz="2100" spc="80" dirty="0">
                          <a:latin typeface="Yu Mincho"/>
                          <a:cs typeface="Yu Mincho"/>
                        </a:rPr>
                        <a:t>@Nintendo</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556,462</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4445" algn="ctr">
                        <a:lnSpc>
                          <a:spcPct val="100000"/>
                        </a:lnSpc>
                        <a:spcBef>
                          <a:spcPts val="1290"/>
                        </a:spcBef>
                      </a:pPr>
                      <a:r>
                        <a:rPr sz="2600" dirty="0">
                          <a:latin typeface="Yu Mincho"/>
                          <a:cs typeface="Yu Mincho"/>
                        </a:rPr>
                        <a:t>9</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190"/>
                        </a:spcBef>
                      </a:pPr>
                      <a:r>
                        <a:rPr sz="2100" dirty="0">
                          <a:latin typeface="Yu Gothic"/>
                          <a:cs typeface="Yu Gothic"/>
                        </a:rPr>
                        <a:t>三村マサカズ</a:t>
                      </a:r>
                      <a:endParaRPr sz="2100">
                        <a:latin typeface="Yu Gothic"/>
                        <a:cs typeface="Yu Gothic"/>
                      </a:endParaRPr>
                    </a:p>
                    <a:p>
                      <a:pPr marL="47625">
                        <a:lnSpc>
                          <a:spcPct val="100000"/>
                        </a:lnSpc>
                        <a:spcBef>
                          <a:spcPts val="680"/>
                        </a:spcBef>
                      </a:pPr>
                      <a:r>
                        <a:rPr sz="2100" spc="100" dirty="0">
                          <a:latin typeface="Yu Mincho"/>
                          <a:cs typeface="Yu Mincho"/>
                        </a:rPr>
                        <a:t>@hentaimimura</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2,007,833</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975">
                        <a:lnSpc>
                          <a:spcPct val="100000"/>
                        </a:lnSpc>
                        <a:spcBef>
                          <a:spcPts val="190"/>
                        </a:spcBef>
                      </a:pPr>
                      <a:r>
                        <a:rPr sz="2100" spc="-40" dirty="0">
                          <a:latin typeface="Yu Gothic"/>
                          <a:cs typeface="Yu Gothic"/>
                        </a:rPr>
                        <a:t>キリンビール</a:t>
                      </a:r>
                      <a:endParaRPr sz="2100">
                        <a:latin typeface="Yu Gothic"/>
                        <a:cs typeface="Yu Gothic"/>
                      </a:endParaRPr>
                    </a:p>
                    <a:p>
                      <a:pPr marL="53975">
                        <a:lnSpc>
                          <a:spcPct val="100000"/>
                        </a:lnSpc>
                        <a:spcBef>
                          <a:spcPts val="680"/>
                        </a:spcBef>
                      </a:pPr>
                      <a:r>
                        <a:rPr sz="2100" spc="60" dirty="0">
                          <a:latin typeface="Yu Mincho"/>
                          <a:cs typeface="Yu Mincho"/>
                        </a:rPr>
                        <a:t>@Kirin_Brewery</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527,963</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algn="ctr">
                        <a:lnSpc>
                          <a:spcPct val="100000"/>
                        </a:lnSpc>
                        <a:spcBef>
                          <a:spcPts val="1265"/>
                        </a:spcBef>
                      </a:pPr>
                      <a:r>
                        <a:rPr sz="2600" spc="295" dirty="0">
                          <a:latin typeface="Yu Mincho"/>
                          <a:cs typeface="Yu Mincho"/>
                        </a:rPr>
                        <a:t>10</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165"/>
                        </a:spcBef>
                      </a:pPr>
                      <a:r>
                        <a:rPr sz="2100" dirty="0">
                          <a:latin typeface="Yu Gothic"/>
                          <a:cs typeface="Yu Gothic"/>
                        </a:rPr>
                        <a:t>ベッキー♪♯</a:t>
                      </a:r>
                      <a:endParaRPr sz="2100">
                        <a:latin typeface="Yu Gothic"/>
                        <a:cs typeface="Yu Gothic"/>
                      </a:endParaRPr>
                    </a:p>
                    <a:p>
                      <a:pPr marL="47625">
                        <a:lnSpc>
                          <a:spcPct val="100000"/>
                        </a:lnSpc>
                        <a:spcBef>
                          <a:spcPts val="680"/>
                        </a:spcBef>
                      </a:pPr>
                      <a:r>
                        <a:rPr sz="2100" spc="125" dirty="0">
                          <a:latin typeface="Yu Mincho"/>
                          <a:cs typeface="Yu Mincho"/>
                        </a:rPr>
                        <a:t>@Becky_bekiko</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2,002,728</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975">
                        <a:lnSpc>
                          <a:spcPct val="100000"/>
                        </a:lnSpc>
                        <a:spcBef>
                          <a:spcPts val="165"/>
                        </a:spcBef>
                      </a:pPr>
                      <a:r>
                        <a:rPr sz="2100" dirty="0">
                          <a:latin typeface="Yu Gothic"/>
                          <a:cs typeface="Yu Gothic"/>
                        </a:rPr>
                        <a:t>コカ･コーラ</a:t>
                      </a:r>
                      <a:endParaRPr sz="2100">
                        <a:latin typeface="Yu Gothic"/>
                        <a:cs typeface="Yu Gothic"/>
                      </a:endParaRPr>
                    </a:p>
                    <a:p>
                      <a:pPr marL="53975">
                        <a:lnSpc>
                          <a:spcPct val="100000"/>
                        </a:lnSpc>
                        <a:spcBef>
                          <a:spcPts val="680"/>
                        </a:spcBef>
                      </a:pPr>
                      <a:r>
                        <a:rPr sz="2100" spc="145" dirty="0">
                          <a:latin typeface="Yu Mincho"/>
                          <a:cs typeface="Yu Mincho"/>
                        </a:rPr>
                        <a:t>@CocaColaJapan</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R="43815" algn="r">
                        <a:lnSpc>
                          <a:spcPct val="100000"/>
                        </a:lnSpc>
                        <a:spcBef>
                          <a:spcPts val="1660"/>
                        </a:spcBef>
                      </a:pPr>
                      <a:r>
                        <a:rPr sz="2000" dirty="0">
                          <a:latin typeface="Yu Mincho"/>
                          <a:cs typeface="Yu Mincho"/>
                        </a:rPr>
                        <a:t>503,874</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5203" rIns="0" bIns="0" rtlCol="0">
            <a:spAutoFit/>
          </a:bodyPr>
          <a:lstStyle/>
          <a:p>
            <a:pPr marL="304800">
              <a:lnSpc>
                <a:spcPct val="100000"/>
              </a:lnSpc>
            </a:pPr>
            <a:r>
              <a:rPr sz="4200" spc="-195" dirty="0">
                <a:solidFill>
                  <a:srgbClr val="000000"/>
                </a:solidFill>
                <a:latin typeface="Yu Mincho"/>
                <a:cs typeface="Yu Mincho"/>
              </a:rPr>
              <a:t>エ</a:t>
            </a:r>
            <a:r>
              <a:rPr sz="4200" spc="20" dirty="0">
                <a:solidFill>
                  <a:srgbClr val="000000"/>
                </a:solidFill>
                <a:latin typeface="Yu Mincho"/>
                <a:cs typeface="Yu Mincho"/>
              </a:rPr>
              <a:t>ジプト独裁政権を崩壊させたソーシ</a:t>
            </a:r>
            <a:r>
              <a:rPr sz="4200" spc="-195" dirty="0">
                <a:solidFill>
                  <a:srgbClr val="000000"/>
                </a:solidFill>
                <a:latin typeface="Yu Mincho"/>
                <a:cs typeface="Yu Mincho"/>
              </a:rPr>
              <a:t>ャル</a:t>
            </a:r>
            <a:r>
              <a:rPr sz="4200" spc="20" dirty="0">
                <a:solidFill>
                  <a:srgbClr val="000000"/>
                </a:solidFill>
                <a:latin typeface="Yu Mincho"/>
                <a:cs typeface="Yu Mincho"/>
              </a:rPr>
              <a:t>メ</a:t>
            </a:r>
            <a:r>
              <a:rPr sz="4200" spc="-320" dirty="0">
                <a:solidFill>
                  <a:srgbClr val="000000"/>
                </a:solidFill>
                <a:latin typeface="Yu Mincho"/>
                <a:cs typeface="Yu Mincho"/>
              </a:rPr>
              <a:t>デ</a:t>
            </a:r>
            <a:r>
              <a:rPr sz="4200" spc="-235" dirty="0">
                <a:solidFill>
                  <a:srgbClr val="000000"/>
                </a:solidFill>
                <a:latin typeface="Yu Mincho"/>
                <a:cs typeface="Yu Mincho"/>
              </a:rPr>
              <a:t>ィ</a:t>
            </a:r>
            <a:r>
              <a:rPr sz="4200" spc="20" dirty="0">
                <a:solidFill>
                  <a:srgbClr val="000000"/>
                </a:solidFill>
                <a:latin typeface="Yu Mincho"/>
                <a:cs typeface="Yu Mincho"/>
              </a:rPr>
              <a:t>ア</a:t>
            </a:r>
            <a:endParaRPr sz="4200">
              <a:latin typeface="Yu Mincho"/>
              <a:cs typeface="Yu Mincho"/>
            </a:endParaRPr>
          </a:p>
        </p:txBody>
      </p:sp>
      <p:sp>
        <p:nvSpPr>
          <p:cNvPr id="3" name="object 3"/>
          <p:cNvSpPr/>
          <p:nvPr/>
        </p:nvSpPr>
        <p:spPr>
          <a:xfrm>
            <a:off x="8204200" y="3238500"/>
            <a:ext cx="2844800" cy="711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35100" y="5499100"/>
            <a:ext cx="3048000" cy="13716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369300" y="5867400"/>
            <a:ext cx="2311400" cy="9144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737100" y="7975600"/>
            <a:ext cx="3517900" cy="7620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713735" y="4298467"/>
            <a:ext cx="13970" cy="717550"/>
          </a:xfrm>
          <a:custGeom>
            <a:avLst/>
            <a:gdLst/>
            <a:ahLst/>
            <a:cxnLst/>
            <a:rect l="l" t="t" r="r" b="b"/>
            <a:pathLst>
              <a:path w="13969" h="717550">
                <a:moveTo>
                  <a:pt x="0" y="717401"/>
                </a:moveTo>
                <a:lnTo>
                  <a:pt x="1197" y="653912"/>
                </a:lnTo>
                <a:lnTo>
                  <a:pt x="13535" y="0"/>
                </a:lnTo>
              </a:path>
            </a:pathLst>
          </a:custGeom>
          <a:ln w="127000">
            <a:solidFill>
              <a:srgbClr val="000000"/>
            </a:solidFill>
          </a:ln>
        </p:spPr>
        <p:txBody>
          <a:bodyPr wrap="square" lIns="0" tIns="0" rIns="0" bIns="0" rtlCol="0"/>
          <a:lstStyle/>
          <a:p>
            <a:endParaRPr/>
          </a:p>
        </p:txBody>
      </p:sp>
      <p:sp>
        <p:nvSpPr>
          <p:cNvPr id="8" name="object 8"/>
          <p:cNvSpPr/>
          <p:nvPr/>
        </p:nvSpPr>
        <p:spPr>
          <a:xfrm>
            <a:off x="2473439" y="4825872"/>
            <a:ext cx="487680" cy="492759"/>
          </a:xfrm>
          <a:custGeom>
            <a:avLst/>
            <a:gdLst/>
            <a:ahLst/>
            <a:cxnLst/>
            <a:rect l="l" t="t" r="r" b="b"/>
            <a:pathLst>
              <a:path w="487680" h="492760">
                <a:moveTo>
                  <a:pt x="0" y="0"/>
                </a:moveTo>
                <a:lnTo>
                  <a:pt x="234594" y="492201"/>
                </a:lnTo>
                <a:lnTo>
                  <a:pt x="426149" y="126504"/>
                </a:lnTo>
                <a:lnTo>
                  <a:pt x="241490" y="126504"/>
                </a:lnTo>
                <a:lnTo>
                  <a:pt x="0" y="0"/>
                </a:lnTo>
                <a:close/>
              </a:path>
              <a:path w="487680" h="492760">
                <a:moveTo>
                  <a:pt x="487591" y="9207"/>
                </a:moveTo>
                <a:lnTo>
                  <a:pt x="241490" y="126504"/>
                </a:lnTo>
                <a:lnTo>
                  <a:pt x="426149" y="126504"/>
                </a:lnTo>
                <a:lnTo>
                  <a:pt x="487591" y="9207"/>
                </a:lnTo>
                <a:close/>
              </a:path>
            </a:pathLst>
          </a:custGeom>
          <a:solidFill>
            <a:srgbClr val="000000"/>
          </a:solidFill>
        </p:spPr>
        <p:txBody>
          <a:bodyPr wrap="square" lIns="0" tIns="0" rIns="0" bIns="0" rtlCol="0"/>
          <a:lstStyle/>
          <a:p>
            <a:endParaRPr/>
          </a:p>
        </p:txBody>
      </p:sp>
      <p:sp>
        <p:nvSpPr>
          <p:cNvPr id="9" name="object 9"/>
          <p:cNvSpPr/>
          <p:nvPr/>
        </p:nvSpPr>
        <p:spPr>
          <a:xfrm>
            <a:off x="8420100" y="7023629"/>
            <a:ext cx="724535" cy="1092200"/>
          </a:xfrm>
          <a:custGeom>
            <a:avLst/>
            <a:gdLst/>
            <a:ahLst/>
            <a:cxnLst/>
            <a:rect l="l" t="t" r="r" b="b"/>
            <a:pathLst>
              <a:path w="724534" h="1092200">
                <a:moveTo>
                  <a:pt x="723974" y="0"/>
                </a:moveTo>
                <a:lnTo>
                  <a:pt x="688879" y="52920"/>
                </a:lnTo>
                <a:lnTo>
                  <a:pt x="0" y="1091670"/>
                </a:lnTo>
              </a:path>
            </a:pathLst>
          </a:custGeom>
          <a:ln w="127000">
            <a:solidFill>
              <a:srgbClr val="000000"/>
            </a:solidFill>
          </a:ln>
        </p:spPr>
        <p:txBody>
          <a:bodyPr wrap="square" lIns="0" tIns="0" rIns="0" bIns="0" rtlCol="0"/>
          <a:lstStyle/>
          <a:p>
            <a:endParaRPr/>
          </a:p>
        </p:txBody>
      </p:sp>
      <p:sp>
        <p:nvSpPr>
          <p:cNvPr id="10" name="object 10"/>
          <p:cNvSpPr/>
          <p:nvPr/>
        </p:nvSpPr>
        <p:spPr>
          <a:xfrm>
            <a:off x="8838386" y="6771728"/>
            <a:ext cx="473075" cy="541655"/>
          </a:xfrm>
          <a:custGeom>
            <a:avLst/>
            <a:gdLst/>
            <a:ahLst/>
            <a:cxnLst/>
            <a:rect l="l" t="t" r="r" b="b"/>
            <a:pathLst>
              <a:path w="473075" h="541654">
                <a:moveTo>
                  <a:pt x="472744" y="0"/>
                </a:moveTo>
                <a:lnTo>
                  <a:pt x="0" y="271665"/>
                </a:lnTo>
                <a:lnTo>
                  <a:pt x="270586" y="304825"/>
                </a:lnTo>
                <a:lnTo>
                  <a:pt x="406425" y="541197"/>
                </a:lnTo>
                <a:lnTo>
                  <a:pt x="472744" y="0"/>
                </a:lnTo>
                <a:close/>
              </a:path>
            </a:pathLst>
          </a:custGeom>
          <a:solidFill>
            <a:srgbClr val="000000"/>
          </a:solidFill>
        </p:spPr>
        <p:txBody>
          <a:bodyPr wrap="square" lIns="0" tIns="0" rIns="0" bIns="0" rtlCol="0"/>
          <a:lstStyle/>
          <a:p>
            <a:endParaRPr/>
          </a:p>
        </p:txBody>
      </p:sp>
      <p:sp>
        <p:nvSpPr>
          <p:cNvPr id="11" name="object 11"/>
          <p:cNvSpPr/>
          <p:nvPr/>
        </p:nvSpPr>
        <p:spPr>
          <a:xfrm>
            <a:off x="9468280" y="4284479"/>
            <a:ext cx="16510" cy="1487170"/>
          </a:xfrm>
          <a:custGeom>
            <a:avLst/>
            <a:gdLst/>
            <a:ahLst/>
            <a:cxnLst/>
            <a:rect l="l" t="t" r="r" b="b"/>
            <a:pathLst>
              <a:path w="16509" h="1487170">
                <a:moveTo>
                  <a:pt x="0" y="0"/>
                </a:moveTo>
                <a:lnTo>
                  <a:pt x="682" y="63496"/>
                </a:lnTo>
                <a:lnTo>
                  <a:pt x="15988" y="1486882"/>
                </a:lnTo>
              </a:path>
            </a:pathLst>
          </a:custGeom>
          <a:ln w="127000">
            <a:solidFill>
              <a:srgbClr val="000000"/>
            </a:solidFill>
          </a:ln>
        </p:spPr>
        <p:txBody>
          <a:bodyPr wrap="square" lIns="0" tIns="0" rIns="0" bIns="0" rtlCol="0"/>
          <a:lstStyle/>
          <a:p>
            <a:endParaRPr/>
          </a:p>
        </p:txBody>
      </p:sp>
      <p:sp>
        <p:nvSpPr>
          <p:cNvPr id="12" name="object 12"/>
          <p:cNvSpPr/>
          <p:nvPr/>
        </p:nvSpPr>
        <p:spPr>
          <a:xfrm>
            <a:off x="9226448" y="3982237"/>
            <a:ext cx="487680" cy="490855"/>
          </a:xfrm>
          <a:custGeom>
            <a:avLst/>
            <a:gdLst/>
            <a:ahLst/>
            <a:cxnLst/>
            <a:rect l="l" t="t" r="r" b="b"/>
            <a:pathLst>
              <a:path w="487679" h="490854">
                <a:moveTo>
                  <a:pt x="238582" y="0"/>
                </a:moveTo>
                <a:lnTo>
                  <a:pt x="0" y="490270"/>
                </a:lnTo>
                <a:lnTo>
                  <a:pt x="242519" y="365734"/>
                </a:lnTo>
                <a:lnTo>
                  <a:pt x="426390" y="365734"/>
                </a:lnTo>
                <a:lnTo>
                  <a:pt x="238582" y="0"/>
                </a:lnTo>
                <a:close/>
              </a:path>
              <a:path w="487679" h="490854">
                <a:moveTo>
                  <a:pt x="426390" y="365734"/>
                </a:moveTo>
                <a:lnTo>
                  <a:pt x="242519" y="365734"/>
                </a:lnTo>
                <a:lnTo>
                  <a:pt x="487654" y="485038"/>
                </a:lnTo>
                <a:lnTo>
                  <a:pt x="426390" y="365734"/>
                </a:lnTo>
                <a:close/>
              </a:path>
            </a:pathLst>
          </a:custGeom>
          <a:solidFill>
            <a:srgbClr val="000000"/>
          </a:solidFill>
        </p:spPr>
        <p:txBody>
          <a:bodyPr wrap="square" lIns="0" tIns="0" rIns="0" bIns="0" rtlCol="0"/>
          <a:lstStyle/>
          <a:p>
            <a:endParaRPr/>
          </a:p>
        </p:txBody>
      </p:sp>
      <p:sp>
        <p:nvSpPr>
          <p:cNvPr id="13" name="object 13"/>
          <p:cNvSpPr/>
          <p:nvPr/>
        </p:nvSpPr>
        <p:spPr>
          <a:xfrm>
            <a:off x="8072407" y="2508091"/>
            <a:ext cx="982980" cy="730885"/>
          </a:xfrm>
          <a:custGeom>
            <a:avLst/>
            <a:gdLst/>
            <a:ahLst/>
            <a:cxnLst/>
            <a:rect l="l" t="t" r="r" b="b"/>
            <a:pathLst>
              <a:path w="982979" h="730885">
                <a:moveTo>
                  <a:pt x="0" y="0"/>
                </a:moveTo>
                <a:lnTo>
                  <a:pt x="50963" y="37880"/>
                </a:lnTo>
                <a:lnTo>
                  <a:pt x="982696" y="730410"/>
                </a:lnTo>
              </a:path>
            </a:pathLst>
          </a:custGeom>
          <a:ln w="126999">
            <a:solidFill>
              <a:srgbClr val="000000"/>
            </a:solidFill>
          </a:ln>
        </p:spPr>
        <p:txBody>
          <a:bodyPr wrap="square" lIns="0" tIns="0" rIns="0" bIns="0" rtlCol="0"/>
          <a:lstStyle/>
          <a:p>
            <a:endParaRPr/>
          </a:p>
        </p:txBody>
      </p:sp>
      <p:sp>
        <p:nvSpPr>
          <p:cNvPr id="14" name="object 14"/>
          <p:cNvSpPr/>
          <p:nvPr/>
        </p:nvSpPr>
        <p:spPr>
          <a:xfrm>
            <a:off x="7829816" y="2327782"/>
            <a:ext cx="537210" cy="487045"/>
          </a:xfrm>
          <a:custGeom>
            <a:avLst/>
            <a:gdLst/>
            <a:ahLst/>
            <a:cxnLst/>
            <a:rect l="l" t="t" r="r" b="b"/>
            <a:pathLst>
              <a:path w="537209" h="487044">
                <a:moveTo>
                  <a:pt x="0" y="0"/>
                </a:moveTo>
                <a:lnTo>
                  <a:pt x="245948" y="486625"/>
                </a:lnTo>
                <a:lnTo>
                  <a:pt x="293547" y="218186"/>
                </a:lnTo>
                <a:lnTo>
                  <a:pt x="536867" y="95211"/>
                </a:lnTo>
                <a:lnTo>
                  <a:pt x="0" y="0"/>
                </a:lnTo>
                <a:close/>
              </a:path>
            </a:pathLst>
          </a:custGeom>
          <a:solidFill>
            <a:srgbClr val="000000"/>
          </a:solidFill>
        </p:spPr>
        <p:txBody>
          <a:bodyPr wrap="square" lIns="0" tIns="0" rIns="0" bIns="0" rtlCol="0"/>
          <a:lstStyle/>
          <a:p>
            <a:endParaRPr/>
          </a:p>
        </p:txBody>
      </p:sp>
      <p:sp>
        <p:nvSpPr>
          <p:cNvPr id="15" name="object 15"/>
          <p:cNvSpPr txBox="1"/>
          <p:nvPr/>
        </p:nvSpPr>
        <p:spPr>
          <a:xfrm>
            <a:off x="571500" y="7020559"/>
            <a:ext cx="3350895" cy="935990"/>
          </a:xfrm>
          <a:prstGeom prst="rect">
            <a:avLst/>
          </a:prstGeom>
        </p:spPr>
        <p:txBody>
          <a:bodyPr vert="horz" wrap="square" lIns="0" tIns="0" rIns="0" bIns="0" rtlCol="0">
            <a:spAutoFit/>
          </a:bodyPr>
          <a:lstStyle/>
          <a:p>
            <a:pPr marL="12700" marR="5080">
              <a:lnSpc>
                <a:spcPct val="125000"/>
              </a:lnSpc>
            </a:pPr>
            <a:r>
              <a:rPr sz="2400" dirty="0">
                <a:latin typeface="Yu Mincho"/>
                <a:cs typeface="Yu Mincho"/>
              </a:rPr>
              <a:t>友達同士が交流し  デモの</a:t>
            </a:r>
            <a:r>
              <a:rPr sz="2400" spc="-220" dirty="0">
                <a:latin typeface="Yu Mincho"/>
                <a:cs typeface="Yu Mincho"/>
              </a:rPr>
              <a:t>イ</a:t>
            </a:r>
            <a:r>
              <a:rPr sz="2400" dirty="0">
                <a:latin typeface="Yu Mincho"/>
                <a:cs typeface="Yu Mincho"/>
              </a:rPr>
              <a:t>ベントを決める</a:t>
            </a:r>
            <a:endParaRPr sz="2400">
              <a:latin typeface="Yu Mincho"/>
              <a:cs typeface="Yu Mincho"/>
            </a:endParaRPr>
          </a:p>
        </p:txBody>
      </p:sp>
      <p:sp>
        <p:nvSpPr>
          <p:cNvPr id="16" name="object 16"/>
          <p:cNvSpPr txBox="1"/>
          <p:nvPr/>
        </p:nvSpPr>
        <p:spPr>
          <a:xfrm>
            <a:off x="9613900" y="6791959"/>
            <a:ext cx="2446020" cy="935990"/>
          </a:xfrm>
          <a:prstGeom prst="rect">
            <a:avLst/>
          </a:prstGeom>
        </p:spPr>
        <p:txBody>
          <a:bodyPr vert="horz" wrap="square" lIns="0" tIns="0" rIns="0" bIns="0" rtlCol="0">
            <a:spAutoFit/>
          </a:bodyPr>
          <a:lstStyle/>
          <a:p>
            <a:pPr marL="12700" marR="5080">
              <a:lnSpc>
                <a:spcPct val="125000"/>
              </a:lnSpc>
            </a:pPr>
            <a:r>
              <a:rPr sz="2400" dirty="0">
                <a:latin typeface="Yu Mincho"/>
                <a:cs typeface="Yu Mincho"/>
              </a:rPr>
              <a:t>デモの様子の  録画をア</a:t>
            </a:r>
            <a:r>
              <a:rPr sz="2400" spc="-145" dirty="0">
                <a:latin typeface="Yu Mincho"/>
                <a:cs typeface="Yu Mincho"/>
              </a:rPr>
              <a:t>ッ</a:t>
            </a:r>
            <a:r>
              <a:rPr sz="2400" dirty="0">
                <a:latin typeface="Yu Mincho"/>
                <a:cs typeface="Yu Mincho"/>
              </a:rPr>
              <a:t>プする</a:t>
            </a:r>
            <a:endParaRPr sz="2400">
              <a:latin typeface="Yu Mincho"/>
              <a:cs typeface="Yu Mincho"/>
            </a:endParaRPr>
          </a:p>
        </p:txBody>
      </p:sp>
      <p:sp>
        <p:nvSpPr>
          <p:cNvPr id="17" name="object 17"/>
          <p:cNvSpPr txBox="1"/>
          <p:nvPr/>
        </p:nvSpPr>
        <p:spPr>
          <a:xfrm>
            <a:off x="9906000" y="3959859"/>
            <a:ext cx="2463800" cy="935990"/>
          </a:xfrm>
          <a:prstGeom prst="rect">
            <a:avLst/>
          </a:prstGeom>
        </p:spPr>
        <p:txBody>
          <a:bodyPr vert="horz" wrap="square" lIns="0" tIns="0" rIns="0" bIns="0" rtlCol="0">
            <a:spAutoFit/>
          </a:bodyPr>
          <a:lstStyle/>
          <a:p>
            <a:pPr marL="12700" marR="5080">
              <a:lnSpc>
                <a:spcPct val="125000"/>
              </a:lnSpc>
            </a:pPr>
            <a:r>
              <a:rPr sz="2400" dirty="0">
                <a:latin typeface="Yu Mincho"/>
                <a:cs typeface="Yu Mincho"/>
              </a:rPr>
              <a:t>友達以外の多くに  伝播する</a:t>
            </a:r>
            <a:endParaRPr sz="2400">
              <a:latin typeface="Yu Mincho"/>
              <a:cs typeface="Yu Mincho"/>
            </a:endParaRPr>
          </a:p>
        </p:txBody>
      </p:sp>
      <p:sp>
        <p:nvSpPr>
          <p:cNvPr id="18" name="object 18"/>
          <p:cNvSpPr/>
          <p:nvPr/>
        </p:nvSpPr>
        <p:spPr>
          <a:xfrm>
            <a:off x="3998326" y="2193112"/>
            <a:ext cx="1061720" cy="749300"/>
          </a:xfrm>
          <a:custGeom>
            <a:avLst/>
            <a:gdLst/>
            <a:ahLst/>
            <a:cxnLst/>
            <a:rect l="l" t="t" r="r" b="b"/>
            <a:pathLst>
              <a:path w="1061720" h="749300">
                <a:moveTo>
                  <a:pt x="0" y="749110"/>
                </a:moveTo>
                <a:lnTo>
                  <a:pt x="51876" y="712491"/>
                </a:lnTo>
                <a:lnTo>
                  <a:pt x="1061238" y="0"/>
                </a:lnTo>
              </a:path>
            </a:pathLst>
          </a:custGeom>
          <a:ln w="127000">
            <a:solidFill>
              <a:srgbClr val="000000"/>
            </a:solidFill>
          </a:ln>
        </p:spPr>
        <p:txBody>
          <a:bodyPr wrap="square" lIns="0" tIns="0" rIns="0" bIns="0" rtlCol="0"/>
          <a:lstStyle/>
          <a:p>
            <a:endParaRPr/>
          </a:p>
        </p:txBody>
      </p:sp>
      <p:sp>
        <p:nvSpPr>
          <p:cNvPr id="19" name="object 19"/>
          <p:cNvSpPr/>
          <p:nvPr/>
        </p:nvSpPr>
        <p:spPr>
          <a:xfrm>
            <a:off x="3751389" y="2636088"/>
            <a:ext cx="539115" cy="480695"/>
          </a:xfrm>
          <a:custGeom>
            <a:avLst/>
            <a:gdLst/>
            <a:ahLst/>
            <a:cxnLst/>
            <a:rect l="l" t="t" r="r" b="b"/>
            <a:pathLst>
              <a:path w="539114" h="480694">
                <a:moveTo>
                  <a:pt x="257797" y="0"/>
                </a:moveTo>
                <a:lnTo>
                  <a:pt x="0" y="480440"/>
                </a:lnTo>
                <a:lnTo>
                  <a:pt x="539026" y="398424"/>
                </a:lnTo>
                <a:lnTo>
                  <a:pt x="298805" y="269519"/>
                </a:lnTo>
                <a:lnTo>
                  <a:pt x="257797" y="0"/>
                </a:lnTo>
                <a:close/>
              </a:path>
            </a:pathLst>
          </a:custGeom>
          <a:solidFill>
            <a:srgbClr val="000000"/>
          </a:solidFill>
        </p:spPr>
        <p:txBody>
          <a:bodyPr wrap="square" lIns="0" tIns="0" rIns="0" bIns="0" rtlCol="0"/>
          <a:lstStyle/>
          <a:p>
            <a:endParaRPr/>
          </a:p>
        </p:txBody>
      </p:sp>
      <p:sp>
        <p:nvSpPr>
          <p:cNvPr id="20" name="object 20"/>
          <p:cNvSpPr txBox="1"/>
          <p:nvPr/>
        </p:nvSpPr>
        <p:spPr>
          <a:xfrm>
            <a:off x="1714500" y="3149600"/>
            <a:ext cx="2463800" cy="1010919"/>
          </a:xfrm>
          <a:prstGeom prst="rect">
            <a:avLst/>
          </a:prstGeom>
        </p:spPr>
        <p:txBody>
          <a:bodyPr vert="horz" wrap="square" lIns="0" tIns="0" rIns="0" bIns="0" rtlCol="0">
            <a:spAutoFit/>
          </a:bodyPr>
          <a:lstStyle/>
          <a:p>
            <a:pPr marL="12700">
              <a:lnSpc>
                <a:spcPct val="100000"/>
              </a:lnSpc>
            </a:pPr>
            <a:r>
              <a:rPr sz="6400" dirty="0">
                <a:latin typeface="Yu Mincho"/>
                <a:cs typeface="Yu Mincho"/>
              </a:rPr>
              <a:t>チラシ</a:t>
            </a:r>
            <a:endParaRPr sz="6400">
              <a:latin typeface="Yu Mincho"/>
              <a:cs typeface="Yu Mincho"/>
            </a:endParaRPr>
          </a:p>
        </p:txBody>
      </p:sp>
      <p:sp>
        <p:nvSpPr>
          <p:cNvPr id="21" name="object 21"/>
          <p:cNvSpPr txBox="1"/>
          <p:nvPr/>
        </p:nvSpPr>
        <p:spPr>
          <a:xfrm>
            <a:off x="4584700" y="7073900"/>
            <a:ext cx="4292600" cy="2063750"/>
          </a:xfrm>
          <a:prstGeom prst="rect">
            <a:avLst/>
          </a:prstGeom>
        </p:spPr>
        <p:txBody>
          <a:bodyPr vert="horz" wrap="square" lIns="0" tIns="0" rIns="0" bIns="0" rtlCol="0">
            <a:spAutoFit/>
          </a:bodyPr>
          <a:lstStyle/>
          <a:p>
            <a:pPr marL="977900">
              <a:lnSpc>
                <a:spcPct val="100000"/>
              </a:lnSpc>
            </a:pPr>
            <a:r>
              <a:rPr sz="6400" dirty="0">
                <a:latin typeface="Yu Mincho"/>
                <a:cs typeface="Yu Mincho"/>
              </a:rPr>
              <a:t>デモ</a:t>
            </a:r>
            <a:endParaRPr sz="6400">
              <a:latin typeface="Yu Mincho"/>
              <a:cs typeface="Yu Mincho"/>
            </a:endParaRPr>
          </a:p>
          <a:p>
            <a:pPr marL="12700">
              <a:lnSpc>
                <a:spcPct val="100000"/>
              </a:lnSpc>
              <a:spcBef>
                <a:spcPts val="5520"/>
              </a:spcBef>
            </a:pPr>
            <a:r>
              <a:rPr sz="2400" dirty="0">
                <a:latin typeface="Yu Mincho"/>
                <a:cs typeface="Yu Mincho"/>
              </a:rPr>
              <a:t>デモの様子をネット生配信する</a:t>
            </a:r>
            <a:endParaRPr sz="2400">
              <a:latin typeface="Yu Mincho"/>
              <a:cs typeface="Yu Mincho"/>
            </a:endParaRPr>
          </a:p>
        </p:txBody>
      </p:sp>
      <p:sp>
        <p:nvSpPr>
          <p:cNvPr id="22" name="object 22"/>
          <p:cNvSpPr/>
          <p:nvPr/>
        </p:nvSpPr>
        <p:spPr>
          <a:xfrm>
            <a:off x="3656469" y="7023100"/>
            <a:ext cx="833755" cy="911225"/>
          </a:xfrm>
          <a:custGeom>
            <a:avLst/>
            <a:gdLst/>
            <a:ahLst/>
            <a:cxnLst/>
            <a:rect l="l" t="t" r="r" b="b"/>
            <a:pathLst>
              <a:path w="833754" h="911225">
                <a:moveTo>
                  <a:pt x="833506" y="910777"/>
                </a:moveTo>
                <a:lnTo>
                  <a:pt x="790635" y="863932"/>
                </a:lnTo>
                <a:lnTo>
                  <a:pt x="0" y="0"/>
                </a:lnTo>
              </a:path>
            </a:pathLst>
          </a:custGeom>
          <a:ln w="127000">
            <a:solidFill>
              <a:srgbClr val="000000"/>
            </a:solidFill>
          </a:ln>
        </p:spPr>
        <p:txBody>
          <a:bodyPr wrap="square" lIns="0" tIns="0" rIns="0" bIns="0" rtlCol="0"/>
          <a:lstStyle/>
          <a:p>
            <a:endParaRPr/>
          </a:p>
        </p:txBody>
      </p:sp>
      <p:sp>
        <p:nvSpPr>
          <p:cNvPr id="23" name="object 23"/>
          <p:cNvSpPr/>
          <p:nvPr/>
        </p:nvSpPr>
        <p:spPr>
          <a:xfrm>
            <a:off x="4184916" y="7632471"/>
            <a:ext cx="509270" cy="524510"/>
          </a:xfrm>
          <a:custGeom>
            <a:avLst/>
            <a:gdLst/>
            <a:ahLst/>
            <a:cxnLst/>
            <a:rect l="l" t="t" r="r" b="b"/>
            <a:pathLst>
              <a:path w="509270" h="524509">
                <a:moveTo>
                  <a:pt x="359765" y="0"/>
                </a:moveTo>
                <a:lnTo>
                  <a:pt x="262191" y="254558"/>
                </a:lnTo>
                <a:lnTo>
                  <a:pt x="0" y="329247"/>
                </a:lnTo>
                <a:lnTo>
                  <a:pt x="509117" y="524383"/>
                </a:lnTo>
                <a:lnTo>
                  <a:pt x="359765" y="0"/>
                </a:lnTo>
                <a:close/>
              </a:path>
            </a:pathLst>
          </a:custGeom>
          <a:solidFill>
            <a:srgbClr val="000000"/>
          </a:solidFill>
        </p:spPr>
        <p:txBody>
          <a:bodyPr wrap="square" lIns="0" tIns="0" rIns="0" bIns="0" rtlCol="0"/>
          <a:lstStyle/>
          <a:p>
            <a:endParaRPr/>
          </a:p>
        </p:txBody>
      </p:sp>
      <p:sp>
        <p:nvSpPr>
          <p:cNvPr id="24" name="object 24"/>
          <p:cNvSpPr txBox="1"/>
          <p:nvPr/>
        </p:nvSpPr>
        <p:spPr>
          <a:xfrm>
            <a:off x="660400" y="4074221"/>
            <a:ext cx="1517650" cy="1012190"/>
          </a:xfrm>
          <a:prstGeom prst="rect">
            <a:avLst/>
          </a:prstGeom>
        </p:spPr>
        <p:txBody>
          <a:bodyPr vert="horz" wrap="square" lIns="0" tIns="0" rIns="0" bIns="0" rtlCol="0">
            <a:spAutoFit/>
          </a:bodyPr>
          <a:lstStyle/>
          <a:p>
            <a:pPr marL="12700" marR="5080">
              <a:lnSpc>
                <a:spcPct val="135400"/>
              </a:lnSpc>
            </a:pPr>
            <a:r>
              <a:rPr sz="2400" spc="-340" dirty="0">
                <a:latin typeface="Arial"/>
                <a:cs typeface="Arial"/>
              </a:rPr>
              <a:t>F</a:t>
            </a:r>
            <a:r>
              <a:rPr sz="2400" spc="-315" dirty="0">
                <a:latin typeface="Arial"/>
                <a:cs typeface="Arial"/>
              </a:rPr>
              <a:t>a</a:t>
            </a:r>
            <a:r>
              <a:rPr sz="2400" spc="-120" dirty="0">
                <a:latin typeface="Arial"/>
                <a:cs typeface="Arial"/>
              </a:rPr>
              <a:t>cebo</a:t>
            </a:r>
            <a:r>
              <a:rPr sz="2400" spc="-15" dirty="0">
                <a:latin typeface="Arial"/>
                <a:cs typeface="Arial"/>
              </a:rPr>
              <a:t>o</a:t>
            </a:r>
            <a:r>
              <a:rPr sz="2400" spc="-60" dirty="0">
                <a:latin typeface="Arial"/>
                <a:cs typeface="Arial"/>
              </a:rPr>
              <a:t>k</a:t>
            </a:r>
            <a:r>
              <a:rPr sz="2400" dirty="0">
                <a:latin typeface="Yu Mincho"/>
                <a:cs typeface="Yu Mincho"/>
              </a:rPr>
              <a:t>を  見て！</a:t>
            </a:r>
            <a:endParaRPr sz="2400">
              <a:latin typeface="Yu Mincho"/>
              <a:cs typeface="Yu Mincho"/>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17</a:t>
            </a:fld>
            <a:endParaRPr spc="-105" dirty="0"/>
          </a:p>
        </p:txBody>
      </p:sp>
      <p:sp>
        <p:nvSpPr>
          <p:cNvPr id="30" name="object 30"/>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25" name="object 25"/>
          <p:cNvSpPr txBox="1"/>
          <p:nvPr/>
        </p:nvSpPr>
        <p:spPr>
          <a:xfrm>
            <a:off x="5130800" y="1524000"/>
            <a:ext cx="2463800" cy="1428750"/>
          </a:xfrm>
          <a:prstGeom prst="rect">
            <a:avLst/>
          </a:prstGeom>
        </p:spPr>
        <p:txBody>
          <a:bodyPr vert="horz" wrap="square" lIns="0" tIns="0" rIns="0" bIns="0" rtlCol="0">
            <a:spAutoFit/>
          </a:bodyPr>
          <a:lstStyle/>
          <a:p>
            <a:pPr marL="12700">
              <a:lnSpc>
                <a:spcPct val="100000"/>
              </a:lnSpc>
            </a:pPr>
            <a:r>
              <a:rPr sz="6400" dirty="0">
                <a:latin typeface="Yu Mincho"/>
                <a:cs typeface="Yu Mincho"/>
              </a:rPr>
              <a:t>生活難</a:t>
            </a:r>
            <a:endParaRPr sz="6400">
              <a:latin typeface="Yu Mincho"/>
              <a:cs typeface="Yu Mincho"/>
            </a:endParaRPr>
          </a:p>
          <a:p>
            <a:pPr marL="12700">
              <a:lnSpc>
                <a:spcPct val="100000"/>
              </a:lnSpc>
              <a:spcBef>
                <a:spcPts val="520"/>
              </a:spcBef>
            </a:pPr>
            <a:r>
              <a:rPr sz="2400" dirty="0">
                <a:latin typeface="Yu Mincho"/>
                <a:cs typeface="Yu Mincho"/>
              </a:rPr>
              <a:t>５人以上の集会で</a:t>
            </a:r>
            <a:endParaRPr sz="2400">
              <a:latin typeface="Yu Mincho"/>
              <a:cs typeface="Yu Mincho"/>
            </a:endParaRPr>
          </a:p>
        </p:txBody>
      </p:sp>
      <p:sp>
        <p:nvSpPr>
          <p:cNvPr id="26" name="object 26"/>
          <p:cNvSpPr txBox="1"/>
          <p:nvPr/>
        </p:nvSpPr>
        <p:spPr>
          <a:xfrm>
            <a:off x="5130800" y="3022600"/>
            <a:ext cx="215900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政府批判は禁止</a:t>
            </a:r>
            <a:endParaRPr sz="2400">
              <a:latin typeface="Yu Mincho"/>
              <a:cs typeface="Yu Mincho"/>
            </a:endParaRPr>
          </a:p>
        </p:txBody>
      </p:sp>
      <p:sp>
        <p:nvSpPr>
          <p:cNvPr id="27" name="object 27"/>
          <p:cNvSpPr txBox="1"/>
          <p:nvPr/>
        </p:nvSpPr>
        <p:spPr>
          <a:xfrm>
            <a:off x="8712200" y="1686560"/>
            <a:ext cx="3378200" cy="935990"/>
          </a:xfrm>
          <a:prstGeom prst="rect">
            <a:avLst/>
          </a:prstGeom>
        </p:spPr>
        <p:txBody>
          <a:bodyPr vert="horz" wrap="square" lIns="0" tIns="0" rIns="0" bIns="0" rtlCol="0">
            <a:spAutoFit/>
          </a:bodyPr>
          <a:lstStyle/>
          <a:p>
            <a:pPr marL="12700" marR="5080">
              <a:lnSpc>
                <a:spcPct val="125000"/>
              </a:lnSpc>
            </a:pPr>
            <a:r>
              <a:rPr sz="2400" dirty="0">
                <a:solidFill>
                  <a:srgbClr val="E32400"/>
                </a:solidFill>
                <a:latin typeface="Yu Mincho"/>
                <a:cs typeface="Yu Mincho"/>
              </a:rPr>
              <a:t>最後はネットが遮断され  電話で交流する</a:t>
            </a:r>
            <a:endParaRPr sz="2400">
              <a:latin typeface="Yu Mincho"/>
              <a:cs typeface="Yu Mincho"/>
            </a:endParaRPr>
          </a:p>
        </p:txBody>
      </p:sp>
      <p:sp>
        <p:nvSpPr>
          <p:cNvPr id="28" name="object 28"/>
          <p:cNvSpPr txBox="1"/>
          <p:nvPr/>
        </p:nvSpPr>
        <p:spPr>
          <a:xfrm>
            <a:off x="4800600" y="4521200"/>
            <a:ext cx="3225800" cy="1337945"/>
          </a:xfrm>
          <a:prstGeom prst="rect">
            <a:avLst/>
          </a:prstGeom>
        </p:spPr>
        <p:txBody>
          <a:bodyPr vert="horz" wrap="square" lIns="0" tIns="0" rIns="0" bIns="0" rtlCol="0">
            <a:spAutoFit/>
          </a:bodyPr>
          <a:lstStyle/>
          <a:p>
            <a:pPr marR="4445" algn="ctr">
              <a:lnSpc>
                <a:spcPct val="100000"/>
              </a:lnSpc>
            </a:pPr>
            <a:r>
              <a:rPr sz="3600" b="1" spc="50" dirty="0">
                <a:solidFill>
                  <a:srgbClr val="0056D6"/>
                </a:solidFill>
                <a:latin typeface="Calibri"/>
                <a:cs typeface="Calibri"/>
              </a:rPr>
              <a:t>2011</a:t>
            </a:r>
            <a:r>
              <a:rPr sz="3600" spc="50" dirty="0">
                <a:solidFill>
                  <a:srgbClr val="0056D6"/>
                </a:solidFill>
                <a:latin typeface="Yu Gothic"/>
                <a:cs typeface="Yu Gothic"/>
              </a:rPr>
              <a:t>年</a:t>
            </a:r>
            <a:r>
              <a:rPr sz="3600" b="1" spc="50" dirty="0">
                <a:solidFill>
                  <a:srgbClr val="0056D6"/>
                </a:solidFill>
                <a:latin typeface="Calibri"/>
                <a:cs typeface="Calibri"/>
              </a:rPr>
              <a:t>1</a:t>
            </a:r>
            <a:r>
              <a:rPr sz="3600" spc="50" dirty="0">
                <a:solidFill>
                  <a:srgbClr val="0056D6"/>
                </a:solidFill>
                <a:latin typeface="Yu Gothic"/>
                <a:cs typeface="Yu Gothic"/>
              </a:rPr>
              <a:t>月</a:t>
            </a:r>
            <a:endParaRPr sz="3600">
              <a:latin typeface="Yu Gothic"/>
              <a:cs typeface="Yu Gothic"/>
            </a:endParaRPr>
          </a:p>
          <a:p>
            <a:pPr algn="ctr">
              <a:lnSpc>
                <a:spcPct val="100000"/>
              </a:lnSpc>
              <a:spcBef>
                <a:spcPts val="1580"/>
              </a:spcBef>
            </a:pPr>
            <a:r>
              <a:rPr sz="3600" dirty="0">
                <a:solidFill>
                  <a:srgbClr val="0056D6"/>
                </a:solidFill>
                <a:latin typeface="Yu Gothic"/>
                <a:cs typeface="Yu Gothic"/>
              </a:rPr>
              <a:t>「アラブの春」</a:t>
            </a:r>
            <a:endParaRPr sz="3600">
              <a:latin typeface="Yu Gothic"/>
              <a:cs typeface="Yu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711200"/>
            <a:ext cx="12547600" cy="79121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422400" y="8902700"/>
            <a:ext cx="3064510" cy="200025"/>
          </a:xfrm>
          <a:prstGeom prst="rect">
            <a:avLst/>
          </a:prstGeom>
        </p:spPr>
        <p:txBody>
          <a:bodyPr vert="horz" wrap="square" lIns="0" tIns="0" rIns="0" bIns="0" rtlCol="0">
            <a:spAutoFit/>
          </a:bodyPr>
          <a:lstStyle/>
          <a:p>
            <a:pPr marL="12700">
              <a:lnSpc>
                <a:spcPct val="100000"/>
              </a:lnSpc>
            </a:pPr>
            <a:r>
              <a:rPr sz="1200" spc="-75" dirty="0">
                <a:latin typeface="Yu Mincho"/>
                <a:cs typeface="Yu Mincho"/>
              </a:rPr>
              <a:t>ス</a:t>
            </a:r>
            <a:r>
              <a:rPr sz="1200" dirty="0">
                <a:latin typeface="Yu Mincho"/>
                <a:cs typeface="Yu Mincho"/>
              </a:rPr>
              <a:t>イミー―ちいさなかしこいさかなのはなし</a:t>
            </a:r>
            <a:endParaRPr sz="1200">
              <a:latin typeface="Yu Mincho"/>
              <a:cs typeface="Yu Mincho"/>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18</a:t>
            </a:fld>
            <a:endParaRPr spc="-105"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4" name="object 4"/>
          <p:cNvSpPr txBox="1"/>
          <p:nvPr/>
        </p:nvSpPr>
        <p:spPr>
          <a:xfrm>
            <a:off x="4613655" y="7899400"/>
            <a:ext cx="7946390" cy="1280795"/>
          </a:xfrm>
          <a:prstGeom prst="rect">
            <a:avLst/>
          </a:prstGeom>
        </p:spPr>
        <p:txBody>
          <a:bodyPr vert="horz" wrap="square" lIns="0" tIns="0" rIns="0" bIns="0" rtlCol="0">
            <a:spAutoFit/>
          </a:bodyPr>
          <a:lstStyle/>
          <a:p>
            <a:pPr marL="770890">
              <a:lnSpc>
                <a:spcPct val="100000"/>
              </a:lnSpc>
            </a:pPr>
            <a:r>
              <a:rPr sz="3600" dirty="0">
                <a:solidFill>
                  <a:srgbClr val="E32400"/>
                </a:solidFill>
                <a:latin typeface="Yu Mincho"/>
                <a:cs typeface="Yu Mincho"/>
              </a:rPr>
              <a:t>赤信号みんなで渡れば恐くない</a:t>
            </a:r>
            <a:r>
              <a:rPr sz="3600" dirty="0">
                <a:solidFill>
                  <a:srgbClr val="E32400"/>
                </a:solidFill>
                <a:latin typeface="Arial"/>
                <a:cs typeface="Arial"/>
              </a:rPr>
              <a:t>(</a:t>
            </a:r>
            <a:r>
              <a:rPr sz="3600" dirty="0">
                <a:solidFill>
                  <a:srgbClr val="E32400"/>
                </a:solidFill>
                <a:latin typeface="Yu Mincho"/>
                <a:cs typeface="Yu Mincho"/>
              </a:rPr>
              <a:t>笑</a:t>
            </a:r>
            <a:r>
              <a:rPr sz="3600" dirty="0">
                <a:solidFill>
                  <a:srgbClr val="E32400"/>
                </a:solidFill>
                <a:latin typeface="Arial"/>
                <a:cs typeface="Arial"/>
              </a:rPr>
              <a:t>)</a:t>
            </a:r>
            <a:endParaRPr sz="3600">
              <a:latin typeface="Arial"/>
              <a:cs typeface="Arial"/>
            </a:endParaRPr>
          </a:p>
          <a:p>
            <a:pPr marL="12700">
              <a:lnSpc>
                <a:spcPct val="100000"/>
              </a:lnSpc>
              <a:spcBef>
                <a:spcPts val="2780"/>
              </a:spcBef>
            </a:pPr>
            <a:r>
              <a:rPr sz="1800" baseline="18518" dirty="0">
                <a:latin typeface="Yu Mincho"/>
                <a:cs typeface="Yu Mincho"/>
              </a:rPr>
              <a:t>レオ・レオニ </a:t>
            </a:r>
            <a:r>
              <a:rPr sz="1800" spc="-37" baseline="18518" dirty="0">
                <a:latin typeface="Arial"/>
                <a:cs typeface="Arial"/>
              </a:rPr>
              <a:t>(</a:t>
            </a:r>
            <a:r>
              <a:rPr sz="1800" spc="-37" baseline="18518" dirty="0">
                <a:latin typeface="Yu Mincho"/>
                <a:cs typeface="Yu Mincho"/>
              </a:rPr>
              <a:t>著</a:t>
            </a:r>
            <a:r>
              <a:rPr sz="1800" spc="-37" baseline="18518" dirty="0">
                <a:latin typeface="Arial"/>
                <a:cs typeface="Arial"/>
              </a:rPr>
              <a:t>), </a:t>
            </a:r>
            <a:r>
              <a:rPr sz="1800" baseline="18518" dirty="0">
                <a:latin typeface="Yu Mincho"/>
                <a:cs typeface="Yu Mincho"/>
              </a:rPr>
              <a:t>谷川 俊太郎 </a:t>
            </a:r>
            <a:r>
              <a:rPr sz="1800" spc="-15" baseline="18518" dirty="0">
                <a:latin typeface="Arial"/>
                <a:cs typeface="Arial"/>
              </a:rPr>
              <a:t>(</a:t>
            </a:r>
            <a:r>
              <a:rPr sz="1800" spc="-15" baseline="18518" dirty="0">
                <a:latin typeface="Yu Mincho"/>
                <a:cs typeface="Yu Mincho"/>
              </a:rPr>
              <a:t>翻訳</a:t>
            </a:r>
            <a:r>
              <a:rPr sz="1800" spc="-15" baseline="18518" dirty="0">
                <a:latin typeface="Arial"/>
                <a:cs typeface="Arial"/>
              </a:rPr>
              <a:t>)</a:t>
            </a:r>
            <a:r>
              <a:rPr sz="1800" spc="7" baseline="18518" dirty="0">
                <a:latin typeface="Arial"/>
                <a:cs typeface="Arial"/>
              </a:rPr>
              <a:t> </a:t>
            </a:r>
            <a:r>
              <a:rPr sz="2400" u="heavy" spc="-100" dirty="0">
                <a:latin typeface="Arial"/>
                <a:cs typeface="Arial"/>
                <a:hlinkClick r:id="rId3"/>
              </a:rPr>
              <a:t>http://www.amazon.co.jp/dp/4769020015/</a:t>
            </a:r>
            <a:endParaRPr sz="2400">
              <a:latin typeface="Arial"/>
              <a:cs typeface="Arial"/>
            </a:endParaRPr>
          </a:p>
        </p:txBody>
      </p:sp>
      <p:sp>
        <p:nvSpPr>
          <p:cNvPr id="5" name="object 5"/>
          <p:cNvSpPr txBox="1"/>
          <p:nvPr/>
        </p:nvSpPr>
        <p:spPr>
          <a:xfrm>
            <a:off x="406400" y="82550"/>
            <a:ext cx="12378690" cy="501015"/>
          </a:xfrm>
          <a:prstGeom prst="rect">
            <a:avLst/>
          </a:prstGeom>
        </p:spPr>
        <p:txBody>
          <a:bodyPr vert="horz" wrap="square" lIns="0" tIns="0" rIns="0" bIns="0" rtlCol="0">
            <a:spAutoFit/>
          </a:bodyPr>
          <a:lstStyle/>
          <a:p>
            <a:pPr marL="12700">
              <a:lnSpc>
                <a:spcPct val="100000"/>
              </a:lnSpc>
            </a:pPr>
            <a:r>
              <a:rPr sz="3050" spc="25" dirty="0">
                <a:latin typeface="Yu Gothic"/>
                <a:cs typeface="Yu Gothic"/>
              </a:rPr>
              <a:t>一人一人の力は弱くても、お互いに繋がれば多くの人に伝えられる</a:t>
            </a:r>
            <a:r>
              <a:rPr sz="3050" b="1" spc="25" dirty="0">
                <a:latin typeface="Calibri"/>
                <a:cs typeface="Calibri"/>
              </a:rPr>
              <a:t>SNS</a:t>
            </a:r>
            <a:endParaRPr sz="3050">
              <a:latin typeface="Calibri"/>
              <a:cs typeface="Calibri"/>
            </a:endParaRPr>
          </a:p>
        </p:txBody>
      </p:sp>
      <p:sp>
        <p:nvSpPr>
          <p:cNvPr id="6" name="object 6"/>
          <p:cNvSpPr txBox="1">
            <a:spLocks noGrp="1"/>
          </p:cNvSpPr>
          <p:nvPr>
            <p:ph type="title"/>
          </p:nvPr>
        </p:nvSpPr>
        <p:spPr>
          <a:xfrm>
            <a:off x="520700" y="1054100"/>
            <a:ext cx="5165725" cy="668020"/>
          </a:xfrm>
          <a:prstGeom prst="rect">
            <a:avLst/>
          </a:prstGeom>
        </p:spPr>
        <p:txBody>
          <a:bodyPr vert="horz" wrap="square" lIns="0" tIns="0" rIns="0" bIns="0" rtlCol="0">
            <a:spAutoFit/>
          </a:bodyPr>
          <a:lstStyle/>
          <a:p>
            <a:pPr marL="12700">
              <a:lnSpc>
                <a:spcPct val="100000"/>
              </a:lnSpc>
            </a:pPr>
            <a:r>
              <a:rPr sz="4200" spc="-165" dirty="0">
                <a:solidFill>
                  <a:srgbClr val="000000"/>
                </a:solidFill>
                <a:latin typeface="Arial"/>
                <a:cs typeface="Arial"/>
              </a:rPr>
              <a:t>SNS</a:t>
            </a:r>
            <a:r>
              <a:rPr sz="4200" spc="-165" dirty="0">
                <a:solidFill>
                  <a:srgbClr val="000000"/>
                </a:solidFill>
                <a:latin typeface="Yu Mincho"/>
                <a:cs typeface="Yu Mincho"/>
              </a:rPr>
              <a:t>はスイミーの世界</a:t>
            </a:r>
            <a:endParaRPr sz="4200">
              <a:latin typeface="Yu Mincho"/>
              <a:cs typeface="Yu Minch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19</a:t>
            </a:fld>
            <a:endParaRPr spc="-105"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2" name="object 2"/>
          <p:cNvSpPr txBox="1">
            <a:spLocks noGrp="1"/>
          </p:cNvSpPr>
          <p:nvPr>
            <p:ph type="title"/>
          </p:nvPr>
        </p:nvSpPr>
        <p:spPr>
          <a:prstGeom prst="rect">
            <a:avLst/>
          </a:prstGeom>
        </p:spPr>
        <p:txBody>
          <a:bodyPr vert="horz" wrap="square" lIns="0" tIns="112003" rIns="0" bIns="0" rtlCol="0">
            <a:spAutoFit/>
          </a:bodyPr>
          <a:lstStyle/>
          <a:p>
            <a:pPr marL="1168400">
              <a:lnSpc>
                <a:spcPct val="100000"/>
              </a:lnSpc>
            </a:pPr>
            <a:r>
              <a:rPr sz="4200" spc="45" dirty="0">
                <a:solidFill>
                  <a:srgbClr val="000000"/>
                </a:solidFill>
              </a:rPr>
              <a:t>【リスク対策１】</a:t>
            </a:r>
            <a:r>
              <a:rPr sz="4200" b="1" spc="45" dirty="0">
                <a:solidFill>
                  <a:srgbClr val="000000"/>
                </a:solidFill>
                <a:latin typeface="Calibri"/>
                <a:cs typeface="Calibri"/>
              </a:rPr>
              <a:t>SNS</a:t>
            </a:r>
            <a:r>
              <a:rPr sz="4200" spc="45" dirty="0">
                <a:solidFill>
                  <a:srgbClr val="000000"/>
                </a:solidFill>
              </a:rPr>
              <a:t>アカウントの乗っ取り</a:t>
            </a:r>
            <a:endParaRPr sz="4200">
              <a:latin typeface="Calibri"/>
              <a:cs typeface="Calibri"/>
            </a:endParaRPr>
          </a:p>
        </p:txBody>
      </p:sp>
      <p:sp>
        <p:nvSpPr>
          <p:cNvPr id="3" name="object 3"/>
          <p:cNvSpPr txBox="1"/>
          <p:nvPr/>
        </p:nvSpPr>
        <p:spPr>
          <a:xfrm>
            <a:off x="165100" y="1041400"/>
            <a:ext cx="12369800" cy="7978140"/>
          </a:xfrm>
          <a:prstGeom prst="rect">
            <a:avLst/>
          </a:prstGeom>
        </p:spPr>
        <p:txBody>
          <a:bodyPr vert="horz" wrap="square" lIns="0" tIns="0" rIns="0" bIns="0" rtlCol="0">
            <a:spAutoFit/>
          </a:bodyPr>
          <a:lstStyle/>
          <a:p>
            <a:pPr marL="12700">
              <a:lnSpc>
                <a:spcPct val="100000"/>
              </a:lnSpc>
            </a:pPr>
            <a:r>
              <a:rPr sz="3600" spc="-10" dirty="0">
                <a:latin typeface="Yu Mincho"/>
                <a:cs typeface="Yu Mincho"/>
              </a:rPr>
              <a:t>・接続端末のパソコンやスマホに安全なパスワードを掛ける</a:t>
            </a:r>
            <a:endParaRPr sz="3600">
              <a:latin typeface="Yu Mincho"/>
              <a:cs typeface="Yu Mincho"/>
            </a:endParaRPr>
          </a:p>
          <a:p>
            <a:pPr marL="12700">
              <a:lnSpc>
                <a:spcPct val="100000"/>
              </a:lnSpc>
              <a:spcBef>
                <a:spcPts val="2880"/>
              </a:spcBef>
            </a:pPr>
            <a:r>
              <a:rPr sz="3600" dirty="0">
                <a:latin typeface="Yu Mincho"/>
                <a:cs typeface="Yu Mincho"/>
              </a:rPr>
              <a:t>・指紋認証の場合は寝る前に再起動でパスコードのみになる</a:t>
            </a:r>
            <a:endParaRPr sz="3600">
              <a:latin typeface="Yu Mincho"/>
              <a:cs typeface="Yu Mincho"/>
            </a:endParaRPr>
          </a:p>
          <a:p>
            <a:pPr marL="12700">
              <a:lnSpc>
                <a:spcPct val="100000"/>
              </a:lnSpc>
              <a:spcBef>
                <a:spcPts val="2880"/>
              </a:spcBef>
            </a:pPr>
            <a:r>
              <a:rPr sz="3600" spc="-5" dirty="0">
                <a:latin typeface="Yu Mincho"/>
                <a:cs typeface="Yu Mincho"/>
              </a:rPr>
              <a:t>・接続端末パソコンとスマホにセキュリティソフトを入れる</a:t>
            </a:r>
            <a:endParaRPr sz="3600">
              <a:latin typeface="Yu Mincho"/>
              <a:cs typeface="Yu Mincho"/>
            </a:endParaRPr>
          </a:p>
          <a:p>
            <a:pPr marL="12700">
              <a:lnSpc>
                <a:spcPct val="100000"/>
              </a:lnSpc>
              <a:spcBef>
                <a:spcPts val="2880"/>
              </a:spcBef>
            </a:pPr>
            <a:r>
              <a:rPr sz="3600" spc="-40" dirty="0">
                <a:latin typeface="Yu Mincho"/>
                <a:cs typeface="Yu Mincho"/>
              </a:rPr>
              <a:t>・登録メールアドレスを公開していない専用アドレスにする</a:t>
            </a:r>
            <a:endParaRPr sz="3600">
              <a:latin typeface="Yu Mincho"/>
              <a:cs typeface="Yu Mincho"/>
            </a:endParaRPr>
          </a:p>
          <a:p>
            <a:pPr marL="12700">
              <a:lnSpc>
                <a:spcPct val="100000"/>
              </a:lnSpc>
              <a:spcBef>
                <a:spcPts val="2980"/>
              </a:spcBef>
            </a:pPr>
            <a:r>
              <a:rPr sz="3600" spc="-30" dirty="0">
                <a:latin typeface="Yu Mincho"/>
                <a:cs typeface="Yu Mincho"/>
              </a:rPr>
              <a:t>・</a:t>
            </a:r>
            <a:r>
              <a:rPr sz="3600" spc="-30" dirty="0">
                <a:latin typeface="Arial"/>
                <a:cs typeface="Arial"/>
              </a:rPr>
              <a:t>WEB</a:t>
            </a:r>
            <a:r>
              <a:rPr sz="3600" spc="-30" dirty="0">
                <a:latin typeface="Yu Mincho"/>
                <a:cs typeface="Yu Mincho"/>
              </a:rPr>
              <a:t>サービスの</a:t>
            </a:r>
            <a:r>
              <a:rPr sz="3600" spc="-30" dirty="0">
                <a:latin typeface="Arial"/>
                <a:cs typeface="Arial"/>
              </a:rPr>
              <a:t>ID</a:t>
            </a:r>
            <a:r>
              <a:rPr sz="3600" spc="-30" dirty="0">
                <a:latin typeface="Yu Mincho"/>
                <a:cs typeface="Yu Mincho"/>
              </a:rPr>
              <a:t>と</a:t>
            </a:r>
            <a:r>
              <a:rPr sz="3600" spc="-30" dirty="0">
                <a:latin typeface="Arial"/>
                <a:cs typeface="Arial"/>
              </a:rPr>
              <a:t>PW</a:t>
            </a:r>
            <a:r>
              <a:rPr sz="3600" spc="-30" dirty="0">
                <a:latin typeface="Yu Mincho"/>
                <a:cs typeface="Yu Mincho"/>
              </a:rPr>
              <a:t>の組み合わせを全て同じにしない</a:t>
            </a:r>
            <a:endParaRPr sz="3600">
              <a:latin typeface="Yu Mincho"/>
              <a:cs typeface="Yu Mincho"/>
            </a:endParaRPr>
          </a:p>
          <a:p>
            <a:pPr>
              <a:lnSpc>
                <a:spcPct val="100000"/>
              </a:lnSpc>
              <a:spcBef>
                <a:spcPts val="30"/>
              </a:spcBef>
            </a:pPr>
            <a:endParaRPr sz="3000">
              <a:latin typeface="Times New Roman"/>
              <a:cs typeface="Times New Roman"/>
            </a:endParaRPr>
          </a:p>
          <a:p>
            <a:pPr marL="12700">
              <a:lnSpc>
                <a:spcPct val="100000"/>
              </a:lnSpc>
            </a:pPr>
            <a:r>
              <a:rPr sz="3600" spc="-15" dirty="0">
                <a:latin typeface="Yu Mincho"/>
                <a:cs typeface="Yu Mincho"/>
              </a:rPr>
              <a:t>・強固なパスワードを１つ作り複数のパスワードを管理する</a:t>
            </a:r>
            <a:endParaRPr sz="3600">
              <a:latin typeface="Yu Mincho"/>
              <a:cs typeface="Yu Mincho"/>
            </a:endParaRPr>
          </a:p>
          <a:p>
            <a:pPr marL="12700">
              <a:lnSpc>
                <a:spcPct val="100000"/>
              </a:lnSpc>
              <a:spcBef>
                <a:spcPts val="2880"/>
              </a:spcBef>
            </a:pPr>
            <a:r>
              <a:rPr sz="3600" spc="-10" dirty="0">
                <a:latin typeface="Yu Mincho"/>
                <a:cs typeface="Yu Mincho"/>
              </a:rPr>
              <a:t>・パスワードを忘れた時に使う「秘密の質問」は最も慎重に</a:t>
            </a:r>
            <a:endParaRPr sz="3600">
              <a:latin typeface="Yu Mincho"/>
              <a:cs typeface="Yu Mincho"/>
            </a:endParaRPr>
          </a:p>
          <a:p>
            <a:pPr marL="12700">
              <a:lnSpc>
                <a:spcPct val="100000"/>
              </a:lnSpc>
              <a:spcBef>
                <a:spcPts val="2880"/>
              </a:spcBef>
            </a:pPr>
            <a:r>
              <a:rPr sz="3600" spc="-10" dirty="0">
                <a:latin typeface="Yu Mincho"/>
                <a:cs typeface="Yu Mincho"/>
              </a:rPr>
              <a:t>・共有パソコンの場合、ブラウザにパスワードを保存しない</a:t>
            </a:r>
            <a:endParaRPr sz="3600">
              <a:latin typeface="Yu Mincho"/>
              <a:cs typeface="Yu Mincho"/>
            </a:endParaRPr>
          </a:p>
          <a:p>
            <a:pPr marL="12700">
              <a:lnSpc>
                <a:spcPct val="100000"/>
              </a:lnSpc>
              <a:spcBef>
                <a:spcPts val="2880"/>
              </a:spcBef>
            </a:pPr>
            <a:r>
              <a:rPr sz="3600" spc="-40" dirty="0">
                <a:latin typeface="Yu Mincho"/>
                <a:cs typeface="Yu Mincho"/>
              </a:rPr>
              <a:t>・占いやゲームなど安易なソーシャルログイン利用を控える</a:t>
            </a:r>
            <a:endParaRPr sz="3600">
              <a:latin typeface="Yu Mincho"/>
              <a:cs typeface="Yu Minch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39700">
              <a:lnSpc>
                <a:spcPts val="1900"/>
              </a:lnSpc>
            </a:pPr>
            <a:fld id="{81D60167-4931-47E6-BA6A-407CBD079E47}" type="slidenum">
              <a:rPr spc="-105" dirty="0"/>
              <a:t>2</a:t>
            </a:fld>
            <a:endParaRPr spc="-105" dirty="0"/>
          </a:p>
        </p:txBody>
      </p:sp>
      <p:sp>
        <p:nvSpPr>
          <p:cNvPr id="4" name="object 4"/>
          <p:cNvSpPr txBox="1"/>
          <p:nvPr/>
        </p:nvSpPr>
        <p:spPr>
          <a:xfrm>
            <a:off x="2552700" y="9357480"/>
            <a:ext cx="7586345" cy="208279"/>
          </a:xfrm>
          <a:prstGeom prst="rect">
            <a:avLst/>
          </a:prstGeom>
        </p:spPr>
        <p:txBody>
          <a:bodyPr vert="horz" wrap="square" lIns="0" tIns="0" rIns="0" bIns="0" rtlCol="0">
            <a:spAutoFit/>
          </a:bodyPr>
          <a:lstStyle/>
          <a:p>
            <a:pPr marL="12700">
              <a:lnSpc>
                <a:spcPts val="15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
        <p:nvSpPr>
          <p:cNvPr id="2" name="object 2"/>
          <p:cNvSpPr txBox="1">
            <a:spLocks noGrp="1"/>
          </p:cNvSpPr>
          <p:nvPr>
            <p:ph type="title"/>
          </p:nvPr>
        </p:nvSpPr>
        <p:spPr>
          <a:xfrm>
            <a:off x="4864100" y="4076700"/>
            <a:ext cx="3276600" cy="1036319"/>
          </a:xfrm>
          <a:prstGeom prst="rect">
            <a:avLst/>
          </a:prstGeom>
        </p:spPr>
        <p:txBody>
          <a:bodyPr vert="horz" wrap="square" lIns="0" tIns="0" rIns="0" bIns="0" rtlCol="0">
            <a:spAutoFit/>
          </a:bodyPr>
          <a:lstStyle/>
          <a:p>
            <a:pPr marL="12700">
              <a:lnSpc>
                <a:spcPct val="100000"/>
              </a:lnSpc>
            </a:pPr>
            <a:r>
              <a:rPr sz="6400" dirty="0">
                <a:solidFill>
                  <a:srgbClr val="0433FF"/>
                </a:solidFill>
              </a:rPr>
              <a:t>自己紹介</a:t>
            </a:r>
            <a:endParaRPr sz="6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20</a:t>
            </a:fld>
            <a:endParaRPr spc="-105"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2" name="object 2"/>
          <p:cNvSpPr txBox="1">
            <a:spLocks noGrp="1"/>
          </p:cNvSpPr>
          <p:nvPr>
            <p:ph type="title"/>
          </p:nvPr>
        </p:nvSpPr>
        <p:spPr>
          <a:prstGeom prst="rect">
            <a:avLst/>
          </a:prstGeom>
        </p:spPr>
        <p:txBody>
          <a:bodyPr vert="horz" wrap="square" lIns="0" tIns="162803" rIns="0" bIns="0" rtlCol="0">
            <a:spAutoFit/>
          </a:bodyPr>
          <a:lstStyle/>
          <a:p>
            <a:pPr marL="203200">
              <a:lnSpc>
                <a:spcPct val="100000"/>
              </a:lnSpc>
            </a:pPr>
            <a:r>
              <a:rPr sz="3800" dirty="0">
                <a:solidFill>
                  <a:srgbClr val="000000"/>
                </a:solidFill>
              </a:rPr>
              <a:t>【</a:t>
            </a:r>
            <a:r>
              <a:rPr sz="3800" spc="-114" dirty="0">
                <a:solidFill>
                  <a:srgbClr val="000000"/>
                </a:solidFill>
              </a:rPr>
              <a:t>リ</a:t>
            </a:r>
            <a:r>
              <a:rPr sz="3800" dirty="0">
                <a:solidFill>
                  <a:srgbClr val="000000"/>
                </a:solidFill>
              </a:rPr>
              <a:t>スク対策２】なりすまし詐欺・なりすまされない対策</a:t>
            </a:r>
            <a:endParaRPr sz="3800"/>
          </a:p>
        </p:txBody>
      </p:sp>
      <p:sp>
        <p:nvSpPr>
          <p:cNvPr id="3" name="object 3"/>
          <p:cNvSpPr txBox="1"/>
          <p:nvPr/>
        </p:nvSpPr>
        <p:spPr>
          <a:xfrm>
            <a:off x="495300" y="1206500"/>
            <a:ext cx="12301220" cy="7787640"/>
          </a:xfrm>
          <a:prstGeom prst="rect">
            <a:avLst/>
          </a:prstGeom>
        </p:spPr>
        <p:txBody>
          <a:bodyPr vert="horz" wrap="square" lIns="0" tIns="0" rIns="0" bIns="0" rtlCol="0">
            <a:spAutoFit/>
          </a:bodyPr>
          <a:lstStyle/>
          <a:p>
            <a:pPr marL="12700">
              <a:lnSpc>
                <a:spcPct val="100000"/>
              </a:lnSpc>
            </a:pPr>
            <a:r>
              <a:rPr sz="3600" dirty="0">
                <a:latin typeface="Yu Gothic"/>
                <a:cs typeface="Yu Gothic"/>
              </a:rPr>
              <a:t>なりすまし詐欺</a:t>
            </a:r>
            <a:endParaRPr sz="3600">
              <a:latin typeface="Yu Gothic"/>
              <a:cs typeface="Yu Gothic"/>
            </a:endParaRPr>
          </a:p>
          <a:p>
            <a:pPr marL="12700">
              <a:lnSpc>
                <a:spcPct val="100000"/>
              </a:lnSpc>
              <a:spcBef>
                <a:spcPts val="1780"/>
              </a:spcBef>
            </a:pPr>
            <a:r>
              <a:rPr sz="3600" dirty="0">
                <a:latin typeface="Yu Mincho"/>
                <a:cs typeface="Yu Mincho"/>
              </a:rPr>
              <a:t>・他の媒体（会った時や電話など）を使い本人確認を行う</a:t>
            </a:r>
            <a:endParaRPr sz="3600">
              <a:latin typeface="Yu Mincho"/>
              <a:cs typeface="Yu Mincho"/>
            </a:endParaRPr>
          </a:p>
          <a:p>
            <a:pPr marL="12700">
              <a:lnSpc>
                <a:spcPct val="100000"/>
              </a:lnSpc>
              <a:spcBef>
                <a:spcPts val="1780"/>
              </a:spcBef>
            </a:pPr>
            <a:r>
              <a:rPr sz="3600" spc="-25" dirty="0">
                <a:latin typeface="Yu Mincho"/>
                <a:cs typeface="Yu Mincho"/>
              </a:rPr>
              <a:t>・繋がっている友達がリアルとマッチしているか確認する</a:t>
            </a:r>
            <a:endParaRPr sz="3600">
              <a:latin typeface="Yu Mincho"/>
              <a:cs typeface="Yu Mincho"/>
            </a:endParaRPr>
          </a:p>
          <a:p>
            <a:pPr marL="12700">
              <a:lnSpc>
                <a:spcPct val="100000"/>
              </a:lnSpc>
              <a:spcBef>
                <a:spcPts val="1880"/>
              </a:spcBef>
            </a:pPr>
            <a:r>
              <a:rPr sz="3600" spc="-45" dirty="0">
                <a:latin typeface="Yu Mincho"/>
                <a:cs typeface="Yu Mincho"/>
              </a:rPr>
              <a:t>・プロフィール写真で</a:t>
            </a:r>
            <a:r>
              <a:rPr sz="3600" spc="-45" dirty="0">
                <a:latin typeface="Arial"/>
                <a:cs typeface="Arial"/>
              </a:rPr>
              <a:t>Google</a:t>
            </a:r>
            <a:r>
              <a:rPr sz="3600" spc="-45" dirty="0">
                <a:latin typeface="Yu Mincho"/>
                <a:cs typeface="Yu Mincho"/>
              </a:rPr>
              <a:t>類似画像検索し重複を調べる</a:t>
            </a:r>
            <a:endParaRPr sz="3600">
              <a:latin typeface="Yu Mincho"/>
              <a:cs typeface="Yu Mincho"/>
            </a:endParaRPr>
          </a:p>
          <a:p>
            <a:pPr marL="12700">
              <a:lnSpc>
                <a:spcPct val="100000"/>
              </a:lnSpc>
              <a:spcBef>
                <a:spcPts val="2280"/>
              </a:spcBef>
            </a:pPr>
            <a:r>
              <a:rPr sz="3600" spc="-25" dirty="0">
                <a:latin typeface="Yu Mincho"/>
                <a:cs typeface="Yu Mincho"/>
              </a:rPr>
              <a:t>・公式アカウントか認証バッジ、ドメイン所有者情報を見る</a:t>
            </a:r>
            <a:endParaRPr sz="3600">
              <a:latin typeface="Yu Mincho"/>
              <a:cs typeface="Yu Mincho"/>
            </a:endParaRPr>
          </a:p>
          <a:p>
            <a:pPr marL="12700">
              <a:lnSpc>
                <a:spcPct val="100000"/>
              </a:lnSpc>
              <a:spcBef>
                <a:spcPts val="1980"/>
              </a:spcBef>
            </a:pPr>
            <a:r>
              <a:rPr sz="3600" spc="-65" dirty="0">
                <a:latin typeface="Yu Mincho"/>
                <a:cs typeface="Yu Mincho"/>
              </a:rPr>
              <a:t>・</a:t>
            </a:r>
            <a:r>
              <a:rPr sz="3600" spc="-65" dirty="0">
                <a:latin typeface="Arial"/>
                <a:cs typeface="Arial"/>
              </a:rPr>
              <a:t>SNS</a:t>
            </a:r>
            <a:r>
              <a:rPr sz="3600" spc="-65" dirty="0">
                <a:latin typeface="Yu Mincho"/>
                <a:cs typeface="Yu Mincho"/>
              </a:rPr>
              <a:t>とプロフィールのリンク先サイトが両方向か確認する</a:t>
            </a:r>
            <a:endParaRPr sz="3600">
              <a:latin typeface="Yu Mincho"/>
              <a:cs typeface="Yu Mincho"/>
            </a:endParaRPr>
          </a:p>
          <a:p>
            <a:pPr marL="12700">
              <a:lnSpc>
                <a:spcPct val="100000"/>
              </a:lnSpc>
              <a:spcBef>
                <a:spcPts val="2280"/>
              </a:spcBef>
            </a:pPr>
            <a:r>
              <a:rPr sz="3600" dirty="0">
                <a:latin typeface="Yu Gothic"/>
                <a:cs typeface="Yu Gothic"/>
              </a:rPr>
              <a:t>なりすまされない対策</a:t>
            </a:r>
            <a:endParaRPr sz="3600">
              <a:latin typeface="Yu Gothic"/>
              <a:cs typeface="Yu Gothic"/>
            </a:endParaRPr>
          </a:p>
          <a:p>
            <a:pPr marL="12700">
              <a:lnSpc>
                <a:spcPct val="100000"/>
              </a:lnSpc>
              <a:spcBef>
                <a:spcPts val="1880"/>
              </a:spcBef>
            </a:pPr>
            <a:r>
              <a:rPr sz="3600" spc="-95" dirty="0">
                <a:latin typeface="Yu Mincho"/>
                <a:cs typeface="Yu Mincho"/>
              </a:rPr>
              <a:t>・定期的に</a:t>
            </a:r>
            <a:r>
              <a:rPr sz="3600" spc="-95" dirty="0">
                <a:latin typeface="Arial"/>
                <a:cs typeface="Arial"/>
              </a:rPr>
              <a:t>Facebook</a:t>
            </a:r>
            <a:r>
              <a:rPr sz="3600" spc="-95" dirty="0">
                <a:latin typeface="Yu Mincho"/>
                <a:cs typeface="Yu Mincho"/>
              </a:rPr>
              <a:t>や</a:t>
            </a:r>
            <a:r>
              <a:rPr sz="3600" spc="-95" dirty="0">
                <a:latin typeface="Arial"/>
                <a:cs typeface="Arial"/>
              </a:rPr>
              <a:t>Google</a:t>
            </a:r>
            <a:r>
              <a:rPr sz="3600" spc="-95" dirty="0">
                <a:latin typeface="Yu Mincho"/>
                <a:cs typeface="Yu Mincho"/>
              </a:rPr>
              <a:t>などでエゴサーチする</a:t>
            </a:r>
            <a:endParaRPr sz="3600">
              <a:latin typeface="Yu Mincho"/>
              <a:cs typeface="Yu Mincho"/>
            </a:endParaRPr>
          </a:p>
          <a:p>
            <a:pPr marL="12700">
              <a:lnSpc>
                <a:spcPct val="100000"/>
              </a:lnSpc>
              <a:spcBef>
                <a:spcPts val="2280"/>
              </a:spcBef>
            </a:pPr>
            <a:r>
              <a:rPr sz="3600" spc="-35" dirty="0">
                <a:latin typeface="Yu Mincho"/>
                <a:cs typeface="Yu Mincho"/>
              </a:rPr>
              <a:t>・絶対にソーシャルメディアはしないと友達へ周知する</a:t>
            </a:r>
            <a:endParaRPr sz="3600">
              <a:latin typeface="Yu Mincho"/>
              <a:cs typeface="Yu Mincho"/>
            </a:endParaRPr>
          </a:p>
          <a:p>
            <a:pPr marL="12700">
              <a:lnSpc>
                <a:spcPct val="100000"/>
              </a:lnSpc>
              <a:spcBef>
                <a:spcPts val="1780"/>
              </a:spcBef>
            </a:pPr>
            <a:r>
              <a:rPr sz="3600" spc="-10" dirty="0">
                <a:latin typeface="Yu Mincho"/>
                <a:cs typeface="Yu Mincho"/>
              </a:rPr>
              <a:t>・登録だけして友達と繋がり後は放置する（後発が偽物）</a:t>
            </a:r>
            <a:endParaRPr sz="3600">
              <a:latin typeface="Yu Mincho"/>
              <a:cs typeface="Yu Minch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21</a:t>
            </a:fld>
            <a:endParaRPr spc="-105"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2" name="object 2"/>
          <p:cNvSpPr txBox="1">
            <a:spLocks noGrp="1"/>
          </p:cNvSpPr>
          <p:nvPr>
            <p:ph type="title"/>
          </p:nvPr>
        </p:nvSpPr>
        <p:spPr>
          <a:prstGeom prst="rect">
            <a:avLst/>
          </a:prstGeom>
        </p:spPr>
        <p:txBody>
          <a:bodyPr vert="horz" wrap="square" lIns="0" tIns="137403" rIns="0" bIns="0" rtlCol="0">
            <a:spAutoFit/>
          </a:bodyPr>
          <a:lstStyle/>
          <a:p>
            <a:pPr marL="622300">
              <a:lnSpc>
                <a:spcPct val="100000"/>
              </a:lnSpc>
            </a:pPr>
            <a:r>
              <a:rPr sz="4200" spc="-25" dirty="0">
                <a:solidFill>
                  <a:srgbClr val="000000"/>
                </a:solidFill>
              </a:rPr>
              <a:t>【リスク対策３】個人情報やプライバシーの漏洩</a:t>
            </a:r>
            <a:endParaRPr sz="4200"/>
          </a:p>
        </p:txBody>
      </p:sp>
      <p:sp>
        <p:nvSpPr>
          <p:cNvPr id="3" name="object 3"/>
          <p:cNvSpPr txBox="1"/>
          <p:nvPr/>
        </p:nvSpPr>
        <p:spPr>
          <a:xfrm>
            <a:off x="317500" y="1143000"/>
            <a:ext cx="12598400" cy="7779384"/>
          </a:xfrm>
          <a:prstGeom prst="rect">
            <a:avLst/>
          </a:prstGeom>
        </p:spPr>
        <p:txBody>
          <a:bodyPr vert="horz" wrap="square" lIns="0" tIns="0" rIns="0" bIns="0" rtlCol="0">
            <a:spAutoFit/>
          </a:bodyPr>
          <a:lstStyle/>
          <a:p>
            <a:pPr marL="12700">
              <a:lnSpc>
                <a:spcPct val="100000"/>
              </a:lnSpc>
            </a:pPr>
            <a:r>
              <a:rPr sz="3300" dirty="0">
                <a:latin typeface="Yu Mincho"/>
                <a:cs typeface="Yu Mincho"/>
              </a:rPr>
              <a:t>・公開範囲を制限し、公開範囲に指定した友達を見極める</a:t>
            </a:r>
            <a:endParaRPr sz="3300">
              <a:latin typeface="Yu Mincho"/>
              <a:cs typeface="Yu Mincho"/>
            </a:endParaRPr>
          </a:p>
          <a:p>
            <a:pPr>
              <a:lnSpc>
                <a:spcPct val="100000"/>
              </a:lnSpc>
              <a:spcBef>
                <a:spcPts val="50"/>
              </a:spcBef>
            </a:pPr>
            <a:endParaRPr sz="4600">
              <a:latin typeface="Times New Roman"/>
              <a:cs typeface="Times New Roman"/>
            </a:endParaRPr>
          </a:p>
          <a:p>
            <a:pPr marL="12700">
              <a:lnSpc>
                <a:spcPct val="100000"/>
              </a:lnSpc>
            </a:pPr>
            <a:r>
              <a:rPr sz="3300" dirty="0">
                <a:latin typeface="Yu Mincho"/>
                <a:cs typeface="Yu Mincho"/>
              </a:rPr>
              <a:t>・簡単なスクショやダウンロードを理解し漏れを前提に投稿する</a:t>
            </a:r>
            <a:endParaRPr sz="3300">
              <a:latin typeface="Yu Mincho"/>
              <a:cs typeface="Yu Mincho"/>
            </a:endParaRPr>
          </a:p>
          <a:p>
            <a:pPr>
              <a:lnSpc>
                <a:spcPct val="100000"/>
              </a:lnSpc>
              <a:spcBef>
                <a:spcPts val="35"/>
              </a:spcBef>
            </a:pPr>
            <a:endParaRPr sz="4700">
              <a:latin typeface="Times New Roman"/>
              <a:cs typeface="Times New Roman"/>
            </a:endParaRPr>
          </a:p>
          <a:p>
            <a:pPr marL="12700">
              <a:lnSpc>
                <a:spcPct val="100000"/>
              </a:lnSpc>
            </a:pPr>
            <a:r>
              <a:rPr sz="3300" spc="-15" dirty="0">
                <a:latin typeface="Yu Mincho"/>
                <a:cs typeface="Yu Mincho"/>
              </a:rPr>
              <a:t>・プロフィール欄へバカ正直に個人情報を記載しない</a:t>
            </a:r>
            <a:endParaRPr sz="3300">
              <a:latin typeface="Yu Mincho"/>
              <a:cs typeface="Yu Mincho"/>
            </a:endParaRPr>
          </a:p>
          <a:p>
            <a:pPr>
              <a:lnSpc>
                <a:spcPct val="100000"/>
              </a:lnSpc>
              <a:spcBef>
                <a:spcPts val="35"/>
              </a:spcBef>
            </a:pPr>
            <a:endParaRPr sz="4700">
              <a:latin typeface="Times New Roman"/>
              <a:cs typeface="Times New Roman"/>
            </a:endParaRPr>
          </a:p>
          <a:p>
            <a:pPr marL="12700">
              <a:lnSpc>
                <a:spcPct val="100000"/>
              </a:lnSpc>
            </a:pPr>
            <a:r>
              <a:rPr sz="3300" spc="-75" dirty="0">
                <a:latin typeface="Yu Mincho"/>
                <a:cs typeface="Yu Mincho"/>
              </a:rPr>
              <a:t>・写真の</a:t>
            </a:r>
            <a:r>
              <a:rPr sz="3300" spc="-75" dirty="0">
                <a:latin typeface="Arial"/>
                <a:cs typeface="Arial"/>
              </a:rPr>
              <a:t>EXIF</a:t>
            </a:r>
            <a:r>
              <a:rPr sz="3300" spc="-75" dirty="0">
                <a:latin typeface="Yu Mincho"/>
                <a:cs typeface="Yu Mincho"/>
              </a:rPr>
              <a:t>情報が公開時に消えるか把握する（</a:t>
            </a:r>
            <a:r>
              <a:rPr sz="3300" spc="-75" dirty="0">
                <a:latin typeface="Arial"/>
                <a:cs typeface="Arial"/>
              </a:rPr>
              <a:t>SNS</a:t>
            </a:r>
            <a:r>
              <a:rPr sz="3300" spc="-75" dirty="0">
                <a:latin typeface="Yu Mincho"/>
                <a:cs typeface="Yu Mincho"/>
              </a:rPr>
              <a:t>で異なる）</a:t>
            </a:r>
            <a:endParaRPr sz="3300">
              <a:latin typeface="Yu Mincho"/>
              <a:cs typeface="Yu Mincho"/>
            </a:endParaRPr>
          </a:p>
          <a:p>
            <a:pPr>
              <a:lnSpc>
                <a:spcPct val="100000"/>
              </a:lnSpc>
            </a:pPr>
            <a:endParaRPr sz="3400">
              <a:latin typeface="Times New Roman"/>
              <a:cs typeface="Times New Roman"/>
            </a:endParaRPr>
          </a:p>
          <a:p>
            <a:pPr marL="12700">
              <a:lnSpc>
                <a:spcPct val="100000"/>
              </a:lnSpc>
              <a:spcBef>
                <a:spcPts val="2430"/>
              </a:spcBef>
            </a:pPr>
            <a:r>
              <a:rPr sz="3300" spc="-5" dirty="0">
                <a:latin typeface="Yu Mincho"/>
                <a:cs typeface="Yu Mincho"/>
              </a:rPr>
              <a:t>・写真の写りこみや一緒に写ってる友達に注意する</a:t>
            </a:r>
            <a:endParaRPr sz="3300">
              <a:latin typeface="Yu Mincho"/>
              <a:cs typeface="Yu Mincho"/>
            </a:endParaRPr>
          </a:p>
          <a:p>
            <a:pPr>
              <a:lnSpc>
                <a:spcPct val="100000"/>
              </a:lnSpc>
              <a:spcBef>
                <a:spcPts val="35"/>
              </a:spcBef>
            </a:pPr>
            <a:endParaRPr sz="4700">
              <a:latin typeface="Times New Roman"/>
              <a:cs typeface="Times New Roman"/>
            </a:endParaRPr>
          </a:p>
          <a:p>
            <a:pPr marL="12700">
              <a:lnSpc>
                <a:spcPct val="100000"/>
              </a:lnSpc>
            </a:pPr>
            <a:r>
              <a:rPr sz="3300" dirty="0">
                <a:latin typeface="Yu Mincho"/>
                <a:cs typeface="Yu Mincho"/>
              </a:rPr>
              <a:t>・居場所が特定できる位置情報の共有に注意する</a:t>
            </a:r>
            <a:endParaRPr sz="3300">
              <a:latin typeface="Yu Mincho"/>
              <a:cs typeface="Yu Mincho"/>
            </a:endParaRPr>
          </a:p>
          <a:p>
            <a:pPr>
              <a:lnSpc>
                <a:spcPct val="100000"/>
              </a:lnSpc>
              <a:spcBef>
                <a:spcPts val="50"/>
              </a:spcBef>
            </a:pPr>
            <a:endParaRPr sz="4600">
              <a:latin typeface="Times New Roman"/>
              <a:cs typeface="Times New Roman"/>
            </a:endParaRPr>
          </a:p>
          <a:p>
            <a:pPr marL="12700">
              <a:lnSpc>
                <a:spcPct val="100000"/>
              </a:lnSpc>
            </a:pPr>
            <a:r>
              <a:rPr sz="3300" dirty="0">
                <a:latin typeface="Yu Mincho"/>
                <a:cs typeface="Yu Mincho"/>
              </a:rPr>
              <a:t>・チェックアウト時にチェックインなど居る日時の特定に注意する</a:t>
            </a:r>
            <a:endParaRPr sz="3300">
              <a:latin typeface="Yu Mincho"/>
              <a:cs typeface="Yu Minch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601200" y="3365500"/>
            <a:ext cx="3060700" cy="15367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 y="3251200"/>
            <a:ext cx="3225800" cy="17653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286000" y="6946900"/>
            <a:ext cx="3225800" cy="14605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039100" y="6921500"/>
            <a:ext cx="3200400" cy="14859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778500" y="431800"/>
            <a:ext cx="1447800" cy="1447800"/>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9740900" y="5102738"/>
            <a:ext cx="2768600" cy="783590"/>
          </a:xfrm>
          <a:prstGeom prst="rect">
            <a:avLst/>
          </a:prstGeom>
        </p:spPr>
        <p:txBody>
          <a:bodyPr vert="horz" wrap="square" lIns="0" tIns="0" rIns="0" bIns="0" rtlCol="0">
            <a:spAutoFit/>
          </a:bodyPr>
          <a:lstStyle/>
          <a:p>
            <a:pPr marL="12700" marR="5080">
              <a:lnSpc>
                <a:spcPct val="104200"/>
              </a:lnSpc>
              <a:tabLst>
                <a:tab pos="926465" algn="l"/>
              </a:tabLst>
            </a:pPr>
            <a:r>
              <a:rPr sz="2400" dirty="0">
                <a:latin typeface="Yu Mincho"/>
                <a:cs typeface="Yu Mincho"/>
              </a:rPr>
              <a:t>世界	</a:t>
            </a:r>
            <a:r>
              <a:rPr sz="2400" spc="-25" dirty="0">
                <a:latin typeface="Yu Mincho"/>
                <a:cs typeface="Yu Mincho"/>
              </a:rPr>
              <a:t>１５</a:t>
            </a:r>
            <a:r>
              <a:rPr sz="2400" spc="-25" dirty="0">
                <a:latin typeface="Arial"/>
                <a:cs typeface="Arial"/>
              </a:rPr>
              <a:t>.</a:t>
            </a:r>
            <a:r>
              <a:rPr sz="2400" spc="-25" dirty="0">
                <a:latin typeface="Yu Mincho"/>
                <a:cs typeface="Yu Mincho"/>
              </a:rPr>
              <a:t>６億人  </a:t>
            </a:r>
            <a:r>
              <a:rPr sz="2400" dirty="0">
                <a:latin typeface="Yu Mincho"/>
                <a:cs typeface="Yu Mincho"/>
              </a:rPr>
              <a:t>日本	２５００万人</a:t>
            </a:r>
            <a:endParaRPr sz="2400">
              <a:latin typeface="Yu Mincho"/>
              <a:cs typeface="Yu Mincho"/>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22</a:t>
            </a:fld>
            <a:endParaRPr spc="-105" dirty="0"/>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8" name="object 8"/>
          <p:cNvSpPr txBox="1"/>
          <p:nvPr/>
        </p:nvSpPr>
        <p:spPr>
          <a:xfrm>
            <a:off x="368300" y="5102738"/>
            <a:ext cx="2768600" cy="783590"/>
          </a:xfrm>
          <a:prstGeom prst="rect">
            <a:avLst/>
          </a:prstGeom>
        </p:spPr>
        <p:txBody>
          <a:bodyPr vert="horz" wrap="square" lIns="0" tIns="0" rIns="0" bIns="0" rtlCol="0">
            <a:spAutoFit/>
          </a:bodyPr>
          <a:lstStyle/>
          <a:p>
            <a:pPr marL="12700" marR="5080">
              <a:lnSpc>
                <a:spcPct val="104200"/>
              </a:lnSpc>
              <a:tabLst>
                <a:tab pos="926465" algn="l"/>
              </a:tabLst>
            </a:pPr>
            <a:r>
              <a:rPr sz="2400" dirty="0">
                <a:latin typeface="Yu Mincho"/>
                <a:cs typeface="Yu Mincho"/>
              </a:rPr>
              <a:t>世界	</a:t>
            </a:r>
            <a:r>
              <a:rPr sz="2400" spc="-30" dirty="0">
                <a:latin typeface="Yu Mincho"/>
                <a:cs typeface="Yu Mincho"/>
              </a:rPr>
              <a:t>３</a:t>
            </a:r>
            <a:r>
              <a:rPr sz="2400" spc="-30" dirty="0">
                <a:latin typeface="Arial"/>
                <a:cs typeface="Arial"/>
              </a:rPr>
              <a:t>.</a:t>
            </a:r>
            <a:r>
              <a:rPr sz="2400" spc="-30" dirty="0">
                <a:latin typeface="Yu Mincho"/>
                <a:cs typeface="Yu Mincho"/>
              </a:rPr>
              <a:t>２億人  </a:t>
            </a:r>
            <a:r>
              <a:rPr sz="2400" dirty="0">
                <a:latin typeface="Yu Mincho"/>
                <a:cs typeface="Yu Mincho"/>
              </a:rPr>
              <a:t>日本	３５００万人</a:t>
            </a:r>
            <a:endParaRPr sz="2400">
              <a:latin typeface="Yu Mincho"/>
              <a:cs typeface="Yu Mincho"/>
            </a:endParaRPr>
          </a:p>
        </p:txBody>
      </p:sp>
      <p:sp>
        <p:nvSpPr>
          <p:cNvPr id="9" name="object 9"/>
          <p:cNvSpPr txBox="1"/>
          <p:nvPr/>
        </p:nvSpPr>
        <p:spPr>
          <a:xfrm>
            <a:off x="5118100" y="1864238"/>
            <a:ext cx="2768600" cy="783590"/>
          </a:xfrm>
          <a:prstGeom prst="rect">
            <a:avLst/>
          </a:prstGeom>
        </p:spPr>
        <p:txBody>
          <a:bodyPr vert="horz" wrap="square" lIns="0" tIns="0" rIns="0" bIns="0" rtlCol="0">
            <a:spAutoFit/>
          </a:bodyPr>
          <a:lstStyle/>
          <a:p>
            <a:pPr marL="12700" marR="5080">
              <a:lnSpc>
                <a:spcPct val="104200"/>
              </a:lnSpc>
              <a:tabLst>
                <a:tab pos="926465" algn="l"/>
              </a:tabLst>
            </a:pPr>
            <a:r>
              <a:rPr sz="2400" dirty="0">
                <a:latin typeface="Yu Mincho"/>
                <a:cs typeface="Yu Mincho"/>
              </a:rPr>
              <a:t>世界	</a:t>
            </a:r>
            <a:r>
              <a:rPr sz="2400" spc="-30" dirty="0">
                <a:latin typeface="Yu Mincho"/>
                <a:cs typeface="Yu Mincho"/>
              </a:rPr>
              <a:t>２</a:t>
            </a:r>
            <a:r>
              <a:rPr sz="2400" spc="-30" dirty="0">
                <a:latin typeface="Arial"/>
                <a:cs typeface="Arial"/>
              </a:rPr>
              <a:t>.</a:t>
            </a:r>
            <a:r>
              <a:rPr sz="2400" spc="-30" dirty="0">
                <a:latin typeface="Yu Mincho"/>
                <a:cs typeface="Yu Mincho"/>
              </a:rPr>
              <a:t>１億人  </a:t>
            </a:r>
            <a:r>
              <a:rPr sz="2400" dirty="0">
                <a:latin typeface="Yu Mincho"/>
                <a:cs typeface="Yu Mincho"/>
              </a:rPr>
              <a:t>日本	５８００万人</a:t>
            </a:r>
            <a:endParaRPr sz="2400">
              <a:latin typeface="Yu Mincho"/>
              <a:cs typeface="Yu Mincho"/>
            </a:endParaRPr>
          </a:p>
        </p:txBody>
      </p:sp>
      <p:sp>
        <p:nvSpPr>
          <p:cNvPr id="10" name="object 10"/>
          <p:cNvSpPr txBox="1"/>
          <p:nvPr/>
        </p:nvSpPr>
        <p:spPr>
          <a:xfrm>
            <a:off x="2654300" y="8442939"/>
            <a:ext cx="2768600" cy="758190"/>
          </a:xfrm>
          <a:prstGeom prst="rect">
            <a:avLst/>
          </a:prstGeom>
        </p:spPr>
        <p:txBody>
          <a:bodyPr vert="horz" wrap="square" lIns="0" tIns="0" rIns="0" bIns="0" rtlCol="0">
            <a:spAutoFit/>
          </a:bodyPr>
          <a:lstStyle/>
          <a:p>
            <a:pPr marL="12700" marR="5080">
              <a:lnSpc>
                <a:spcPct val="100699"/>
              </a:lnSpc>
              <a:tabLst>
                <a:tab pos="926465" algn="l"/>
              </a:tabLst>
            </a:pPr>
            <a:r>
              <a:rPr sz="2400" dirty="0">
                <a:latin typeface="Yu Mincho"/>
                <a:cs typeface="Yu Mincho"/>
              </a:rPr>
              <a:t>世界	１０億人  日本	５０００万人</a:t>
            </a:r>
            <a:endParaRPr sz="2400">
              <a:latin typeface="Yu Mincho"/>
              <a:cs typeface="Yu Mincho"/>
            </a:endParaRPr>
          </a:p>
        </p:txBody>
      </p:sp>
      <p:sp>
        <p:nvSpPr>
          <p:cNvPr id="11" name="object 11"/>
          <p:cNvSpPr txBox="1"/>
          <p:nvPr/>
        </p:nvSpPr>
        <p:spPr>
          <a:xfrm>
            <a:off x="8115300" y="8445500"/>
            <a:ext cx="2768600" cy="755650"/>
          </a:xfrm>
          <a:prstGeom prst="rect">
            <a:avLst/>
          </a:prstGeom>
        </p:spPr>
        <p:txBody>
          <a:bodyPr vert="horz" wrap="square" lIns="0" tIns="0" rIns="0" bIns="0" rtlCol="0">
            <a:spAutoFit/>
          </a:bodyPr>
          <a:lstStyle/>
          <a:p>
            <a:pPr marL="12700">
              <a:lnSpc>
                <a:spcPct val="100000"/>
              </a:lnSpc>
              <a:tabLst>
                <a:tab pos="926465" algn="l"/>
              </a:tabLst>
            </a:pPr>
            <a:r>
              <a:rPr sz="2400" dirty="0">
                <a:latin typeface="Yu Mincho"/>
                <a:cs typeface="Yu Mincho"/>
              </a:rPr>
              <a:t>世界	４億人</a:t>
            </a:r>
            <a:endParaRPr sz="2400">
              <a:latin typeface="Yu Mincho"/>
              <a:cs typeface="Yu Mincho"/>
            </a:endParaRPr>
          </a:p>
          <a:p>
            <a:pPr marL="12700">
              <a:lnSpc>
                <a:spcPct val="100000"/>
              </a:lnSpc>
              <a:spcBef>
                <a:spcPts val="20"/>
              </a:spcBef>
              <a:tabLst>
                <a:tab pos="926465" algn="l"/>
              </a:tabLst>
            </a:pPr>
            <a:r>
              <a:rPr sz="2400" dirty="0">
                <a:latin typeface="Yu Mincho"/>
                <a:cs typeface="Yu Mincho"/>
              </a:rPr>
              <a:t>日本	１０００万人</a:t>
            </a:r>
            <a:endParaRPr sz="2400">
              <a:latin typeface="Yu Mincho"/>
              <a:cs typeface="Yu Mincho"/>
            </a:endParaRPr>
          </a:p>
        </p:txBody>
      </p:sp>
      <p:sp>
        <p:nvSpPr>
          <p:cNvPr id="12" name="object 12"/>
          <p:cNvSpPr txBox="1"/>
          <p:nvPr/>
        </p:nvSpPr>
        <p:spPr>
          <a:xfrm>
            <a:off x="9613900" y="2895600"/>
            <a:ext cx="406400" cy="480695"/>
          </a:xfrm>
          <a:prstGeom prst="rect">
            <a:avLst/>
          </a:prstGeom>
        </p:spPr>
        <p:txBody>
          <a:bodyPr vert="horz" wrap="square" lIns="0" tIns="0" rIns="0" bIns="0" rtlCol="0">
            <a:spAutoFit/>
          </a:bodyPr>
          <a:lstStyle/>
          <a:p>
            <a:pPr marL="12700">
              <a:lnSpc>
                <a:spcPct val="100000"/>
              </a:lnSpc>
            </a:pPr>
            <a:r>
              <a:rPr sz="3000" dirty="0">
                <a:latin typeface="Yu Mincho"/>
                <a:cs typeface="Yu Mincho"/>
              </a:rPr>
              <a:t>①</a:t>
            </a:r>
            <a:endParaRPr sz="3000">
              <a:latin typeface="Yu Mincho"/>
              <a:cs typeface="Yu Mincho"/>
            </a:endParaRPr>
          </a:p>
        </p:txBody>
      </p:sp>
      <p:sp>
        <p:nvSpPr>
          <p:cNvPr id="13" name="object 13"/>
          <p:cNvSpPr txBox="1"/>
          <p:nvPr/>
        </p:nvSpPr>
        <p:spPr>
          <a:xfrm>
            <a:off x="2425700" y="6718300"/>
            <a:ext cx="406400" cy="480695"/>
          </a:xfrm>
          <a:prstGeom prst="rect">
            <a:avLst/>
          </a:prstGeom>
        </p:spPr>
        <p:txBody>
          <a:bodyPr vert="horz" wrap="square" lIns="0" tIns="0" rIns="0" bIns="0" rtlCol="0">
            <a:spAutoFit/>
          </a:bodyPr>
          <a:lstStyle/>
          <a:p>
            <a:pPr marL="12700">
              <a:lnSpc>
                <a:spcPct val="100000"/>
              </a:lnSpc>
            </a:pPr>
            <a:r>
              <a:rPr sz="3000" dirty="0">
                <a:latin typeface="Yu Mincho"/>
                <a:cs typeface="Yu Mincho"/>
              </a:rPr>
              <a:t>②</a:t>
            </a:r>
            <a:endParaRPr sz="3000">
              <a:latin typeface="Yu Mincho"/>
              <a:cs typeface="Yu Mincho"/>
            </a:endParaRPr>
          </a:p>
        </p:txBody>
      </p:sp>
      <p:sp>
        <p:nvSpPr>
          <p:cNvPr id="14" name="object 14"/>
          <p:cNvSpPr txBox="1"/>
          <p:nvPr/>
        </p:nvSpPr>
        <p:spPr>
          <a:xfrm>
            <a:off x="254000" y="3302000"/>
            <a:ext cx="406400" cy="480695"/>
          </a:xfrm>
          <a:prstGeom prst="rect">
            <a:avLst/>
          </a:prstGeom>
        </p:spPr>
        <p:txBody>
          <a:bodyPr vert="horz" wrap="square" lIns="0" tIns="0" rIns="0" bIns="0" rtlCol="0">
            <a:spAutoFit/>
          </a:bodyPr>
          <a:lstStyle/>
          <a:p>
            <a:pPr marL="12700">
              <a:lnSpc>
                <a:spcPct val="100000"/>
              </a:lnSpc>
            </a:pPr>
            <a:r>
              <a:rPr sz="3000" dirty="0">
                <a:latin typeface="Yu Mincho"/>
                <a:cs typeface="Yu Mincho"/>
              </a:rPr>
              <a:t>③</a:t>
            </a:r>
            <a:endParaRPr sz="3000">
              <a:latin typeface="Yu Mincho"/>
              <a:cs typeface="Yu Mincho"/>
            </a:endParaRPr>
          </a:p>
        </p:txBody>
      </p:sp>
      <p:sp>
        <p:nvSpPr>
          <p:cNvPr id="15" name="object 15"/>
          <p:cNvSpPr txBox="1"/>
          <p:nvPr/>
        </p:nvSpPr>
        <p:spPr>
          <a:xfrm>
            <a:off x="5727700" y="12700"/>
            <a:ext cx="406400" cy="480695"/>
          </a:xfrm>
          <a:prstGeom prst="rect">
            <a:avLst/>
          </a:prstGeom>
        </p:spPr>
        <p:txBody>
          <a:bodyPr vert="horz" wrap="square" lIns="0" tIns="0" rIns="0" bIns="0" rtlCol="0">
            <a:spAutoFit/>
          </a:bodyPr>
          <a:lstStyle/>
          <a:p>
            <a:pPr marL="12700">
              <a:lnSpc>
                <a:spcPct val="100000"/>
              </a:lnSpc>
            </a:pPr>
            <a:r>
              <a:rPr sz="3000" dirty="0">
                <a:latin typeface="Yu Mincho"/>
                <a:cs typeface="Yu Mincho"/>
              </a:rPr>
              <a:t>④</a:t>
            </a:r>
            <a:endParaRPr sz="3000">
              <a:latin typeface="Yu Mincho"/>
              <a:cs typeface="Yu Mincho"/>
            </a:endParaRPr>
          </a:p>
        </p:txBody>
      </p:sp>
      <p:sp>
        <p:nvSpPr>
          <p:cNvPr id="16" name="object 16"/>
          <p:cNvSpPr txBox="1"/>
          <p:nvPr/>
        </p:nvSpPr>
        <p:spPr>
          <a:xfrm>
            <a:off x="3670300" y="2385060"/>
            <a:ext cx="5664200" cy="4509135"/>
          </a:xfrm>
          <a:prstGeom prst="rect">
            <a:avLst/>
          </a:prstGeom>
        </p:spPr>
        <p:txBody>
          <a:bodyPr vert="horz" wrap="square" lIns="0" tIns="0" rIns="0" bIns="0" rtlCol="0">
            <a:spAutoFit/>
          </a:bodyPr>
          <a:lstStyle/>
          <a:p>
            <a:pPr marL="12700" marR="5080" algn="ctr">
              <a:lnSpc>
                <a:spcPts val="9900"/>
              </a:lnSpc>
            </a:pPr>
            <a:r>
              <a:rPr sz="5000" dirty="0">
                <a:solidFill>
                  <a:srgbClr val="0433FF"/>
                </a:solidFill>
                <a:latin typeface="Yu Gothic"/>
                <a:cs typeface="Yu Gothic"/>
              </a:rPr>
              <a:t>５大       ソーシ</a:t>
            </a:r>
            <a:r>
              <a:rPr sz="5000" spc="-200" dirty="0">
                <a:solidFill>
                  <a:srgbClr val="0433FF"/>
                </a:solidFill>
                <a:latin typeface="Yu Gothic"/>
                <a:cs typeface="Yu Gothic"/>
              </a:rPr>
              <a:t>ャル</a:t>
            </a:r>
            <a:r>
              <a:rPr sz="5000" dirty="0">
                <a:solidFill>
                  <a:srgbClr val="0433FF"/>
                </a:solidFill>
                <a:latin typeface="Yu Gothic"/>
                <a:cs typeface="Yu Gothic"/>
              </a:rPr>
              <a:t>メ</a:t>
            </a:r>
            <a:r>
              <a:rPr sz="5000" spc="-200" dirty="0">
                <a:solidFill>
                  <a:srgbClr val="0433FF"/>
                </a:solidFill>
                <a:latin typeface="Yu Gothic"/>
                <a:cs typeface="Yu Gothic"/>
              </a:rPr>
              <a:t>デ</a:t>
            </a:r>
            <a:r>
              <a:rPr sz="5000" dirty="0">
                <a:solidFill>
                  <a:srgbClr val="0433FF"/>
                </a:solidFill>
                <a:latin typeface="Yu Gothic"/>
                <a:cs typeface="Yu Gothic"/>
              </a:rPr>
              <a:t>ィア  ビジネス活用</a:t>
            </a:r>
            <a:endParaRPr sz="5000">
              <a:latin typeface="Yu Gothic"/>
              <a:cs typeface="Yu Gothic"/>
            </a:endParaRPr>
          </a:p>
          <a:p>
            <a:pPr marR="843280" algn="r">
              <a:lnSpc>
                <a:spcPct val="100000"/>
              </a:lnSpc>
              <a:spcBef>
                <a:spcPts val="2020"/>
              </a:spcBef>
            </a:pPr>
            <a:r>
              <a:rPr sz="3000" dirty="0">
                <a:latin typeface="Yu Mincho"/>
                <a:cs typeface="Yu Mincho"/>
              </a:rPr>
              <a:t>⑤</a:t>
            </a:r>
            <a:endParaRPr sz="3000">
              <a:latin typeface="Yu Mincho"/>
              <a:cs typeface="Yu Minch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2085"/>
              </a:lnSpc>
            </a:pPr>
            <a:fld id="{81D60167-4931-47E6-BA6A-407CBD079E47}" type="slidenum">
              <a:rPr spc="-105" dirty="0"/>
              <a:t>23</a:t>
            </a:fld>
            <a:endParaRPr spc="-105"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2" name="object 2"/>
          <p:cNvSpPr txBox="1">
            <a:spLocks noGrp="1"/>
          </p:cNvSpPr>
          <p:nvPr>
            <p:ph type="title"/>
          </p:nvPr>
        </p:nvSpPr>
        <p:spPr>
          <a:prstGeom prst="rect">
            <a:avLst/>
          </a:prstGeom>
        </p:spPr>
        <p:txBody>
          <a:bodyPr vert="horz" wrap="square" lIns="0" tIns="226303" rIns="0" bIns="0" rtlCol="0">
            <a:spAutoFit/>
          </a:bodyPr>
          <a:lstStyle/>
          <a:p>
            <a:pPr marL="482600">
              <a:lnSpc>
                <a:spcPct val="100000"/>
              </a:lnSpc>
            </a:pPr>
            <a:r>
              <a:rPr sz="3800" spc="105" dirty="0">
                <a:solidFill>
                  <a:srgbClr val="000000"/>
                </a:solidFill>
                <a:latin typeface="SimSun"/>
                <a:cs typeface="SimSun"/>
              </a:rPr>
              <a:t>Facebook（フェイスブック）の３大特長と長所＆短所</a:t>
            </a:r>
            <a:endParaRPr sz="3800">
              <a:latin typeface="SimSun"/>
              <a:cs typeface="SimSun"/>
            </a:endParaRPr>
          </a:p>
        </p:txBody>
      </p:sp>
      <p:graphicFrame>
        <p:nvGraphicFramePr>
          <p:cNvPr id="3" name="object 3"/>
          <p:cNvGraphicFramePr>
            <a:graphicFrameLocks noGrp="1"/>
          </p:cNvGraphicFramePr>
          <p:nvPr/>
        </p:nvGraphicFramePr>
        <p:xfrm>
          <a:off x="463550" y="1009650"/>
          <a:ext cx="12325985" cy="8194675"/>
        </p:xfrm>
        <a:graphic>
          <a:graphicData uri="http://schemas.openxmlformats.org/drawingml/2006/table">
            <a:tbl>
              <a:tblPr firstRow="1" bandRow="1">
                <a:tableStyleId>{2D5ABB26-0587-4C30-8999-92F81FD0307C}</a:tableStyleId>
              </a:tblPr>
              <a:tblGrid>
                <a:gridCol w="2924213"/>
                <a:gridCol w="4695875"/>
                <a:gridCol w="4686363"/>
              </a:tblGrid>
              <a:tr h="741100">
                <a:tc>
                  <a:txBody>
                    <a:bodyPr/>
                    <a:lstStyle/>
                    <a:p>
                      <a:pPr marL="895350">
                        <a:lnSpc>
                          <a:spcPct val="100000"/>
                        </a:lnSpc>
                        <a:spcBef>
                          <a:spcPts val="1450"/>
                        </a:spcBef>
                      </a:pPr>
                      <a:r>
                        <a:rPr sz="2400" spc="90" dirty="0">
                          <a:latin typeface="Yu Gothic"/>
                          <a:cs typeface="Yu Gothic"/>
                        </a:rPr>
                        <a:t>3大特長</a:t>
                      </a:r>
                      <a:endParaRPr sz="2400">
                        <a:latin typeface="Yu Gothic"/>
                        <a:cs typeface="Yu Gothic"/>
                      </a:endParaRPr>
                    </a:p>
                  </a:txBody>
                  <a:tcPr marL="0" marR="0" marT="0" marB="0">
                    <a:lnL w="12700">
                      <a:solidFill>
                        <a:srgbClr val="606060"/>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F5D328"/>
                    </a:solidFill>
                  </a:tcPr>
                </a:tc>
                <a:tc>
                  <a:txBody>
                    <a:bodyPr/>
                    <a:lstStyle/>
                    <a:p>
                      <a:pPr algn="ctr">
                        <a:lnSpc>
                          <a:spcPct val="100000"/>
                        </a:lnSpc>
                        <a:spcBef>
                          <a:spcPts val="1450"/>
                        </a:spcBef>
                      </a:pPr>
                      <a:r>
                        <a:rPr sz="2400" dirty="0">
                          <a:latin typeface="Yu Gothic"/>
                          <a:cs typeface="Yu Gothic"/>
                        </a:rPr>
                        <a:t>長所</a:t>
                      </a:r>
                      <a:endParaRPr sz="2400">
                        <a:latin typeface="Yu Gothic"/>
                        <a:cs typeface="Yu Gothic"/>
                      </a:endParaRPr>
                    </a:p>
                  </a:txBody>
                  <a:tcPr marL="0" marR="0" marT="0" marB="0">
                    <a:lnL w="12700">
                      <a:solidFill>
                        <a:srgbClr val="B8B8B8"/>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F5D328"/>
                    </a:solidFill>
                  </a:tcPr>
                </a:tc>
                <a:tc>
                  <a:txBody>
                    <a:bodyPr/>
                    <a:lstStyle/>
                    <a:p>
                      <a:pPr marL="12065" algn="ctr">
                        <a:lnSpc>
                          <a:spcPct val="100000"/>
                        </a:lnSpc>
                        <a:spcBef>
                          <a:spcPts val="1450"/>
                        </a:spcBef>
                      </a:pPr>
                      <a:r>
                        <a:rPr sz="2400" dirty="0">
                          <a:latin typeface="Yu Gothic"/>
                          <a:cs typeface="Yu Gothic"/>
                        </a:rPr>
                        <a:t>短所</a:t>
                      </a:r>
                      <a:endParaRPr sz="2400">
                        <a:latin typeface="Yu Gothic"/>
                        <a:cs typeface="Yu Gothic"/>
                      </a:endParaRPr>
                    </a:p>
                  </a:txBody>
                  <a:tcPr marL="0" marR="0" marT="0" marB="0">
                    <a:lnL w="12700">
                      <a:solidFill>
                        <a:srgbClr val="B8B8B8"/>
                      </a:solidFill>
                      <a:prstDash val="solid"/>
                    </a:lnL>
                    <a:lnR w="12700">
                      <a:solidFill>
                        <a:srgbClr val="606060"/>
                      </a:solidFill>
                      <a:prstDash val="solid"/>
                    </a:lnR>
                    <a:lnT w="12700">
                      <a:solidFill>
                        <a:srgbClr val="606060"/>
                      </a:solidFill>
                      <a:prstDash val="solid"/>
                    </a:lnT>
                    <a:lnB w="12700">
                      <a:solidFill>
                        <a:srgbClr val="B8B8B8"/>
                      </a:solidFill>
                      <a:prstDash val="solid"/>
                    </a:lnB>
                    <a:solidFill>
                      <a:srgbClr val="F5D328"/>
                    </a:solidFill>
                  </a:tcPr>
                </a:tc>
              </a:tr>
              <a:tr h="464914">
                <a:tc>
                  <a:txBody>
                    <a:bodyPr/>
                    <a:lstStyle/>
                    <a:p>
                      <a:endParaRPr sz="2400">
                        <a:latin typeface="Yu Gothic"/>
                        <a:cs typeface="Yu Gothic"/>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115"/>
                        </a:spcBef>
                      </a:pPr>
                      <a:r>
                        <a:rPr sz="2400" spc="-5" dirty="0">
                          <a:latin typeface="Yu Mincho"/>
                          <a:cs typeface="Yu Mincho"/>
                        </a:rPr>
                        <a:t>・ネガティブな投稿やコメントが</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515"/>
                        </a:spcBef>
                      </a:pPr>
                      <a:r>
                        <a:rPr sz="2400" dirty="0">
                          <a:latin typeface="Yu Mincho"/>
                          <a:cs typeface="Yu Mincho"/>
                        </a:rPr>
                        <a:t>・アカウントなりすまし、乗っ取</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485"/>
                        </a:lnSpc>
                      </a:pPr>
                      <a:r>
                        <a:rPr sz="2400" dirty="0">
                          <a:latin typeface="Yu Mincho"/>
                          <a:cs typeface="Yu Mincho"/>
                        </a:rPr>
                        <a:t>少ない</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ct val="100000"/>
                        </a:lnSpc>
                      </a:pPr>
                      <a:r>
                        <a:rPr sz="2400" dirty="0">
                          <a:latin typeface="Yu Mincho"/>
                          <a:cs typeface="Yu Mincho"/>
                        </a:rPr>
                        <a:t>り、なりすまされ詐欺</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800100">
                <a:tc>
                  <a:txBody>
                    <a:bodyPr/>
                    <a:lstStyle/>
                    <a:p>
                      <a:pPr marL="57150">
                        <a:lnSpc>
                          <a:spcPct val="100000"/>
                        </a:lnSpc>
                        <a:spcBef>
                          <a:spcPts val="1500"/>
                        </a:spcBef>
                      </a:pPr>
                      <a:r>
                        <a:rPr sz="2400" dirty="0">
                          <a:latin typeface="Yu Mincho"/>
                          <a:cs typeface="Yu Mincho"/>
                        </a:rPr>
                        <a:t>実名（本名）である</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485"/>
                        </a:lnSpc>
                      </a:pPr>
                      <a:r>
                        <a:rPr sz="2400" spc="-5" dirty="0">
                          <a:latin typeface="Yu Mincho"/>
                          <a:cs typeface="Yu Mincho"/>
                        </a:rPr>
                        <a:t>・実名で検索し見つけてキーマン</a:t>
                      </a:r>
                      <a:endParaRPr sz="2400">
                        <a:latin typeface="Yu Mincho"/>
                        <a:cs typeface="Yu Mincho"/>
                      </a:endParaRPr>
                    </a:p>
                    <a:p>
                      <a:pPr marL="358140">
                        <a:lnSpc>
                          <a:spcPct val="100000"/>
                        </a:lnSpc>
                        <a:spcBef>
                          <a:spcPts val="320"/>
                        </a:spcBef>
                      </a:pPr>
                      <a:r>
                        <a:rPr sz="2400" dirty="0">
                          <a:latin typeface="Yu Mincho"/>
                          <a:cs typeface="Yu Mincho"/>
                        </a:rPr>
                        <a:t>と繋がれる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ct val="100000"/>
                        </a:lnSpc>
                      </a:pPr>
                      <a:r>
                        <a:rPr sz="2400" spc="-5" dirty="0">
                          <a:latin typeface="Yu Mincho"/>
                          <a:cs typeface="Yu Mincho"/>
                        </a:rPr>
                        <a:t>・顔出しと合わせて懸念されユー</a:t>
                      </a:r>
                      <a:endParaRPr sz="2400">
                        <a:latin typeface="Yu Mincho"/>
                        <a:cs typeface="Yu Mincho"/>
                      </a:endParaRPr>
                    </a:p>
                    <a:p>
                      <a:pPr marL="361315">
                        <a:lnSpc>
                          <a:spcPct val="100000"/>
                        </a:lnSpc>
                        <a:spcBef>
                          <a:spcPts val="320"/>
                        </a:spcBef>
                      </a:pPr>
                      <a:r>
                        <a:rPr sz="2400" spc="-10" dirty="0">
                          <a:latin typeface="Yu Mincho"/>
                          <a:cs typeface="Yu Mincho"/>
                        </a:rPr>
                        <a:t>ザー数が増えない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85904">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485"/>
                        </a:lnSpc>
                      </a:pPr>
                      <a:r>
                        <a:rPr sz="2400" spc="-10" dirty="0">
                          <a:latin typeface="Yu Mincho"/>
                          <a:cs typeface="Yu Mincho"/>
                        </a:rPr>
                        <a:t>・ユーザーのリテラシーや意識が</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ct val="100000"/>
                        </a:lnSpc>
                      </a:pPr>
                      <a:r>
                        <a:rPr sz="2300" dirty="0">
                          <a:latin typeface="Yu Mincho"/>
                          <a:cs typeface="Yu Mincho"/>
                        </a:rPr>
                        <a:t>・個人情報の流出したり、転売さ</a:t>
                      </a:r>
                      <a:endParaRPr sz="23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35520">
                <a:tc>
                  <a:txBody>
                    <a:bodyPr/>
                    <a:lstStyle/>
                    <a:p>
                      <a:endParaRPr sz="23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58140">
                        <a:lnSpc>
                          <a:spcPts val="2545"/>
                        </a:lnSpc>
                      </a:pPr>
                      <a:r>
                        <a:rPr sz="2400" dirty="0">
                          <a:latin typeface="Yu Mincho"/>
                          <a:cs typeface="Yu Mincho"/>
                        </a:rPr>
                        <a:t>高い</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48615">
                        <a:lnSpc>
                          <a:spcPct val="100000"/>
                        </a:lnSpc>
                        <a:spcBef>
                          <a:spcPts val="65"/>
                        </a:spcBef>
                      </a:pPr>
                      <a:r>
                        <a:rPr sz="2300" dirty="0">
                          <a:latin typeface="Yu Mincho"/>
                          <a:cs typeface="Yu Mincho"/>
                        </a:rPr>
                        <a:t>れる危険ある</a:t>
                      </a:r>
                      <a:endParaRPr sz="23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B8B8B8"/>
                      </a:solidFill>
                      <a:prstDash val="solid"/>
                    </a:lnB>
                    <a:solidFill>
                      <a:srgbClr val="EBEBEB"/>
                    </a:solidFill>
                  </a:tcPr>
                </a:tc>
              </a:tr>
              <a:tr h="454925">
                <a:tc>
                  <a:txBody>
                    <a:bodyPr/>
                    <a:lstStyle/>
                    <a:p>
                      <a:endParaRPr sz="2300">
                        <a:latin typeface="Yu Mincho"/>
                        <a:cs typeface="Yu Mincho"/>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85"/>
                        </a:spcBef>
                      </a:pPr>
                      <a:r>
                        <a:rPr sz="2400" spc="-10" dirty="0">
                          <a:latin typeface="Yu Mincho"/>
                          <a:cs typeface="Yu Mincho"/>
                        </a:rPr>
                        <a:t>・リストを使って自由自在に使い</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385"/>
                        </a:spcBef>
                      </a:pPr>
                      <a:r>
                        <a:rPr sz="2400" dirty="0">
                          <a:latin typeface="Yu Mincho"/>
                          <a:cs typeface="Yu Mincho"/>
                        </a:rPr>
                        <a:t>・タグ付けは公開範囲を変えられ</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40005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535"/>
                        </a:lnSpc>
                      </a:pPr>
                      <a:r>
                        <a:rPr sz="2400" dirty="0">
                          <a:latin typeface="Yu Mincho"/>
                          <a:cs typeface="Yu Mincho"/>
                        </a:rPr>
                        <a:t>分け出来る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835"/>
                        </a:lnSpc>
                      </a:pPr>
                      <a:r>
                        <a:rPr sz="2400" dirty="0">
                          <a:latin typeface="Yu Mincho"/>
                          <a:cs typeface="Yu Mincho"/>
                        </a:rPr>
                        <a:t>ない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00050">
                <a:tc>
                  <a:txBody>
                    <a:bodyPr/>
                    <a:lstStyle/>
                    <a:p>
                      <a:pPr marL="57150">
                        <a:lnSpc>
                          <a:spcPts val="2585"/>
                        </a:lnSpc>
                      </a:pPr>
                      <a:r>
                        <a:rPr sz="2400" dirty="0">
                          <a:latin typeface="Yu Mincho"/>
                          <a:cs typeface="Yu Mincho"/>
                        </a:rPr>
                        <a:t>公開範囲を設定でき</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585"/>
                        </a:lnSpc>
                      </a:pPr>
                      <a:r>
                        <a:rPr sz="2400" dirty="0">
                          <a:latin typeface="Yu Mincho"/>
                          <a:cs typeface="Yu Mincho"/>
                        </a:rPr>
                        <a:t>・特定の人だけ非公開にする事も</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ct val="100000"/>
                        </a:lnSpc>
                      </a:pPr>
                      <a:r>
                        <a:rPr sz="2400" spc="-20" dirty="0">
                          <a:latin typeface="Yu Mincho"/>
                          <a:cs typeface="Yu Mincho"/>
                        </a:rPr>
                        <a:t>・スクショやアナログでコピーさ</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06400">
                <a:tc>
                  <a:txBody>
                    <a:bodyPr/>
                    <a:lstStyle/>
                    <a:p>
                      <a:pPr marL="57150">
                        <a:lnSpc>
                          <a:spcPct val="100000"/>
                        </a:lnSpc>
                        <a:spcBef>
                          <a:spcPts val="150"/>
                        </a:spcBef>
                      </a:pPr>
                      <a:r>
                        <a:rPr sz="2400" dirty="0">
                          <a:latin typeface="Yu Mincho"/>
                          <a:cs typeface="Yu Mincho"/>
                        </a:rPr>
                        <a:t>る</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535"/>
                        </a:lnSpc>
                      </a:pPr>
                      <a:r>
                        <a:rPr sz="2400" dirty="0">
                          <a:latin typeface="Yu Mincho"/>
                          <a:cs typeface="Yu Mincho"/>
                        </a:rPr>
                        <a:t>出来る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835"/>
                        </a:lnSpc>
                      </a:pPr>
                      <a:r>
                        <a:rPr sz="2400" spc="-20" dirty="0">
                          <a:latin typeface="Yu Mincho"/>
                          <a:cs typeface="Yu Mincho"/>
                        </a:rPr>
                        <a:t>れプライバシーが保てない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810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435"/>
                        </a:lnSpc>
                      </a:pPr>
                      <a:r>
                        <a:rPr sz="2400" spc="110" dirty="0">
                          <a:latin typeface="Yu Mincho"/>
                          <a:cs typeface="Yu Mincho"/>
                        </a:rPr>
                        <a:t>・FacebookページはGoogleの</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735"/>
                        </a:lnSpc>
                      </a:pPr>
                      <a:r>
                        <a:rPr sz="2400" dirty="0">
                          <a:latin typeface="Yu Mincho"/>
                          <a:cs typeface="Yu Mincho"/>
                        </a:rPr>
                        <a:t>・人間関係が複座になり、公私の</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37707">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58140">
                        <a:lnSpc>
                          <a:spcPts val="2535"/>
                        </a:lnSpc>
                      </a:pPr>
                      <a:r>
                        <a:rPr sz="2400" dirty="0">
                          <a:latin typeface="Yu Mincho"/>
                          <a:cs typeface="Yu Mincho"/>
                        </a:rPr>
                        <a:t>検索にもヒットする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61315">
                        <a:lnSpc>
                          <a:spcPts val="2835"/>
                        </a:lnSpc>
                      </a:pPr>
                      <a:r>
                        <a:rPr sz="2400" dirty="0">
                          <a:latin typeface="Yu Mincho"/>
                          <a:cs typeface="Yu Mincho"/>
                        </a:rPr>
                        <a:t>使い分けが困難になる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B8B8B8"/>
                      </a:solidFill>
                      <a:prstDash val="solid"/>
                    </a:lnB>
                    <a:solidFill>
                      <a:srgbClr val="EBEBEB"/>
                    </a:solidFill>
                  </a:tcPr>
                </a:tc>
              </a:tr>
              <a:tr h="463992">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455"/>
                        </a:spcBef>
                      </a:pPr>
                      <a:r>
                        <a:rPr sz="2400" spc="10" dirty="0">
                          <a:latin typeface="Yu Mincho"/>
                          <a:cs typeface="Yu Mincho"/>
                        </a:rPr>
                        <a:t>・他のSNS代用からゲームまで何</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155"/>
                        </a:spcBef>
                      </a:pPr>
                      <a:r>
                        <a:rPr sz="2400" dirty="0">
                          <a:latin typeface="Yu Mincho"/>
                          <a:cs typeface="Yu Mincho"/>
                        </a:rPr>
                        <a:t>・複雑で高機能になりすぎ習得す</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835"/>
                        </a:lnSpc>
                      </a:pPr>
                      <a:r>
                        <a:rPr sz="2400" dirty="0">
                          <a:latin typeface="Yu Mincho"/>
                          <a:cs typeface="Yu Mincho"/>
                        </a:rPr>
                        <a:t>でも出来る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535"/>
                        </a:lnSpc>
                      </a:pPr>
                      <a:r>
                        <a:rPr sz="2400" dirty="0">
                          <a:latin typeface="Yu Mincho"/>
                          <a:cs typeface="Yu Mincho"/>
                        </a:rPr>
                        <a:t>るのが大変である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93700">
                <a:tc>
                  <a:txBody>
                    <a:bodyPr/>
                    <a:lstStyle/>
                    <a:p>
                      <a:pPr marL="57150">
                        <a:lnSpc>
                          <a:spcPts val="2635"/>
                        </a:lnSpc>
                      </a:pPr>
                      <a:r>
                        <a:rPr sz="2400" dirty="0">
                          <a:latin typeface="Yu Mincho"/>
                          <a:cs typeface="Yu Mincho"/>
                        </a:rPr>
                        <a:t>あらゆるサービスを</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835"/>
                        </a:lnSpc>
                      </a:pPr>
                      <a:r>
                        <a:rPr sz="2400" spc="85" dirty="0">
                          <a:latin typeface="Yu Mincho"/>
                          <a:cs typeface="Yu Mincho"/>
                        </a:rPr>
                        <a:t>・他のサービスをFacebookアカ</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535"/>
                        </a:lnSpc>
                      </a:pPr>
                      <a:r>
                        <a:rPr sz="2400" spc="85" dirty="0">
                          <a:latin typeface="Yu Mincho"/>
                          <a:cs typeface="Yu Mincho"/>
                        </a:rPr>
                        <a:t>・溢れる情報をFacebook側でコ</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12750">
                <a:tc>
                  <a:txBody>
                    <a:bodyPr/>
                    <a:lstStyle/>
                    <a:p>
                      <a:pPr marL="57150">
                        <a:lnSpc>
                          <a:spcPct val="100000"/>
                        </a:lnSpc>
                        <a:spcBef>
                          <a:spcPts val="250"/>
                        </a:spcBef>
                      </a:pPr>
                      <a:r>
                        <a:rPr sz="2400" dirty="0">
                          <a:latin typeface="Yu Mincho"/>
                          <a:cs typeface="Yu Mincho"/>
                        </a:rPr>
                        <a:t>盛り込む</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835"/>
                        </a:lnSpc>
                      </a:pPr>
                      <a:r>
                        <a:rPr sz="2400" spc="-25" dirty="0">
                          <a:latin typeface="Yu Mincho"/>
                          <a:cs typeface="Yu Mincho"/>
                        </a:rPr>
                        <a:t>ウントでログインできる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535"/>
                        </a:lnSpc>
                      </a:pPr>
                      <a:r>
                        <a:rPr sz="2400" spc="-15" dirty="0">
                          <a:latin typeface="Yu Mincho"/>
                          <a:cs typeface="Yu Mincho"/>
                        </a:rPr>
                        <a:t>ントロールされる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810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685"/>
                        </a:lnSpc>
                      </a:pPr>
                      <a:r>
                        <a:rPr sz="2400" dirty="0">
                          <a:latin typeface="Yu Mincho"/>
                          <a:cs typeface="Yu Mincho"/>
                        </a:rPr>
                        <a:t>・連携された他のサービスの情報</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385"/>
                        </a:lnSpc>
                      </a:pPr>
                      <a:r>
                        <a:rPr sz="2400" spc="-15" dirty="0">
                          <a:latin typeface="Yu Mincho"/>
                          <a:cs typeface="Yu Mincho"/>
                        </a:rPr>
                        <a:t>・パスワードなどの管理を徹底し</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35002">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606060"/>
                      </a:solidFill>
                      <a:prstDash val="solid"/>
                    </a:lnB>
                    <a:solidFill>
                      <a:srgbClr val="EBEBEB"/>
                    </a:solidFill>
                  </a:tcPr>
                </a:tc>
                <a:tc>
                  <a:txBody>
                    <a:bodyPr/>
                    <a:lstStyle/>
                    <a:p>
                      <a:pPr marL="358140">
                        <a:lnSpc>
                          <a:spcPct val="100000"/>
                        </a:lnSpc>
                      </a:pPr>
                      <a:r>
                        <a:rPr sz="2400" spc="-15" dirty="0">
                          <a:latin typeface="Yu Mincho"/>
                          <a:cs typeface="Yu Mincho"/>
                        </a:rPr>
                        <a:t>も流れてきて便利</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606060"/>
                      </a:solidFill>
                      <a:prstDash val="solid"/>
                    </a:lnB>
                    <a:solidFill>
                      <a:srgbClr val="EBEBEB"/>
                    </a:solidFill>
                  </a:tcPr>
                </a:tc>
                <a:tc>
                  <a:txBody>
                    <a:bodyPr/>
                    <a:lstStyle/>
                    <a:p>
                      <a:pPr marL="361315">
                        <a:lnSpc>
                          <a:spcPts val="2585"/>
                        </a:lnSpc>
                      </a:pPr>
                      <a:r>
                        <a:rPr sz="2400" spc="-15" dirty="0">
                          <a:latin typeface="Yu Mincho"/>
                          <a:cs typeface="Yu Mincho"/>
                        </a:rPr>
                        <a:t>ないと総崩れしてしまう</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606060"/>
                      </a:solidFill>
                      <a:prstDash val="solid"/>
                    </a:lnB>
                    <a:solidFill>
                      <a:srgbClr val="EBEBEB"/>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2900" y="5892800"/>
            <a:ext cx="11811000" cy="3634740"/>
          </a:xfrm>
          <a:prstGeom prst="rect">
            <a:avLst/>
          </a:prstGeom>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2374900">
              <a:lnSpc>
                <a:spcPct val="100000"/>
              </a:lnSpc>
              <a:spcBef>
                <a:spcPts val="1140"/>
              </a:spcBef>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
        <p:nvSpPr>
          <p:cNvPr id="3" name="object 3"/>
          <p:cNvSpPr txBox="1">
            <a:spLocks noGrp="1"/>
          </p:cNvSpPr>
          <p:nvPr>
            <p:ph type="title"/>
          </p:nvPr>
        </p:nvSpPr>
        <p:spPr>
          <a:prstGeom prst="rect">
            <a:avLst/>
          </a:prstGeom>
        </p:spPr>
        <p:txBody>
          <a:bodyPr vert="horz" wrap="square" lIns="0" tIns="188203" rIns="0" bIns="0" rtlCol="0">
            <a:spAutoFit/>
          </a:bodyPr>
          <a:lstStyle/>
          <a:p>
            <a:pPr marL="254000">
              <a:lnSpc>
                <a:spcPct val="100000"/>
              </a:lnSpc>
            </a:pPr>
            <a:r>
              <a:rPr sz="3600" spc="-60" dirty="0">
                <a:solidFill>
                  <a:srgbClr val="000000"/>
                </a:solidFill>
                <a:latin typeface="Arial"/>
                <a:cs typeface="Arial"/>
              </a:rPr>
              <a:t>Facebook</a:t>
            </a:r>
            <a:r>
              <a:rPr sz="3600" spc="-60" dirty="0">
                <a:solidFill>
                  <a:srgbClr val="000000"/>
                </a:solidFill>
                <a:latin typeface="Yu Mincho"/>
                <a:cs typeface="Yu Mincho"/>
              </a:rPr>
              <a:t>で公開の個人情報は顔出し（写真）と実名のみ必須</a:t>
            </a:r>
            <a:endParaRPr sz="3600">
              <a:latin typeface="Yu Mincho"/>
              <a:cs typeface="Yu Mincho"/>
            </a:endParaRPr>
          </a:p>
        </p:txBody>
      </p:sp>
      <p:sp>
        <p:nvSpPr>
          <p:cNvPr id="4" name="object 4"/>
          <p:cNvSpPr/>
          <p:nvPr/>
        </p:nvSpPr>
        <p:spPr>
          <a:xfrm>
            <a:off x="342900" y="952500"/>
            <a:ext cx="11798300" cy="6248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7700" y="4102100"/>
            <a:ext cx="1739900" cy="1689100"/>
          </a:xfrm>
          <a:custGeom>
            <a:avLst/>
            <a:gdLst/>
            <a:ahLst/>
            <a:cxnLst/>
            <a:rect l="l" t="t" r="r" b="b"/>
            <a:pathLst>
              <a:path w="1739900" h="1689100">
                <a:moveTo>
                  <a:pt x="0" y="0"/>
                </a:moveTo>
                <a:lnTo>
                  <a:pt x="1739900" y="0"/>
                </a:lnTo>
                <a:lnTo>
                  <a:pt x="1739900" y="1689100"/>
                </a:lnTo>
                <a:lnTo>
                  <a:pt x="0" y="1689100"/>
                </a:lnTo>
                <a:lnTo>
                  <a:pt x="0" y="0"/>
                </a:lnTo>
                <a:close/>
              </a:path>
            </a:pathLst>
          </a:custGeom>
          <a:ln w="50800">
            <a:solidFill>
              <a:srgbClr val="E32400"/>
            </a:solidFill>
          </a:ln>
        </p:spPr>
        <p:txBody>
          <a:bodyPr wrap="square" lIns="0" tIns="0" rIns="0" bIns="0" rtlCol="0"/>
          <a:lstStyle/>
          <a:p>
            <a:endParaRPr/>
          </a:p>
        </p:txBody>
      </p:sp>
      <p:sp>
        <p:nvSpPr>
          <p:cNvPr id="6" name="object 6"/>
          <p:cNvSpPr/>
          <p:nvPr/>
        </p:nvSpPr>
        <p:spPr>
          <a:xfrm>
            <a:off x="2463800" y="5308600"/>
            <a:ext cx="1155700" cy="444500"/>
          </a:xfrm>
          <a:custGeom>
            <a:avLst/>
            <a:gdLst/>
            <a:ahLst/>
            <a:cxnLst/>
            <a:rect l="l" t="t" r="r" b="b"/>
            <a:pathLst>
              <a:path w="1155700" h="444500">
                <a:moveTo>
                  <a:pt x="0" y="0"/>
                </a:moveTo>
                <a:lnTo>
                  <a:pt x="1155700" y="0"/>
                </a:lnTo>
                <a:lnTo>
                  <a:pt x="1155700" y="444500"/>
                </a:lnTo>
                <a:lnTo>
                  <a:pt x="0" y="444500"/>
                </a:lnTo>
                <a:lnTo>
                  <a:pt x="0" y="0"/>
                </a:lnTo>
                <a:close/>
              </a:path>
            </a:pathLst>
          </a:custGeom>
          <a:ln w="50800">
            <a:solidFill>
              <a:srgbClr val="E32400"/>
            </a:solidFill>
          </a:ln>
        </p:spPr>
        <p:txBody>
          <a:bodyPr wrap="square" lIns="0" tIns="0" rIns="0" bIns="0" rtlCol="0"/>
          <a:lstStyle/>
          <a:p>
            <a:endParaRPr/>
          </a:p>
        </p:txBody>
      </p:sp>
      <p:sp>
        <p:nvSpPr>
          <p:cNvPr id="7" name="object 7"/>
          <p:cNvSpPr/>
          <p:nvPr/>
        </p:nvSpPr>
        <p:spPr>
          <a:xfrm>
            <a:off x="4035297" y="4394200"/>
            <a:ext cx="1079500" cy="673100"/>
          </a:xfrm>
          <a:custGeom>
            <a:avLst/>
            <a:gdLst/>
            <a:ahLst/>
            <a:cxnLst/>
            <a:rect l="l" t="t" r="r" b="b"/>
            <a:pathLst>
              <a:path w="1079500" h="673100">
                <a:moveTo>
                  <a:pt x="0" y="0"/>
                </a:moveTo>
                <a:lnTo>
                  <a:pt x="1079500" y="0"/>
                </a:lnTo>
                <a:lnTo>
                  <a:pt x="1079500" y="673100"/>
                </a:lnTo>
                <a:lnTo>
                  <a:pt x="0" y="67310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4035297" y="4394200"/>
            <a:ext cx="1079500" cy="673100"/>
          </a:xfrm>
          <a:custGeom>
            <a:avLst/>
            <a:gdLst/>
            <a:ahLst/>
            <a:cxnLst/>
            <a:rect l="l" t="t" r="r" b="b"/>
            <a:pathLst>
              <a:path w="1079500" h="673100">
                <a:moveTo>
                  <a:pt x="0" y="0"/>
                </a:moveTo>
                <a:lnTo>
                  <a:pt x="1079500" y="0"/>
                </a:lnTo>
                <a:lnTo>
                  <a:pt x="1079500" y="673100"/>
                </a:lnTo>
                <a:lnTo>
                  <a:pt x="0" y="673100"/>
                </a:lnTo>
                <a:lnTo>
                  <a:pt x="0" y="0"/>
                </a:lnTo>
                <a:close/>
              </a:path>
            </a:pathLst>
          </a:custGeom>
          <a:ln w="50800">
            <a:solidFill>
              <a:srgbClr val="E32400"/>
            </a:solidFill>
          </a:ln>
        </p:spPr>
        <p:txBody>
          <a:bodyPr wrap="square" lIns="0" tIns="0" rIns="0" bIns="0" rtlCol="0"/>
          <a:lstStyle/>
          <a:p>
            <a:endParaRPr/>
          </a:p>
        </p:txBody>
      </p:sp>
      <p:sp>
        <p:nvSpPr>
          <p:cNvPr id="9" name="object 9"/>
          <p:cNvSpPr txBox="1"/>
          <p:nvPr/>
        </p:nvSpPr>
        <p:spPr>
          <a:xfrm>
            <a:off x="4102100" y="4457700"/>
            <a:ext cx="939800" cy="574040"/>
          </a:xfrm>
          <a:prstGeom prst="rect">
            <a:avLst/>
          </a:prstGeom>
        </p:spPr>
        <p:txBody>
          <a:bodyPr vert="horz" wrap="square" lIns="0" tIns="0" rIns="0" bIns="0" rtlCol="0">
            <a:spAutoFit/>
          </a:bodyPr>
          <a:lstStyle/>
          <a:p>
            <a:pPr marL="12700">
              <a:lnSpc>
                <a:spcPct val="100000"/>
              </a:lnSpc>
            </a:pPr>
            <a:r>
              <a:rPr sz="3600" dirty="0">
                <a:solidFill>
                  <a:srgbClr val="E32400"/>
                </a:solidFill>
                <a:latin typeface="Yu Mincho"/>
                <a:cs typeface="Yu Mincho"/>
              </a:rPr>
              <a:t>必須</a:t>
            </a:r>
            <a:endParaRPr sz="3600">
              <a:latin typeface="Yu Mincho"/>
              <a:cs typeface="Yu Mincho"/>
            </a:endParaRPr>
          </a:p>
        </p:txBody>
      </p:sp>
      <p:sp>
        <p:nvSpPr>
          <p:cNvPr id="10" name="object 10"/>
          <p:cNvSpPr/>
          <p:nvPr/>
        </p:nvSpPr>
        <p:spPr>
          <a:xfrm>
            <a:off x="2545001" y="4794277"/>
            <a:ext cx="1510030" cy="152400"/>
          </a:xfrm>
          <a:custGeom>
            <a:avLst/>
            <a:gdLst/>
            <a:ahLst/>
            <a:cxnLst/>
            <a:rect l="l" t="t" r="r" b="b"/>
            <a:pathLst>
              <a:path w="1510029" h="152400">
                <a:moveTo>
                  <a:pt x="0" y="0"/>
                </a:moveTo>
                <a:lnTo>
                  <a:pt x="25271" y="2542"/>
                </a:lnTo>
                <a:lnTo>
                  <a:pt x="1509435" y="151886"/>
                </a:lnTo>
              </a:path>
            </a:pathLst>
          </a:custGeom>
          <a:ln w="50800">
            <a:solidFill>
              <a:srgbClr val="E32400"/>
            </a:solidFill>
          </a:ln>
        </p:spPr>
        <p:txBody>
          <a:bodyPr wrap="square" lIns="0" tIns="0" rIns="0" bIns="0" rtlCol="0"/>
          <a:lstStyle/>
          <a:p>
            <a:endParaRPr/>
          </a:p>
        </p:txBody>
      </p:sp>
      <p:sp>
        <p:nvSpPr>
          <p:cNvPr id="11" name="object 11"/>
          <p:cNvSpPr/>
          <p:nvPr/>
        </p:nvSpPr>
        <p:spPr>
          <a:xfrm>
            <a:off x="2411056" y="4696015"/>
            <a:ext cx="223520" cy="212725"/>
          </a:xfrm>
          <a:custGeom>
            <a:avLst/>
            <a:gdLst/>
            <a:ahLst/>
            <a:cxnLst/>
            <a:rect l="l" t="t" r="r" b="b"/>
            <a:pathLst>
              <a:path w="223519" h="212725">
                <a:moveTo>
                  <a:pt x="222961" y="0"/>
                </a:moveTo>
                <a:lnTo>
                  <a:pt x="0" y="84785"/>
                </a:lnTo>
                <a:lnTo>
                  <a:pt x="201599" y="212293"/>
                </a:lnTo>
                <a:lnTo>
                  <a:pt x="159219" y="100812"/>
                </a:lnTo>
                <a:lnTo>
                  <a:pt x="222961" y="0"/>
                </a:lnTo>
                <a:close/>
              </a:path>
            </a:pathLst>
          </a:custGeom>
          <a:solidFill>
            <a:srgbClr val="E32400"/>
          </a:solidFill>
        </p:spPr>
        <p:txBody>
          <a:bodyPr wrap="square" lIns="0" tIns="0" rIns="0" bIns="0" rtlCol="0"/>
          <a:lstStyle/>
          <a:p>
            <a:endParaRPr/>
          </a:p>
        </p:txBody>
      </p:sp>
      <p:sp>
        <p:nvSpPr>
          <p:cNvPr id="12" name="object 12"/>
          <p:cNvSpPr/>
          <p:nvPr/>
        </p:nvSpPr>
        <p:spPr>
          <a:xfrm>
            <a:off x="3742452" y="4950053"/>
            <a:ext cx="322580" cy="348615"/>
          </a:xfrm>
          <a:custGeom>
            <a:avLst/>
            <a:gdLst/>
            <a:ahLst/>
            <a:cxnLst/>
            <a:rect l="l" t="t" r="r" b="b"/>
            <a:pathLst>
              <a:path w="322579" h="348614">
                <a:moveTo>
                  <a:pt x="0" y="348040"/>
                </a:moveTo>
                <a:lnTo>
                  <a:pt x="17265" y="329411"/>
                </a:lnTo>
                <a:lnTo>
                  <a:pt x="322555" y="0"/>
                </a:lnTo>
              </a:path>
            </a:pathLst>
          </a:custGeom>
          <a:ln w="50800">
            <a:solidFill>
              <a:srgbClr val="E32400"/>
            </a:solidFill>
          </a:ln>
        </p:spPr>
        <p:txBody>
          <a:bodyPr wrap="square" lIns="0" tIns="0" rIns="0" bIns="0" rtlCol="0"/>
          <a:lstStyle/>
          <a:p>
            <a:endParaRPr/>
          </a:p>
        </p:txBody>
      </p:sp>
      <p:sp>
        <p:nvSpPr>
          <p:cNvPr id="13" name="object 13"/>
          <p:cNvSpPr/>
          <p:nvPr/>
        </p:nvSpPr>
        <p:spPr>
          <a:xfrm>
            <a:off x="3650945" y="5167833"/>
            <a:ext cx="223520" cy="229235"/>
          </a:xfrm>
          <a:custGeom>
            <a:avLst/>
            <a:gdLst/>
            <a:ahLst/>
            <a:cxnLst/>
            <a:rect l="l" t="t" r="r" b="b"/>
            <a:pathLst>
              <a:path w="223520" h="229235">
                <a:moveTo>
                  <a:pt x="66789" y="0"/>
                </a:moveTo>
                <a:lnTo>
                  <a:pt x="0" y="229006"/>
                </a:lnTo>
                <a:lnTo>
                  <a:pt x="223278" y="145021"/>
                </a:lnTo>
                <a:lnTo>
                  <a:pt x="108775" y="111633"/>
                </a:lnTo>
                <a:lnTo>
                  <a:pt x="66789" y="0"/>
                </a:lnTo>
                <a:close/>
              </a:path>
            </a:pathLst>
          </a:custGeom>
          <a:solidFill>
            <a:srgbClr val="E32400"/>
          </a:solidFill>
        </p:spPr>
        <p:txBody>
          <a:bodyPr wrap="square" lIns="0" tIns="0" rIns="0" bIns="0" rtlCol="0"/>
          <a:lstStyle/>
          <a:p>
            <a:endParaRPr/>
          </a:p>
        </p:txBody>
      </p:sp>
      <p:sp>
        <p:nvSpPr>
          <p:cNvPr id="14" name="object 14"/>
          <p:cNvSpPr/>
          <p:nvPr/>
        </p:nvSpPr>
        <p:spPr>
          <a:xfrm>
            <a:off x="342900" y="5892800"/>
            <a:ext cx="11811000" cy="3606800"/>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4549647" y="5911850"/>
            <a:ext cx="7670800" cy="1524000"/>
          </a:xfrm>
          <a:custGeom>
            <a:avLst/>
            <a:gdLst/>
            <a:ahLst/>
            <a:cxnLst/>
            <a:rect l="l" t="t" r="r" b="b"/>
            <a:pathLst>
              <a:path w="7670800" h="1524000">
                <a:moveTo>
                  <a:pt x="0" y="0"/>
                </a:moveTo>
                <a:lnTo>
                  <a:pt x="7670800" y="0"/>
                </a:lnTo>
                <a:lnTo>
                  <a:pt x="7670800" y="1524000"/>
                </a:lnTo>
                <a:lnTo>
                  <a:pt x="0" y="1524000"/>
                </a:lnTo>
                <a:lnTo>
                  <a:pt x="0" y="0"/>
                </a:lnTo>
                <a:close/>
              </a:path>
            </a:pathLst>
          </a:custGeom>
          <a:solidFill>
            <a:srgbClr val="FFFFFF"/>
          </a:solidFill>
        </p:spPr>
        <p:txBody>
          <a:bodyPr wrap="square" lIns="0" tIns="0" rIns="0" bIns="0" rtlCol="0"/>
          <a:lstStyle/>
          <a:p>
            <a:endParaRPr/>
          </a:p>
        </p:txBody>
      </p:sp>
      <p:sp>
        <p:nvSpPr>
          <p:cNvPr id="16" name="object 16"/>
          <p:cNvSpPr txBox="1"/>
          <p:nvPr/>
        </p:nvSpPr>
        <p:spPr>
          <a:xfrm>
            <a:off x="4549647" y="5911850"/>
            <a:ext cx="7670800" cy="1524000"/>
          </a:xfrm>
          <a:prstGeom prst="rect">
            <a:avLst/>
          </a:prstGeom>
          <a:solidFill>
            <a:srgbClr val="FFFFFF"/>
          </a:solidFill>
          <a:ln w="50800">
            <a:solidFill>
              <a:srgbClr val="0042AA"/>
            </a:solidFill>
          </a:ln>
        </p:spPr>
        <p:txBody>
          <a:bodyPr vert="horz" wrap="square" lIns="0" tIns="69850" rIns="0" bIns="0" rtlCol="0">
            <a:spAutoFit/>
          </a:bodyPr>
          <a:lstStyle/>
          <a:p>
            <a:pPr marL="47625">
              <a:lnSpc>
                <a:spcPct val="100000"/>
              </a:lnSpc>
              <a:spcBef>
                <a:spcPts val="550"/>
              </a:spcBef>
            </a:pPr>
            <a:r>
              <a:rPr sz="2400" dirty="0">
                <a:solidFill>
                  <a:srgbClr val="0042AA"/>
                </a:solidFill>
                <a:latin typeface="Yu Mincho"/>
                <a:cs typeface="Yu Mincho"/>
              </a:rPr>
              <a:t>勤務先、出身校、居住地、結婚の有無、生年月日、</a:t>
            </a:r>
            <a:endParaRPr sz="2400">
              <a:latin typeface="Yu Mincho"/>
              <a:cs typeface="Yu Mincho"/>
            </a:endParaRPr>
          </a:p>
          <a:p>
            <a:pPr marL="47625" marR="61594">
              <a:lnSpc>
                <a:spcPts val="3900"/>
              </a:lnSpc>
              <a:spcBef>
                <a:spcPts val="100"/>
              </a:spcBef>
            </a:pPr>
            <a:r>
              <a:rPr sz="2400" spc="-30" dirty="0">
                <a:solidFill>
                  <a:srgbClr val="0042AA"/>
                </a:solidFill>
                <a:latin typeface="Arial"/>
                <a:cs typeface="Arial"/>
              </a:rPr>
              <a:t>Email</a:t>
            </a:r>
            <a:r>
              <a:rPr sz="2400" spc="-30" dirty="0">
                <a:solidFill>
                  <a:srgbClr val="0042AA"/>
                </a:solidFill>
                <a:latin typeface="Yu Mincho"/>
                <a:cs typeface="Yu Mincho"/>
              </a:rPr>
              <a:t>など全て非公開でも</a:t>
            </a:r>
            <a:r>
              <a:rPr sz="2400" spc="-30" dirty="0">
                <a:solidFill>
                  <a:srgbClr val="0042AA"/>
                </a:solidFill>
                <a:latin typeface="Arial"/>
                <a:cs typeface="Arial"/>
              </a:rPr>
              <a:t>OK</a:t>
            </a:r>
            <a:r>
              <a:rPr sz="2400" spc="-30" dirty="0">
                <a:solidFill>
                  <a:srgbClr val="0042AA"/>
                </a:solidFill>
                <a:latin typeface="Yu Mincho"/>
                <a:cs typeface="Yu Mincho"/>
              </a:rPr>
              <a:t>だが、ビジネスで使うなら  </a:t>
            </a:r>
            <a:r>
              <a:rPr sz="2400" dirty="0">
                <a:solidFill>
                  <a:srgbClr val="0042AA"/>
                </a:solidFill>
                <a:latin typeface="Yu Mincho"/>
                <a:cs typeface="Yu Mincho"/>
              </a:rPr>
              <a:t>最低でも勤務先は公開しないとビジネスへ繋がらない</a:t>
            </a:r>
            <a:endParaRPr sz="2400">
              <a:latin typeface="Yu Mincho"/>
              <a:cs typeface="Yu Mincho"/>
            </a:endParaRPr>
          </a:p>
        </p:txBody>
      </p:sp>
      <p:sp>
        <p:nvSpPr>
          <p:cNvPr id="17" name="object 17"/>
          <p:cNvSpPr/>
          <p:nvPr/>
        </p:nvSpPr>
        <p:spPr>
          <a:xfrm>
            <a:off x="3725183" y="6294310"/>
            <a:ext cx="807085" cy="905510"/>
          </a:xfrm>
          <a:custGeom>
            <a:avLst/>
            <a:gdLst/>
            <a:ahLst/>
            <a:cxnLst/>
            <a:rect l="l" t="t" r="r" b="b"/>
            <a:pathLst>
              <a:path w="807085" h="905509">
                <a:moveTo>
                  <a:pt x="0" y="905242"/>
                </a:moveTo>
                <a:lnTo>
                  <a:pt x="16899" y="886279"/>
                </a:lnTo>
                <a:lnTo>
                  <a:pt x="806759" y="0"/>
                </a:lnTo>
              </a:path>
            </a:pathLst>
          </a:custGeom>
          <a:ln w="50799">
            <a:solidFill>
              <a:srgbClr val="0042AA"/>
            </a:solidFill>
          </a:ln>
        </p:spPr>
        <p:txBody>
          <a:bodyPr wrap="square" lIns="0" tIns="0" rIns="0" bIns="0" rtlCol="0"/>
          <a:lstStyle/>
          <a:p>
            <a:endParaRPr/>
          </a:p>
        </p:txBody>
      </p:sp>
      <p:sp>
        <p:nvSpPr>
          <p:cNvPr id="18" name="object 18"/>
          <p:cNvSpPr/>
          <p:nvPr/>
        </p:nvSpPr>
        <p:spPr>
          <a:xfrm>
            <a:off x="3635616" y="7069797"/>
            <a:ext cx="221615" cy="230504"/>
          </a:xfrm>
          <a:custGeom>
            <a:avLst/>
            <a:gdLst/>
            <a:ahLst/>
            <a:cxnLst/>
            <a:rect l="l" t="t" r="r" b="b"/>
            <a:pathLst>
              <a:path w="221614" h="230504">
                <a:moveTo>
                  <a:pt x="62318" y="0"/>
                </a:moveTo>
                <a:lnTo>
                  <a:pt x="0" y="230263"/>
                </a:lnTo>
                <a:lnTo>
                  <a:pt x="221602" y="141960"/>
                </a:lnTo>
                <a:lnTo>
                  <a:pt x="106464" y="110794"/>
                </a:lnTo>
                <a:lnTo>
                  <a:pt x="62318" y="0"/>
                </a:lnTo>
                <a:close/>
              </a:path>
            </a:pathLst>
          </a:custGeom>
          <a:solidFill>
            <a:srgbClr val="0042AA"/>
          </a:solidFill>
        </p:spPr>
        <p:txBody>
          <a:bodyPr wrap="square" lIns="0" tIns="0" rIns="0" bIns="0" rtlCol="0"/>
          <a:lstStyle/>
          <a:p>
            <a:endParaRPr/>
          </a:p>
        </p:txBody>
      </p:sp>
      <p:sp>
        <p:nvSpPr>
          <p:cNvPr id="19" name="object 19"/>
          <p:cNvSpPr/>
          <p:nvPr/>
        </p:nvSpPr>
        <p:spPr>
          <a:xfrm>
            <a:off x="431800" y="5943600"/>
            <a:ext cx="3175000" cy="3556000"/>
          </a:xfrm>
          <a:custGeom>
            <a:avLst/>
            <a:gdLst/>
            <a:ahLst/>
            <a:cxnLst/>
            <a:rect l="l" t="t" r="r" b="b"/>
            <a:pathLst>
              <a:path w="3175000" h="3556000">
                <a:moveTo>
                  <a:pt x="0" y="0"/>
                </a:moveTo>
                <a:lnTo>
                  <a:pt x="3175000" y="0"/>
                </a:lnTo>
                <a:lnTo>
                  <a:pt x="3175000" y="3556000"/>
                </a:lnTo>
                <a:lnTo>
                  <a:pt x="0" y="3556000"/>
                </a:lnTo>
                <a:lnTo>
                  <a:pt x="0" y="0"/>
                </a:lnTo>
                <a:close/>
              </a:path>
            </a:pathLst>
          </a:custGeom>
          <a:ln w="50800">
            <a:solidFill>
              <a:srgbClr val="0042AA"/>
            </a:solidFill>
          </a:ln>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24</a:t>
            </a:fld>
            <a:endParaRPr spc="-10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5503" rIns="0" bIns="0" rtlCol="0">
            <a:spAutoFit/>
          </a:bodyPr>
          <a:lstStyle/>
          <a:p>
            <a:pPr marL="254000">
              <a:lnSpc>
                <a:spcPct val="100000"/>
              </a:lnSpc>
            </a:pPr>
            <a:r>
              <a:rPr sz="3600" spc="710" dirty="0">
                <a:solidFill>
                  <a:srgbClr val="000000"/>
                </a:solidFill>
                <a:latin typeface="PMingLiU"/>
                <a:cs typeface="PMingLiU"/>
              </a:rPr>
              <a:t>Facebookは実名だから</a:t>
            </a:r>
            <a:r>
              <a:rPr sz="3600" spc="-110" dirty="0">
                <a:solidFill>
                  <a:srgbClr val="000000"/>
                </a:solidFill>
                <a:latin typeface="PMingLiU"/>
                <a:cs typeface="PMingLiU"/>
              </a:rPr>
              <a:t>こ</a:t>
            </a:r>
            <a:r>
              <a:rPr sz="3600" dirty="0">
                <a:solidFill>
                  <a:srgbClr val="000000"/>
                </a:solidFill>
                <a:latin typeface="PMingLiU"/>
                <a:cs typeface="PMingLiU"/>
              </a:rPr>
              <a:t>そ著名な人とも検索</a:t>
            </a:r>
            <a:r>
              <a:rPr sz="3600" spc="-180" dirty="0">
                <a:solidFill>
                  <a:srgbClr val="000000"/>
                </a:solidFill>
                <a:latin typeface="PMingLiU"/>
                <a:cs typeface="PMingLiU"/>
              </a:rPr>
              <a:t>し</a:t>
            </a:r>
            <a:r>
              <a:rPr sz="3600" dirty="0">
                <a:solidFill>
                  <a:srgbClr val="000000"/>
                </a:solidFill>
                <a:latin typeface="PMingLiU"/>
                <a:cs typeface="PMingLiU"/>
              </a:rPr>
              <a:t>て繋がれる</a:t>
            </a:r>
            <a:endParaRPr sz="3600">
              <a:latin typeface="PMingLiU"/>
              <a:cs typeface="PMingLiU"/>
            </a:endParaRPr>
          </a:p>
        </p:txBody>
      </p:sp>
      <p:sp>
        <p:nvSpPr>
          <p:cNvPr id="3" name="object 3"/>
          <p:cNvSpPr/>
          <p:nvPr/>
        </p:nvSpPr>
        <p:spPr>
          <a:xfrm>
            <a:off x="254000" y="1117600"/>
            <a:ext cx="7429500" cy="57023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42900" y="850900"/>
            <a:ext cx="4477385" cy="365760"/>
          </a:xfrm>
          <a:prstGeom prst="rect">
            <a:avLst/>
          </a:prstGeom>
        </p:spPr>
        <p:txBody>
          <a:bodyPr vert="horz" wrap="square" lIns="0" tIns="0" rIns="0" bIns="0" rtlCol="0">
            <a:spAutoFit/>
          </a:bodyPr>
          <a:lstStyle/>
          <a:p>
            <a:pPr marL="12700">
              <a:lnSpc>
                <a:spcPct val="100000"/>
              </a:lnSpc>
            </a:pPr>
            <a:r>
              <a:rPr sz="2400" u="heavy" spc="-75" dirty="0">
                <a:latin typeface="Arial"/>
                <a:cs typeface="Arial"/>
                <a:hlinkClick r:id="rId3"/>
              </a:rPr>
              <a:t>http://toyokeizai.net/articles/-/30134</a:t>
            </a:r>
            <a:endParaRPr sz="2400">
              <a:latin typeface="Arial"/>
              <a:cs typeface="Arial"/>
            </a:endParaRPr>
          </a:p>
        </p:txBody>
      </p:sp>
      <p:sp>
        <p:nvSpPr>
          <p:cNvPr id="5" name="object 5"/>
          <p:cNvSpPr/>
          <p:nvPr/>
        </p:nvSpPr>
        <p:spPr>
          <a:xfrm>
            <a:off x="7937500" y="4216400"/>
            <a:ext cx="4737100" cy="31750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874000" y="7518400"/>
            <a:ext cx="4978400" cy="16129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962900" y="1104900"/>
            <a:ext cx="4686300" cy="12446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343900" y="1676400"/>
            <a:ext cx="4267200" cy="6350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7924800" y="2438400"/>
            <a:ext cx="4711700" cy="21971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9956800" y="2260600"/>
            <a:ext cx="660400" cy="304800"/>
          </a:xfrm>
          <a:custGeom>
            <a:avLst/>
            <a:gdLst/>
            <a:ahLst/>
            <a:cxnLst/>
            <a:rect l="l" t="t" r="r" b="b"/>
            <a:pathLst>
              <a:path w="660400" h="304800">
                <a:moveTo>
                  <a:pt x="0" y="0"/>
                </a:moveTo>
                <a:lnTo>
                  <a:pt x="660400" y="0"/>
                </a:lnTo>
                <a:lnTo>
                  <a:pt x="660400" y="304800"/>
                </a:lnTo>
                <a:lnTo>
                  <a:pt x="0" y="304800"/>
                </a:lnTo>
                <a:lnTo>
                  <a:pt x="0" y="0"/>
                </a:lnTo>
                <a:close/>
              </a:path>
            </a:pathLst>
          </a:custGeom>
          <a:solidFill>
            <a:srgbClr val="FFAA00"/>
          </a:solidFill>
        </p:spPr>
        <p:txBody>
          <a:bodyPr wrap="square" lIns="0" tIns="0" rIns="0" bIns="0" rtlCol="0"/>
          <a:lstStyle/>
          <a:p>
            <a:endParaRPr/>
          </a:p>
        </p:txBody>
      </p:sp>
      <p:sp>
        <p:nvSpPr>
          <p:cNvPr id="11" name="object 11"/>
          <p:cNvSpPr/>
          <p:nvPr/>
        </p:nvSpPr>
        <p:spPr>
          <a:xfrm>
            <a:off x="9652000" y="2501900"/>
            <a:ext cx="1270000" cy="304800"/>
          </a:xfrm>
          <a:custGeom>
            <a:avLst/>
            <a:gdLst/>
            <a:ahLst/>
            <a:cxnLst/>
            <a:rect l="l" t="t" r="r" b="b"/>
            <a:pathLst>
              <a:path w="1270000" h="304800">
                <a:moveTo>
                  <a:pt x="1270000" y="0"/>
                </a:moveTo>
                <a:lnTo>
                  <a:pt x="0" y="0"/>
                </a:lnTo>
                <a:lnTo>
                  <a:pt x="635000" y="304800"/>
                </a:lnTo>
                <a:lnTo>
                  <a:pt x="1270000" y="0"/>
                </a:lnTo>
                <a:close/>
              </a:path>
            </a:pathLst>
          </a:custGeom>
          <a:solidFill>
            <a:srgbClr val="FFAA00"/>
          </a:solidFill>
        </p:spPr>
        <p:txBody>
          <a:bodyPr wrap="square" lIns="0" tIns="0" rIns="0" bIns="0" rtlCol="0"/>
          <a:lstStyle/>
          <a:p>
            <a:endParaRPr/>
          </a:p>
        </p:txBody>
      </p:sp>
      <p:sp>
        <p:nvSpPr>
          <p:cNvPr id="12" name="object 12"/>
          <p:cNvSpPr/>
          <p:nvPr/>
        </p:nvSpPr>
        <p:spPr>
          <a:xfrm>
            <a:off x="9956800" y="4394200"/>
            <a:ext cx="660400" cy="304800"/>
          </a:xfrm>
          <a:custGeom>
            <a:avLst/>
            <a:gdLst/>
            <a:ahLst/>
            <a:cxnLst/>
            <a:rect l="l" t="t" r="r" b="b"/>
            <a:pathLst>
              <a:path w="660400" h="304800">
                <a:moveTo>
                  <a:pt x="0" y="0"/>
                </a:moveTo>
                <a:lnTo>
                  <a:pt x="660400" y="0"/>
                </a:lnTo>
                <a:lnTo>
                  <a:pt x="660400" y="304800"/>
                </a:lnTo>
                <a:lnTo>
                  <a:pt x="0" y="304800"/>
                </a:lnTo>
                <a:lnTo>
                  <a:pt x="0" y="0"/>
                </a:lnTo>
                <a:close/>
              </a:path>
            </a:pathLst>
          </a:custGeom>
          <a:solidFill>
            <a:srgbClr val="FFAA00"/>
          </a:solidFill>
        </p:spPr>
        <p:txBody>
          <a:bodyPr wrap="square" lIns="0" tIns="0" rIns="0" bIns="0" rtlCol="0"/>
          <a:lstStyle/>
          <a:p>
            <a:endParaRPr/>
          </a:p>
        </p:txBody>
      </p:sp>
      <p:sp>
        <p:nvSpPr>
          <p:cNvPr id="13" name="object 13"/>
          <p:cNvSpPr/>
          <p:nvPr/>
        </p:nvSpPr>
        <p:spPr>
          <a:xfrm>
            <a:off x="9652000" y="4635500"/>
            <a:ext cx="1270000" cy="304800"/>
          </a:xfrm>
          <a:custGeom>
            <a:avLst/>
            <a:gdLst/>
            <a:ahLst/>
            <a:cxnLst/>
            <a:rect l="l" t="t" r="r" b="b"/>
            <a:pathLst>
              <a:path w="1270000" h="304800">
                <a:moveTo>
                  <a:pt x="1270000" y="0"/>
                </a:moveTo>
                <a:lnTo>
                  <a:pt x="0" y="0"/>
                </a:lnTo>
                <a:lnTo>
                  <a:pt x="635000" y="304800"/>
                </a:lnTo>
                <a:lnTo>
                  <a:pt x="1270000" y="0"/>
                </a:lnTo>
                <a:close/>
              </a:path>
            </a:pathLst>
          </a:custGeom>
          <a:solidFill>
            <a:srgbClr val="FFAA00"/>
          </a:solidFill>
        </p:spPr>
        <p:txBody>
          <a:bodyPr wrap="square" lIns="0" tIns="0" rIns="0" bIns="0" rtlCol="0"/>
          <a:lstStyle/>
          <a:p>
            <a:endParaRPr/>
          </a:p>
        </p:txBody>
      </p:sp>
      <p:sp>
        <p:nvSpPr>
          <p:cNvPr id="14" name="object 14"/>
          <p:cNvSpPr/>
          <p:nvPr/>
        </p:nvSpPr>
        <p:spPr>
          <a:xfrm>
            <a:off x="939800" y="6756400"/>
            <a:ext cx="6108700" cy="2425700"/>
          </a:xfrm>
          <a:prstGeom prst="rect">
            <a:avLst/>
          </a:prstGeom>
          <a:blipFill>
            <a:blip r:embed="rId9" cstate="print"/>
            <a:stretch>
              <a:fillRect/>
            </a:stretch>
          </a:blipFill>
        </p:spPr>
        <p:txBody>
          <a:bodyPr wrap="square" lIns="0" tIns="0" rIns="0" bIns="0" rtlCol="0"/>
          <a:lstStyle/>
          <a:p>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25</a:t>
            </a:fld>
            <a:endParaRPr spc="-105" dirty="0"/>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889000">
              <a:lnSpc>
                <a:spcPct val="100000"/>
              </a:lnSpc>
            </a:pPr>
            <a:r>
              <a:rPr sz="3600" spc="-120" dirty="0">
                <a:solidFill>
                  <a:srgbClr val="000000"/>
                </a:solidFill>
                <a:latin typeface="Arial"/>
                <a:cs typeface="Arial"/>
              </a:rPr>
              <a:t>Facebook</a:t>
            </a:r>
            <a:r>
              <a:rPr sz="3600" spc="-120" dirty="0">
                <a:solidFill>
                  <a:srgbClr val="000000"/>
                </a:solidFill>
                <a:latin typeface="Yu Mincho"/>
                <a:cs typeface="Yu Mincho"/>
              </a:rPr>
              <a:t>では</a:t>
            </a:r>
            <a:r>
              <a:rPr sz="3600" spc="-120" dirty="0">
                <a:solidFill>
                  <a:srgbClr val="000000"/>
                </a:solidFill>
                <a:latin typeface="Arial"/>
                <a:cs typeface="Arial"/>
              </a:rPr>
              <a:t>3.74</a:t>
            </a:r>
            <a:r>
              <a:rPr sz="3600" spc="-120" dirty="0">
                <a:solidFill>
                  <a:srgbClr val="000000"/>
                </a:solidFill>
                <a:latin typeface="Yu Mincho"/>
                <a:cs typeface="Yu Mincho"/>
              </a:rPr>
              <a:t>人の隔たり</a:t>
            </a:r>
            <a:r>
              <a:rPr sz="3600" spc="-120" dirty="0">
                <a:solidFill>
                  <a:srgbClr val="000000"/>
                </a:solidFill>
                <a:latin typeface="Arial"/>
                <a:cs typeface="Arial"/>
              </a:rPr>
              <a:t>(2008</a:t>
            </a:r>
            <a:r>
              <a:rPr sz="3600" spc="-120" dirty="0">
                <a:solidFill>
                  <a:srgbClr val="000000"/>
                </a:solidFill>
                <a:latin typeface="Yu Mincho"/>
                <a:cs typeface="Yu Mincho"/>
              </a:rPr>
              <a:t>年では</a:t>
            </a:r>
            <a:r>
              <a:rPr sz="3600" spc="-120" dirty="0">
                <a:solidFill>
                  <a:srgbClr val="000000"/>
                </a:solidFill>
                <a:latin typeface="Arial"/>
                <a:cs typeface="Arial"/>
              </a:rPr>
              <a:t>4.28</a:t>
            </a:r>
            <a:r>
              <a:rPr sz="3600" spc="-120" dirty="0">
                <a:solidFill>
                  <a:srgbClr val="000000"/>
                </a:solidFill>
                <a:latin typeface="Yu Mincho"/>
                <a:cs typeface="Yu Mincho"/>
              </a:rPr>
              <a:t>人</a:t>
            </a:r>
            <a:r>
              <a:rPr sz="3600" spc="-120" dirty="0">
                <a:solidFill>
                  <a:srgbClr val="000000"/>
                </a:solidFill>
                <a:latin typeface="Arial"/>
                <a:cs typeface="Arial"/>
              </a:rPr>
              <a:t>)</a:t>
            </a:r>
            <a:r>
              <a:rPr sz="3600" spc="-120" dirty="0">
                <a:solidFill>
                  <a:srgbClr val="000000"/>
                </a:solidFill>
                <a:latin typeface="Yu Mincho"/>
                <a:cs typeface="Yu Mincho"/>
              </a:rPr>
              <a:t>で繋がる</a:t>
            </a:r>
            <a:endParaRPr sz="3600">
              <a:latin typeface="Yu Mincho"/>
              <a:cs typeface="Yu Mincho"/>
            </a:endParaRPr>
          </a:p>
        </p:txBody>
      </p:sp>
      <p:sp>
        <p:nvSpPr>
          <p:cNvPr id="3" name="object 3"/>
          <p:cNvSpPr/>
          <p:nvPr/>
        </p:nvSpPr>
        <p:spPr>
          <a:xfrm>
            <a:off x="3454400" y="3403600"/>
            <a:ext cx="1422400" cy="1447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909300" y="5422900"/>
            <a:ext cx="1689100" cy="14351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648700" y="3276600"/>
            <a:ext cx="1409700" cy="14097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86200" y="1282700"/>
            <a:ext cx="1193800" cy="12065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97600" y="5588000"/>
            <a:ext cx="1346200" cy="14097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59500" y="3340100"/>
            <a:ext cx="1244600" cy="12954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172200" y="1320800"/>
            <a:ext cx="1447800" cy="13335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1023600" y="7785100"/>
            <a:ext cx="1473200" cy="14478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1087100" y="1308100"/>
            <a:ext cx="1435100" cy="14224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8636000" y="5448300"/>
            <a:ext cx="1485900" cy="138430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1028700" y="1295400"/>
            <a:ext cx="1447800" cy="11811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11036300" y="3429000"/>
            <a:ext cx="1447800" cy="138430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685800" y="3187700"/>
            <a:ext cx="1714500" cy="15875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838200" y="5397500"/>
            <a:ext cx="1422400" cy="148590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3429000" y="5651500"/>
            <a:ext cx="1460500" cy="1397000"/>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8509000" y="1320800"/>
            <a:ext cx="1612900" cy="1346200"/>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8737600" y="7823200"/>
            <a:ext cx="1460500" cy="1422400"/>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2473617" y="1865998"/>
            <a:ext cx="167640" cy="167640"/>
          </a:xfrm>
          <a:custGeom>
            <a:avLst/>
            <a:gdLst/>
            <a:ahLst/>
            <a:cxnLst/>
            <a:rect l="l" t="t" r="r" b="b"/>
            <a:pathLst>
              <a:path w="167639" h="167639">
                <a:moveTo>
                  <a:pt x="167640" y="0"/>
                </a:moveTo>
                <a:lnTo>
                  <a:pt x="0" y="83820"/>
                </a:lnTo>
                <a:lnTo>
                  <a:pt x="167640" y="167640"/>
                </a:lnTo>
                <a:lnTo>
                  <a:pt x="125730" y="83820"/>
                </a:lnTo>
                <a:lnTo>
                  <a:pt x="167640" y="0"/>
                </a:lnTo>
                <a:close/>
              </a:path>
            </a:pathLst>
          </a:custGeom>
          <a:solidFill>
            <a:srgbClr val="000000"/>
          </a:solidFill>
        </p:spPr>
        <p:txBody>
          <a:bodyPr wrap="square" lIns="0" tIns="0" rIns="0" bIns="0" rtlCol="0"/>
          <a:lstStyle/>
          <a:p>
            <a:endParaRPr/>
          </a:p>
        </p:txBody>
      </p:sp>
      <p:sp>
        <p:nvSpPr>
          <p:cNvPr id="21" name="object 21"/>
          <p:cNvSpPr/>
          <p:nvPr/>
        </p:nvSpPr>
        <p:spPr>
          <a:xfrm>
            <a:off x="3695700" y="1865998"/>
            <a:ext cx="167640" cy="167640"/>
          </a:xfrm>
          <a:custGeom>
            <a:avLst/>
            <a:gdLst/>
            <a:ahLst/>
            <a:cxnLst/>
            <a:rect l="l" t="t" r="r" b="b"/>
            <a:pathLst>
              <a:path w="167639" h="167639">
                <a:moveTo>
                  <a:pt x="0" y="0"/>
                </a:moveTo>
                <a:lnTo>
                  <a:pt x="41910" y="83820"/>
                </a:lnTo>
                <a:lnTo>
                  <a:pt x="0" y="167640"/>
                </a:lnTo>
                <a:lnTo>
                  <a:pt x="167639" y="83820"/>
                </a:lnTo>
                <a:lnTo>
                  <a:pt x="0" y="0"/>
                </a:lnTo>
                <a:close/>
              </a:path>
            </a:pathLst>
          </a:custGeom>
          <a:solidFill>
            <a:srgbClr val="000000"/>
          </a:solidFill>
        </p:spPr>
        <p:txBody>
          <a:bodyPr wrap="square" lIns="0" tIns="0" rIns="0" bIns="0" rtlCol="0"/>
          <a:lstStyle/>
          <a:p>
            <a:endParaRPr/>
          </a:p>
        </p:txBody>
      </p:sp>
      <p:sp>
        <p:nvSpPr>
          <p:cNvPr id="22" name="object 22"/>
          <p:cNvSpPr/>
          <p:nvPr/>
        </p:nvSpPr>
        <p:spPr>
          <a:xfrm>
            <a:off x="4787900" y="1871979"/>
            <a:ext cx="167640" cy="167640"/>
          </a:xfrm>
          <a:custGeom>
            <a:avLst/>
            <a:gdLst/>
            <a:ahLst/>
            <a:cxnLst/>
            <a:rect l="l" t="t" r="r" b="b"/>
            <a:pathLst>
              <a:path w="167639" h="167639">
                <a:moveTo>
                  <a:pt x="167639" y="0"/>
                </a:moveTo>
                <a:lnTo>
                  <a:pt x="0" y="83820"/>
                </a:lnTo>
                <a:lnTo>
                  <a:pt x="167639" y="167640"/>
                </a:lnTo>
                <a:lnTo>
                  <a:pt x="125729" y="83820"/>
                </a:lnTo>
                <a:lnTo>
                  <a:pt x="167639" y="0"/>
                </a:lnTo>
                <a:close/>
              </a:path>
            </a:pathLst>
          </a:custGeom>
          <a:solidFill>
            <a:srgbClr val="000000"/>
          </a:solidFill>
        </p:spPr>
        <p:txBody>
          <a:bodyPr wrap="square" lIns="0" tIns="0" rIns="0" bIns="0" rtlCol="0"/>
          <a:lstStyle/>
          <a:p>
            <a:endParaRPr/>
          </a:p>
        </p:txBody>
      </p:sp>
      <p:sp>
        <p:nvSpPr>
          <p:cNvPr id="23" name="object 23"/>
          <p:cNvSpPr/>
          <p:nvPr/>
        </p:nvSpPr>
        <p:spPr>
          <a:xfrm>
            <a:off x="6009982" y="1871979"/>
            <a:ext cx="167640" cy="167640"/>
          </a:xfrm>
          <a:custGeom>
            <a:avLst/>
            <a:gdLst/>
            <a:ahLst/>
            <a:cxnLst/>
            <a:rect l="l" t="t" r="r" b="b"/>
            <a:pathLst>
              <a:path w="167639" h="167639">
                <a:moveTo>
                  <a:pt x="0" y="0"/>
                </a:moveTo>
                <a:lnTo>
                  <a:pt x="41910" y="83820"/>
                </a:lnTo>
                <a:lnTo>
                  <a:pt x="0" y="167640"/>
                </a:lnTo>
                <a:lnTo>
                  <a:pt x="167640" y="83820"/>
                </a:lnTo>
                <a:lnTo>
                  <a:pt x="0" y="0"/>
                </a:lnTo>
                <a:close/>
              </a:path>
            </a:pathLst>
          </a:custGeom>
          <a:solidFill>
            <a:srgbClr val="000000"/>
          </a:solidFill>
        </p:spPr>
        <p:txBody>
          <a:bodyPr wrap="square" lIns="0" tIns="0" rIns="0" bIns="0" rtlCol="0"/>
          <a:lstStyle/>
          <a:p>
            <a:endParaRPr/>
          </a:p>
        </p:txBody>
      </p:sp>
      <p:sp>
        <p:nvSpPr>
          <p:cNvPr id="24" name="object 24"/>
          <p:cNvSpPr/>
          <p:nvPr/>
        </p:nvSpPr>
        <p:spPr>
          <a:xfrm>
            <a:off x="7391400" y="1846579"/>
            <a:ext cx="167640" cy="167640"/>
          </a:xfrm>
          <a:custGeom>
            <a:avLst/>
            <a:gdLst/>
            <a:ahLst/>
            <a:cxnLst/>
            <a:rect l="l" t="t" r="r" b="b"/>
            <a:pathLst>
              <a:path w="167640" h="167639">
                <a:moveTo>
                  <a:pt x="167640" y="0"/>
                </a:moveTo>
                <a:lnTo>
                  <a:pt x="0" y="83820"/>
                </a:lnTo>
                <a:lnTo>
                  <a:pt x="167640" y="167640"/>
                </a:lnTo>
                <a:lnTo>
                  <a:pt x="125729" y="83820"/>
                </a:lnTo>
                <a:lnTo>
                  <a:pt x="167640" y="0"/>
                </a:lnTo>
                <a:close/>
              </a:path>
            </a:pathLst>
          </a:custGeom>
          <a:solidFill>
            <a:srgbClr val="000000"/>
          </a:solidFill>
        </p:spPr>
        <p:txBody>
          <a:bodyPr wrap="square" lIns="0" tIns="0" rIns="0" bIns="0" rtlCol="0"/>
          <a:lstStyle/>
          <a:p>
            <a:endParaRPr/>
          </a:p>
        </p:txBody>
      </p:sp>
      <p:sp>
        <p:nvSpPr>
          <p:cNvPr id="25" name="object 25"/>
          <p:cNvSpPr/>
          <p:nvPr/>
        </p:nvSpPr>
        <p:spPr>
          <a:xfrm>
            <a:off x="8613482" y="1846579"/>
            <a:ext cx="167640" cy="167640"/>
          </a:xfrm>
          <a:custGeom>
            <a:avLst/>
            <a:gdLst/>
            <a:ahLst/>
            <a:cxnLst/>
            <a:rect l="l" t="t" r="r" b="b"/>
            <a:pathLst>
              <a:path w="167640" h="167639">
                <a:moveTo>
                  <a:pt x="0" y="0"/>
                </a:moveTo>
                <a:lnTo>
                  <a:pt x="41910" y="83820"/>
                </a:lnTo>
                <a:lnTo>
                  <a:pt x="0" y="167640"/>
                </a:lnTo>
                <a:lnTo>
                  <a:pt x="167640" y="83820"/>
                </a:lnTo>
                <a:lnTo>
                  <a:pt x="0" y="0"/>
                </a:lnTo>
                <a:close/>
              </a:path>
            </a:pathLst>
          </a:custGeom>
          <a:solidFill>
            <a:srgbClr val="000000"/>
          </a:solidFill>
        </p:spPr>
        <p:txBody>
          <a:bodyPr wrap="square" lIns="0" tIns="0" rIns="0" bIns="0" rtlCol="0"/>
          <a:lstStyle/>
          <a:p>
            <a:endParaRPr/>
          </a:p>
        </p:txBody>
      </p:sp>
      <p:sp>
        <p:nvSpPr>
          <p:cNvPr id="26" name="object 26"/>
          <p:cNvSpPr/>
          <p:nvPr/>
        </p:nvSpPr>
        <p:spPr>
          <a:xfrm>
            <a:off x="10148849" y="4894539"/>
            <a:ext cx="781050" cy="562610"/>
          </a:xfrm>
          <a:custGeom>
            <a:avLst/>
            <a:gdLst/>
            <a:ahLst/>
            <a:cxnLst/>
            <a:rect l="l" t="t" r="r" b="b"/>
            <a:pathLst>
              <a:path w="781050" h="562610">
                <a:moveTo>
                  <a:pt x="780436" y="0"/>
                </a:moveTo>
                <a:lnTo>
                  <a:pt x="764980" y="11136"/>
                </a:lnTo>
                <a:lnTo>
                  <a:pt x="0" y="562374"/>
                </a:lnTo>
              </a:path>
            </a:pathLst>
          </a:custGeom>
          <a:ln w="38099">
            <a:solidFill>
              <a:srgbClr val="000000"/>
            </a:solidFill>
          </a:ln>
        </p:spPr>
        <p:txBody>
          <a:bodyPr wrap="square" lIns="0" tIns="0" rIns="0" bIns="0" rtlCol="0"/>
          <a:lstStyle/>
          <a:p>
            <a:endParaRPr/>
          </a:p>
        </p:txBody>
      </p:sp>
      <p:sp>
        <p:nvSpPr>
          <p:cNvPr id="27" name="object 27"/>
          <p:cNvSpPr/>
          <p:nvPr/>
        </p:nvSpPr>
        <p:spPr>
          <a:xfrm>
            <a:off x="10830814" y="4832172"/>
            <a:ext cx="185420" cy="166370"/>
          </a:xfrm>
          <a:custGeom>
            <a:avLst/>
            <a:gdLst/>
            <a:ahLst/>
            <a:cxnLst/>
            <a:rect l="l" t="t" r="r" b="b"/>
            <a:pathLst>
              <a:path w="185420" h="166370">
                <a:moveTo>
                  <a:pt x="185013" y="0"/>
                </a:moveTo>
                <a:lnTo>
                  <a:pt x="0" y="30010"/>
                </a:lnTo>
                <a:lnTo>
                  <a:pt x="83007" y="73507"/>
                </a:lnTo>
                <a:lnTo>
                  <a:pt x="98005" y="166014"/>
                </a:lnTo>
                <a:lnTo>
                  <a:pt x="185013" y="0"/>
                </a:lnTo>
                <a:close/>
              </a:path>
            </a:pathLst>
          </a:custGeom>
          <a:solidFill>
            <a:srgbClr val="000000"/>
          </a:solidFill>
        </p:spPr>
        <p:txBody>
          <a:bodyPr wrap="square" lIns="0" tIns="0" rIns="0" bIns="0" rtlCol="0"/>
          <a:lstStyle/>
          <a:p>
            <a:endParaRPr/>
          </a:p>
        </p:txBody>
      </p:sp>
      <p:sp>
        <p:nvSpPr>
          <p:cNvPr id="28" name="object 28"/>
          <p:cNvSpPr/>
          <p:nvPr/>
        </p:nvSpPr>
        <p:spPr>
          <a:xfrm>
            <a:off x="9396552" y="4620005"/>
            <a:ext cx="11430" cy="717550"/>
          </a:xfrm>
          <a:custGeom>
            <a:avLst/>
            <a:gdLst/>
            <a:ahLst/>
            <a:cxnLst/>
            <a:rect l="l" t="t" r="r" b="b"/>
            <a:pathLst>
              <a:path w="11429" h="717550">
                <a:moveTo>
                  <a:pt x="11142" y="717487"/>
                </a:moveTo>
                <a:lnTo>
                  <a:pt x="10846" y="698440"/>
                </a:lnTo>
                <a:lnTo>
                  <a:pt x="0" y="0"/>
                </a:lnTo>
              </a:path>
            </a:pathLst>
          </a:custGeom>
          <a:ln w="38099">
            <a:solidFill>
              <a:srgbClr val="000000"/>
            </a:solidFill>
          </a:ln>
        </p:spPr>
        <p:txBody>
          <a:bodyPr wrap="square" lIns="0" tIns="0" rIns="0" bIns="0" rtlCol="0"/>
          <a:lstStyle/>
          <a:p>
            <a:endParaRPr/>
          </a:p>
        </p:txBody>
      </p:sp>
      <p:sp>
        <p:nvSpPr>
          <p:cNvPr id="29" name="object 29"/>
          <p:cNvSpPr/>
          <p:nvPr/>
        </p:nvSpPr>
        <p:spPr>
          <a:xfrm>
            <a:off x="9322943" y="5275249"/>
            <a:ext cx="167640" cy="168910"/>
          </a:xfrm>
          <a:custGeom>
            <a:avLst/>
            <a:gdLst/>
            <a:ahLst/>
            <a:cxnLst/>
            <a:rect l="l" t="t" r="r" b="b"/>
            <a:pathLst>
              <a:path w="167640" h="168910">
                <a:moveTo>
                  <a:pt x="0" y="2603"/>
                </a:moveTo>
                <a:lnTo>
                  <a:pt x="86410" y="168922"/>
                </a:lnTo>
                <a:lnTo>
                  <a:pt x="146845" y="43205"/>
                </a:lnTo>
                <a:lnTo>
                  <a:pt x="84454" y="43205"/>
                </a:lnTo>
                <a:lnTo>
                  <a:pt x="0" y="2603"/>
                </a:lnTo>
                <a:close/>
              </a:path>
              <a:path w="167640" h="168910">
                <a:moveTo>
                  <a:pt x="167614" y="0"/>
                </a:moveTo>
                <a:lnTo>
                  <a:pt x="84454" y="43205"/>
                </a:lnTo>
                <a:lnTo>
                  <a:pt x="146845" y="43205"/>
                </a:lnTo>
                <a:lnTo>
                  <a:pt x="167614" y="0"/>
                </a:lnTo>
                <a:close/>
              </a:path>
            </a:pathLst>
          </a:custGeom>
          <a:solidFill>
            <a:srgbClr val="000000"/>
          </a:solidFill>
        </p:spPr>
        <p:txBody>
          <a:bodyPr wrap="square" lIns="0" tIns="0" rIns="0" bIns="0" rtlCol="0"/>
          <a:lstStyle/>
          <a:p>
            <a:endParaRPr/>
          </a:p>
        </p:txBody>
      </p:sp>
      <p:sp>
        <p:nvSpPr>
          <p:cNvPr id="30" name="object 30"/>
          <p:cNvSpPr/>
          <p:nvPr/>
        </p:nvSpPr>
        <p:spPr>
          <a:xfrm>
            <a:off x="10076163" y="1970380"/>
            <a:ext cx="897255" cy="15875"/>
          </a:xfrm>
          <a:custGeom>
            <a:avLst/>
            <a:gdLst/>
            <a:ahLst/>
            <a:cxnLst/>
            <a:rect l="l" t="t" r="r" b="b"/>
            <a:pathLst>
              <a:path w="897254" h="15875">
                <a:moveTo>
                  <a:pt x="896902" y="15813"/>
                </a:moveTo>
                <a:lnTo>
                  <a:pt x="877855" y="15477"/>
                </a:lnTo>
                <a:lnTo>
                  <a:pt x="19047" y="335"/>
                </a:lnTo>
                <a:lnTo>
                  <a:pt x="0" y="0"/>
                </a:lnTo>
              </a:path>
            </a:pathLst>
          </a:custGeom>
          <a:ln w="38100">
            <a:solidFill>
              <a:srgbClr val="000000"/>
            </a:solidFill>
          </a:ln>
        </p:spPr>
        <p:txBody>
          <a:bodyPr wrap="square" lIns="0" tIns="0" rIns="0" bIns="0" rtlCol="0"/>
          <a:lstStyle/>
          <a:p>
            <a:endParaRPr/>
          </a:p>
        </p:txBody>
      </p:sp>
      <p:sp>
        <p:nvSpPr>
          <p:cNvPr id="31" name="object 31"/>
          <p:cNvSpPr/>
          <p:nvPr/>
        </p:nvSpPr>
        <p:spPr>
          <a:xfrm>
            <a:off x="9969500" y="1887651"/>
            <a:ext cx="169545" cy="167640"/>
          </a:xfrm>
          <a:custGeom>
            <a:avLst/>
            <a:gdLst/>
            <a:ahLst/>
            <a:cxnLst/>
            <a:rect l="l" t="t" r="r" b="b"/>
            <a:pathLst>
              <a:path w="169545" h="167639">
                <a:moveTo>
                  <a:pt x="169087" y="0"/>
                </a:moveTo>
                <a:lnTo>
                  <a:pt x="0" y="80848"/>
                </a:lnTo>
                <a:lnTo>
                  <a:pt x="166141" y="167614"/>
                </a:lnTo>
                <a:lnTo>
                  <a:pt x="125717" y="83057"/>
                </a:lnTo>
                <a:lnTo>
                  <a:pt x="169087" y="0"/>
                </a:lnTo>
                <a:close/>
              </a:path>
            </a:pathLst>
          </a:custGeom>
          <a:solidFill>
            <a:srgbClr val="000000"/>
          </a:solidFill>
        </p:spPr>
        <p:txBody>
          <a:bodyPr wrap="square" lIns="0" tIns="0" rIns="0" bIns="0" rtlCol="0"/>
          <a:lstStyle/>
          <a:p>
            <a:endParaRPr/>
          </a:p>
        </p:txBody>
      </p:sp>
      <p:sp>
        <p:nvSpPr>
          <p:cNvPr id="32" name="object 32"/>
          <p:cNvSpPr/>
          <p:nvPr/>
        </p:nvSpPr>
        <p:spPr>
          <a:xfrm>
            <a:off x="10910633" y="1901304"/>
            <a:ext cx="169545" cy="167640"/>
          </a:xfrm>
          <a:custGeom>
            <a:avLst/>
            <a:gdLst/>
            <a:ahLst/>
            <a:cxnLst/>
            <a:rect l="l" t="t" r="r" b="b"/>
            <a:pathLst>
              <a:path w="169545" h="167639">
                <a:moveTo>
                  <a:pt x="2959" y="0"/>
                </a:moveTo>
                <a:lnTo>
                  <a:pt x="43383" y="84556"/>
                </a:lnTo>
                <a:lnTo>
                  <a:pt x="0" y="167627"/>
                </a:lnTo>
                <a:lnTo>
                  <a:pt x="169100" y="86766"/>
                </a:lnTo>
                <a:lnTo>
                  <a:pt x="2959" y="0"/>
                </a:lnTo>
                <a:close/>
              </a:path>
            </a:pathLst>
          </a:custGeom>
          <a:solidFill>
            <a:srgbClr val="000000"/>
          </a:solidFill>
        </p:spPr>
        <p:txBody>
          <a:bodyPr wrap="square" lIns="0" tIns="0" rIns="0" bIns="0" rtlCol="0"/>
          <a:lstStyle/>
          <a:p>
            <a:endParaRPr/>
          </a:p>
        </p:txBody>
      </p:sp>
      <p:sp>
        <p:nvSpPr>
          <p:cNvPr id="33" name="object 33"/>
          <p:cNvSpPr/>
          <p:nvPr/>
        </p:nvSpPr>
        <p:spPr>
          <a:xfrm>
            <a:off x="2514600" y="3987812"/>
            <a:ext cx="808990" cy="2540"/>
          </a:xfrm>
          <a:custGeom>
            <a:avLst/>
            <a:gdLst/>
            <a:ahLst/>
            <a:cxnLst/>
            <a:rect l="l" t="t" r="r" b="b"/>
            <a:pathLst>
              <a:path w="808989" h="2539">
                <a:moveTo>
                  <a:pt x="0" y="1271"/>
                </a:moveTo>
                <a:lnTo>
                  <a:pt x="808417" y="1271"/>
                </a:lnTo>
              </a:path>
            </a:pathLst>
          </a:custGeom>
          <a:ln w="3175">
            <a:solidFill>
              <a:srgbClr val="000000"/>
            </a:solidFill>
          </a:ln>
        </p:spPr>
        <p:txBody>
          <a:bodyPr wrap="square" lIns="0" tIns="0" rIns="0" bIns="0" rtlCol="0"/>
          <a:lstStyle/>
          <a:p>
            <a:endParaRPr/>
          </a:p>
        </p:txBody>
      </p:sp>
      <p:sp>
        <p:nvSpPr>
          <p:cNvPr id="34" name="object 34"/>
          <p:cNvSpPr/>
          <p:nvPr/>
        </p:nvSpPr>
        <p:spPr>
          <a:xfrm>
            <a:off x="3261791" y="3906342"/>
            <a:ext cx="168275" cy="167640"/>
          </a:xfrm>
          <a:custGeom>
            <a:avLst/>
            <a:gdLst/>
            <a:ahLst/>
            <a:cxnLst/>
            <a:rect l="l" t="t" r="r" b="b"/>
            <a:pathLst>
              <a:path w="168275" h="167639">
                <a:moveTo>
                  <a:pt x="533" y="0"/>
                </a:moveTo>
                <a:lnTo>
                  <a:pt x="42176" y="83947"/>
                </a:lnTo>
                <a:lnTo>
                  <a:pt x="0" y="167639"/>
                </a:lnTo>
                <a:lnTo>
                  <a:pt x="167906" y="84353"/>
                </a:lnTo>
                <a:lnTo>
                  <a:pt x="533" y="0"/>
                </a:lnTo>
                <a:close/>
              </a:path>
            </a:pathLst>
          </a:custGeom>
          <a:solidFill>
            <a:srgbClr val="000000"/>
          </a:solidFill>
        </p:spPr>
        <p:txBody>
          <a:bodyPr wrap="square" lIns="0" tIns="0" rIns="0" bIns="0" rtlCol="0"/>
          <a:lstStyle/>
          <a:p>
            <a:endParaRPr/>
          </a:p>
        </p:txBody>
      </p:sp>
      <p:sp>
        <p:nvSpPr>
          <p:cNvPr id="35" name="object 35"/>
          <p:cNvSpPr/>
          <p:nvPr/>
        </p:nvSpPr>
        <p:spPr>
          <a:xfrm>
            <a:off x="4927600" y="4038600"/>
            <a:ext cx="1283335" cy="0"/>
          </a:xfrm>
          <a:custGeom>
            <a:avLst/>
            <a:gdLst/>
            <a:ahLst/>
            <a:cxnLst/>
            <a:rect l="l" t="t" r="r" b="b"/>
            <a:pathLst>
              <a:path w="1283335">
                <a:moveTo>
                  <a:pt x="1283042" y="0"/>
                </a:moveTo>
                <a:lnTo>
                  <a:pt x="1263997" y="0"/>
                </a:lnTo>
                <a:lnTo>
                  <a:pt x="0" y="0"/>
                </a:lnTo>
              </a:path>
            </a:pathLst>
          </a:custGeom>
          <a:ln w="38100">
            <a:solidFill>
              <a:srgbClr val="000000"/>
            </a:solidFill>
          </a:ln>
        </p:spPr>
        <p:txBody>
          <a:bodyPr wrap="square" lIns="0" tIns="0" rIns="0" bIns="0" rtlCol="0"/>
          <a:lstStyle/>
          <a:p>
            <a:endParaRPr/>
          </a:p>
        </p:txBody>
      </p:sp>
      <p:sp>
        <p:nvSpPr>
          <p:cNvPr id="36" name="object 36"/>
          <p:cNvSpPr/>
          <p:nvPr/>
        </p:nvSpPr>
        <p:spPr>
          <a:xfrm>
            <a:off x="6149682" y="3954779"/>
            <a:ext cx="167640" cy="167640"/>
          </a:xfrm>
          <a:custGeom>
            <a:avLst/>
            <a:gdLst/>
            <a:ahLst/>
            <a:cxnLst/>
            <a:rect l="l" t="t" r="r" b="b"/>
            <a:pathLst>
              <a:path w="167639" h="167639">
                <a:moveTo>
                  <a:pt x="0" y="0"/>
                </a:moveTo>
                <a:lnTo>
                  <a:pt x="41910" y="83820"/>
                </a:lnTo>
                <a:lnTo>
                  <a:pt x="0" y="167640"/>
                </a:lnTo>
                <a:lnTo>
                  <a:pt x="167640" y="83820"/>
                </a:lnTo>
                <a:lnTo>
                  <a:pt x="0" y="0"/>
                </a:lnTo>
                <a:close/>
              </a:path>
            </a:pathLst>
          </a:custGeom>
          <a:solidFill>
            <a:srgbClr val="000000"/>
          </a:solidFill>
        </p:spPr>
        <p:txBody>
          <a:bodyPr wrap="square" lIns="0" tIns="0" rIns="0" bIns="0" rtlCol="0"/>
          <a:lstStyle/>
          <a:p>
            <a:endParaRPr/>
          </a:p>
        </p:txBody>
      </p:sp>
      <p:sp>
        <p:nvSpPr>
          <p:cNvPr id="37" name="object 37"/>
          <p:cNvSpPr/>
          <p:nvPr/>
        </p:nvSpPr>
        <p:spPr>
          <a:xfrm>
            <a:off x="7505700" y="4076700"/>
            <a:ext cx="1283335" cy="0"/>
          </a:xfrm>
          <a:custGeom>
            <a:avLst/>
            <a:gdLst/>
            <a:ahLst/>
            <a:cxnLst/>
            <a:rect l="l" t="t" r="r" b="b"/>
            <a:pathLst>
              <a:path w="1283334">
                <a:moveTo>
                  <a:pt x="1283042" y="0"/>
                </a:moveTo>
                <a:lnTo>
                  <a:pt x="1263997" y="0"/>
                </a:lnTo>
                <a:lnTo>
                  <a:pt x="0" y="0"/>
                </a:lnTo>
              </a:path>
            </a:pathLst>
          </a:custGeom>
          <a:ln w="38100">
            <a:solidFill>
              <a:srgbClr val="000000"/>
            </a:solidFill>
          </a:ln>
        </p:spPr>
        <p:txBody>
          <a:bodyPr wrap="square" lIns="0" tIns="0" rIns="0" bIns="0" rtlCol="0"/>
          <a:lstStyle/>
          <a:p>
            <a:endParaRPr/>
          </a:p>
        </p:txBody>
      </p:sp>
      <p:sp>
        <p:nvSpPr>
          <p:cNvPr id="38" name="object 38"/>
          <p:cNvSpPr/>
          <p:nvPr/>
        </p:nvSpPr>
        <p:spPr>
          <a:xfrm>
            <a:off x="8727782" y="3992879"/>
            <a:ext cx="167640" cy="167640"/>
          </a:xfrm>
          <a:custGeom>
            <a:avLst/>
            <a:gdLst/>
            <a:ahLst/>
            <a:cxnLst/>
            <a:rect l="l" t="t" r="r" b="b"/>
            <a:pathLst>
              <a:path w="167640" h="167639">
                <a:moveTo>
                  <a:pt x="0" y="0"/>
                </a:moveTo>
                <a:lnTo>
                  <a:pt x="41910" y="83820"/>
                </a:lnTo>
                <a:lnTo>
                  <a:pt x="0" y="167640"/>
                </a:lnTo>
                <a:lnTo>
                  <a:pt x="167640" y="83820"/>
                </a:lnTo>
                <a:lnTo>
                  <a:pt x="0" y="0"/>
                </a:lnTo>
                <a:close/>
              </a:path>
            </a:pathLst>
          </a:custGeom>
          <a:solidFill>
            <a:srgbClr val="000000"/>
          </a:solidFill>
        </p:spPr>
        <p:txBody>
          <a:bodyPr wrap="square" lIns="0" tIns="0" rIns="0" bIns="0" rtlCol="0"/>
          <a:lstStyle/>
          <a:p>
            <a:endParaRPr/>
          </a:p>
        </p:txBody>
      </p:sp>
      <p:sp>
        <p:nvSpPr>
          <p:cNvPr id="39" name="object 39"/>
          <p:cNvSpPr/>
          <p:nvPr/>
        </p:nvSpPr>
        <p:spPr>
          <a:xfrm>
            <a:off x="2514600" y="6337300"/>
            <a:ext cx="808990" cy="2540"/>
          </a:xfrm>
          <a:custGeom>
            <a:avLst/>
            <a:gdLst/>
            <a:ahLst/>
            <a:cxnLst/>
            <a:rect l="l" t="t" r="r" b="b"/>
            <a:pathLst>
              <a:path w="808989" h="2539">
                <a:moveTo>
                  <a:pt x="0" y="1271"/>
                </a:moveTo>
                <a:lnTo>
                  <a:pt x="808417" y="1271"/>
                </a:lnTo>
              </a:path>
            </a:pathLst>
          </a:custGeom>
          <a:ln w="3175">
            <a:solidFill>
              <a:srgbClr val="000000"/>
            </a:solidFill>
          </a:ln>
        </p:spPr>
        <p:txBody>
          <a:bodyPr wrap="square" lIns="0" tIns="0" rIns="0" bIns="0" rtlCol="0"/>
          <a:lstStyle/>
          <a:p>
            <a:endParaRPr/>
          </a:p>
        </p:txBody>
      </p:sp>
      <p:sp>
        <p:nvSpPr>
          <p:cNvPr id="40" name="object 40"/>
          <p:cNvSpPr/>
          <p:nvPr/>
        </p:nvSpPr>
        <p:spPr>
          <a:xfrm>
            <a:off x="3261791" y="6255829"/>
            <a:ext cx="168275" cy="167640"/>
          </a:xfrm>
          <a:custGeom>
            <a:avLst/>
            <a:gdLst/>
            <a:ahLst/>
            <a:cxnLst/>
            <a:rect l="l" t="t" r="r" b="b"/>
            <a:pathLst>
              <a:path w="168275" h="167639">
                <a:moveTo>
                  <a:pt x="533" y="0"/>
                </a:moveTo>
                <a:lnTo>
                  <a:pt x="42176" y="83947"/>
                </a:lnTo>
                <a:lnTo>
                  <a:pt x="0" y="167640"/>
                </a:lnTo>
                <a:lnTo>
                  <a:pt x="167906" y="84353"/>
                </a:lnTo>
                <a:lnTo>
                  <a:pt x="533" y="0"/>
                </a:lnTo>
                <a:close/>
              </a:path>
            </a:pathLst>
          </a:custGeom>
          <a:solidFill>
            <a:srgbClr val="000000"/>
          </a:solidFill>
        </p:spPr>
        <p:txBody>
          <a:bodyPr wrap="square" lIns="0" tIns="0" rIns="0" bIns="0" rtlCol="0"/>
          <a:lstStyle/>
          <a:p>
            <a:endParaRPr/>
          </a:p>
        </p:txBody>
      </p:sp>
      <p:sp>
        <p:nvSpPr>
          <p:cNvPr id="41" name="object 41"/>
          <p:cNvSpPr/>
          <p:nvPr/>
        </p:nvSpPr>
        <p:spPr>
          <a:xfrm>
            <a:off x="4953000" y="6298473"/>
            <a:ext cx="1149985" cy="1270"/>
          </a:xfrm>
          <a:custGeom>
            <a:avLst/>
            <a:gdLst/>
            <a:ahLst/>
            <a:cxnLst/>
            <a:rect l="l" t="t" r="r" b="b"/>
            <a:pathLst>
              <a:path w="1149985" h="1270">
                <a:moveTo>
                  <a:pt x="0" y="396"/>
                </a:moveTo>
                <a:lnTo>
                  <a:pt x="1149474" y="396"/>
                </a:lnTo>
              </a:path>
            </a:pathLst>
          </a:custGeom>
          <a:ln w="3175">
            <a:solidFill>
              <a:srgbClr val="000000"/>
            </a:solidFill>
          </a:ln>
        </p:spPr>
        <p:txBody>
          <a:bodyPr wrap="square" lIns="0" tIns="0" rIns="0" bIns="0" rtlCol="0"/>
          <a:lstStyle/>
          <a:p>
            <a:endParaRPr/>
          </a:p>
        </p:txBody>
      </p:sp>
      <p:sp>
        <p:nvSpPr>
          <p:cNvPr id="42" name="object 42"/>
          <p:cNvSpPr/>
          <p:nvPr/>
        </p:nvSpPr>
        <p:spPr>
          <a:xfrm>
            <a:off x="6041453" y="6214694"/>
            <a:ext cx="168275" cy="167640"/>
          </a:xfrm>
          <a:custGeom>
            <a:avLst/>
            <a:gdLst/>
            <a:ahLst/>
            <a:cxnLst/>
            <a:rect l="l" t="t" r="r" b="b"/>
            <a:pathLst>
              <a:path w="168275" h="167639">
                <a:moveTo>
                  <a:pt x="0" y="0"/>
                </a:moveTo>
                <a:lnTo>
                  <a:pt x="41973" y="83794"/>
                </a:lnTo>
                <a:lnTo>
                  <a:pt x="114" y="167639"/>
                </a:lnTo>
                <a:lnTo>
                  <a:pt x="167703" y="83705"/>
                </a:lnTo>
                <a:lnTo>
                  <a:pt x="0" y="0"/>
                </a:lnTo>
                <a:close/>
              </a:path>
            </a:pathLst>
          </a:custGeom>
          <a:solidFill>
            <a:srgbClr val="000000"/>
          </a:solidFill>
        </p:spPr>
        <p:txBody>
          <a:bodyPr wrap="square" lIns="0" tIns="0" rIns="0" bIns="0" rtlCol="0"/>
          <a:lstStyle/>
          <a:p>
            <a:endParaRPr/>
          </a:p>
        </p:txBody>
      </p:sp>
      <p:sp>
        <p:nvSpPr>
          <p:cNvPr id="43" name="object 43"/>
          <p:cNvSpPr/>
          <p:nvPr/>
        </p:nvSpPr>
        <p:spPr>
          <a:xfrm>
            <a:off x="7547889" y="7037895"/>
            <a:ext cx="1071245" cy="706755"/>
          </a:xfrm>
          <a:custGeom>
            <a:avLst/>
            <a:gdLst/>
            <a:ahLst/>
            <a:cxnLst/>
            <a:rect l="l" t="t" r="r" b="b"/>
            <a:pathLst>
              <a:path w="1071245" h="706754">
                <a:moveTo>
                  <a:pt x="1071168" y="706264"/>
                </a:moveTo>
                <a:lnTo>
                  <a:pt x="1055264" y="695779"/>
                </a:lnTo>
                <a:lnTo>
                  <a:pt x="0" y="0"/>
                </a:lnTo>
              </a:path>
            </a:pathLst>
          </a:custGeom>
          <a:ln w="38100">
            <a:solidFill>
              <a:srgbClr val="000000"/>
            </a:solidFill>
          </a:ln>
        </p:spPr>
        <p:txBody>
          <a:bodyPr wrap="square" lIns="0" tIns="0" rIns="0" bIns="0" rtlCol="0"/>
          <a:lstStyle/>
          <a:p>
            <a:endParaRPr/>
          </a:p>
        </p:txBody>
      </p:sp>
      <p:sp>
        <p:nvSpPr>
          <p:cNvPr id="44" name="object 44"/>
          <p:cNvSpPr/>
          <p:nvPr/>
        </p:nvSpPr>
        <p:spPr>
          <a:xfrm>
            <a:off x="8522017" y="7640625"/>
            <a:ext cx="186690" cy="162560"/>
          </a:xfrm>
          <a:custGeom>
            <a:avLst/>
            <a:gdLst/>
            <a:ahLst/>
            <a:cxnLst/>
            <a:rect l="l" t="t" r="r" b="b"/>
            <a:pathLst>
              <a:path w="186690" h="162559">
                <a:moveTo>
                  <a:pt x="92278" y="0"/>
                </a:moveTo>
                <a:lnTo>
                  <a:pt x="81127" y="93052"/>
                </a:lnTo>
                <a:lnTo>
                  <a:pt x="0" y="139953"/>
                </a:lnTo>
                <a:lnTo>
                  <a:pt x="186093" y="162255"/>
                </a:lnTo>
                <a:lnTo>
                  <a:pt x="92278" y="0"/>
                </a:lnTo>
                <a:close/>
              </a:path>
            </a:pathLst>
          </a:custGeom>
          <a:solidFill>
            <a:srgbClr val="000000"/>
          </a:solidFill>
        </p:spPr>
        <p:txBody>
          <a:bodyPr wrap="square" lIns="0" tIns="0" rIns="0" bIns="0" rtlCol="0"/>
          <a:lstStyle/>
          <a:p>
            <a:endParaRPr/>
          </a:p>
        </p:txBody>
      </p:sp>
      <p:sp>
        <p:nvSpPr>
          <p:cNvPr id="45" name="object 45"/>
          <p:cNvSpPr/>
          <p:nvPr/>
        </p:nvSpPr>
        <p:spPr>
          <a:xfrm>
            <a:off x="10248900" y="6925361"/>
            <a:ext cx="810260" cy="885190"/>
          </a:xfrm>
          <a:custGeom>
            <a:avLst/>
            <a:gdLst/>
            <a:ahLst/>
            <a:cxnLst/>
            <a:rect l="l" t="t" r="r" b="b"/>
            <a:pathLst>
              <a:path w="810259" h="885190">
                <a:moveTo>
                  <a:pt x="809674" y="0"/>
                </a:moveTo>
                <a:lnTo>
                  <a:pt x="796815" y="14056"/>
                </a:lnTo>
                <a:lnTo>
                  <a:pt x="0" y="885127"/>
                </a:lnTo>
              </a:path>
            </a:pathLst>
          </a:custGeom>
          <a:ln w="38100">
            <a:solidFill>
              <a:srgbClr val="000000"/>
            </a:solidFill>
          </a:ln>
        </p:spPr>
        <p:txBody>
          <a:bodyPr wrap="square" lIns="0" tIns="0" rIns="0" bIns="0" rtlCol="0"/>
          <a:lstStyle/>
          <a:p>
            <a:endParaRPr/>
          </a:p>
        </p:txBody>
      </p:sp>
      <p:sp>
        <p:nvSpPr>
          <p:cNvPr id="46" name="object 46"/>
          <p:cNvSpPr/>
          <p:nvPr/>
        </p:nvSpPr>
        <p:spPr>
          <a:xfrm>
            <a:off x="10955578" y="6846646"/>
            <a:ext cx="175260" cy="180340"/>
          </a:xfrm>
          <a:custGeom>
            <a:avLst/>
            <a:gdLst/>
            <a:ahLst/>
            <a:cxnLst/>
            <a:rect l="l" t="t" r="r" b="b"/>
            <a:pathLst>
              <a:path w="175259" h="180340">
                <a:moveTo>
                  <a:pt x="174993" y="0"/>
                </a:moveTo>
                <a:lnTo>
                  <a:pt x="0" y="67119"/>
                </a:lnTo>
                <a:lnTo>
                  <a:pt x="90131" y="92773"/>
                </a:lnTo>
                <a:lnTo>
                  <a:pt x="123698" y="180263"/>
                </a:lnTo>
                <a:lnTo>
                  <a:pt x="174993" y="0"/>
                </a:lnTo>
                <a:close/>
              </a:path>
            </a:pathLst>
          </a:custGeom>
          <a:solidFill>
            <a:srgbClr val="000000"/>
          </a:solidFill>
        </p:spPr>
        <p:txBody>
          <a:bodyPr wrap="square" lIns="0" tIns="0" rIns="0" bIns="0" rtlCol="0"/>
          <a:lstStyle/>
          <a:p>
            <a:endParaRPr/>
          </a:p>
        </p:txBody>
      </p:sp>
      <p:sp>
        <p:nvSpPr>
          <p:cNvPr id="47" name="object 47"/>
          <p:cNvSpPr/>
          <p:nvPr/>
        </p:nvSpPr>
        <p:spPr>
          <a:xfrm>
            <a:off x="11836400" y="6921500"/>
            <a:ext cx="11430" cy="717550"/>
          </a:xfrm>
          <a:custGeom>
            <a:avLst/>
            <a:gdLst/>
            <a:ahLst/>
            <a:cxnLst/>
            <a:rect l="l" t="t" r="r" b="b"/>
            <a:pathLst>
              <a:path w="11429" h="717550">
                <a:moveTo>
                  <a:pt x="11142" y="717487"/>
                </a:moveTo>
                <a:lnTo>
                  <a:pt x="10846" y="698440"/>
                </a:lnTo>
                <a:lnTo>
                  <a:pt x="0" y="0"/>
                </a:lnTo>
              </a:path>
            </a:pathLst>
          </a:custGeom>
          <a:ln w="38099">
            <a:solidFill>
              <a:srgbClr val="000000"/>
            </a:solidFill>
          </a:ln>
        </p:spPr>
        <p:txBody>
          <a:bodyPr wrap="square" lIns="0" tIns="0" rIns="0" bIns="0" rtlCol="0"/>
          <a:lstStyle/>
          <a:p>
            <a:endParaRPr/>
          </a:p>
        </p:txBody>
      </p:sp>
      <p:sp>
        <p:nvSpPr>
          <p:cNvPr id="48" name="object 48"/>
          <p:cNvSpPr/>
          <p:nvPr/>
        </p:nvSpPr>
        <p:spPr>
          <a:xfrm>
            <a:off x="11762790" y="7576731"/>
            <a:ext cx="167640" cy="169545"/>
          </a:xfrm>
          <a:custGeom>
            <a:avLst/>
            <a:gdLst/>
            <a:ahLst/>
            <a:cxnLst/>
            <a:rect l="l" t="t" r="r" b="b"/>
            <a:pathLst>
              <a:path w="167640" h="169545">
                <a:moveTo>
                  <a:pt x="0" y="2603"/>
                </a:moveTo>
                <a:lnTo>
                  <a:pt x="86410" y="168922"/>
                </a:lnTo>
                <a:lnTo>
                  <a:pt x="146845" y="43205"/>
                </a:lnTo>
                <a:lnTo>
                  <a:pt x="84455" y="43205"/>
                </a:lnTo>
                <a:lnTo>
                  <a:pt x="0" y="2603"/>
                </a:lnTo>
                <a:close/>
              </a:path>
              <a:path w="167640" h="169545">
                <a:moveTo>
                  <a:pt x="167614" y="0"/>
                </a:moveTo>
                <a:lnTo>
                  <a:pt x="84455" y="43205"/>
                </a:lnTo>
                <a:lnTo>
                  <a:pt x="146845" y="43205"/>
                </a:lnTo>
                <a:lnTo>
                  <a:pt x="167614" y="0"/>
                </a:lnTo>
                <a:close/>
              </a:path>
            </a:pathLst>
          </a:custGeom>
          <a:solidFill>
            <a:srgbClr val="000000"/>
          </a:solidFill>
        </p:spPr>
        <p:txBody>
          <a:bodyPr wrap="square" lIns="0" tIns="0" rIns="0" bIns="0" rtlCol="0"/>
          <a:lstStyle/>
          <a:p>
            <a:endParaRPr/>
          </a:p>
        </p:txBody>
      </p:sp>
      <p:sp>
        <p:nvSpPr>
          <p:cNvPr id="49" name="object 49"/>
          <p:cNvSpPr txBox="1"/>
          <p:nvPr/>
        </p:nvSpPr>
        <p:spPr>
          <a:xfrm>
            <a:off x="1117600" y="7594600"/>
            <a:ext cx="177800" cy="200025"/>
          </a:xfrm>
          <a:prstGeom prst="rect">
            <a:avLst/>
          </a:prstGeom>
        </p:spPr>
        <p:txBody>
          <a:bodyPr vert="horz" wrap="square" lIns="0" tIns="0" rIns="0" bIns="0" rtlCol="0">
            <a:spAutoFit/>
          </a:bodyPr>
          <a:lstStyle/>
          <a:p>
            <a:pPr marL="12700">
              <a:lnSpc>
                <a:spcPct val="100000"/>
              </a:lnSpc>
            </a:pPr>
            <a:r>
              <a:rPr sz="1200" dirty="0">
                <a:latin typeface="Yu Mincho"/>
                <a:cs typeface="Yu Mincho"/>
              </a:rPr>
              <a:t>６</a:t>
            </a:r>
            <a:endParaRPr sz="1200">
              <a:latin typeface="Yu Mincho"/>
              <a:cs typeface="Yu Mincho"/>
            </a:endParaRPr>
          </a:p>
        </p:txBody>
      </p:sp>
      <p:sp>
        <p:nvSpPr>
          <p:cNvPr id="50" name="object 50"/>
          <p:cNvSpPr txBox="1"/>
          <p:nvPr/>
        </p:nvSpPr>
        <p:spPr>
          <a:xfrm>
            <a:off x="863600" y="7213600"/>
            <a:ext cx="6191250" cy="293370"/>
          </a:xfrm>
          <a:prstGeom prst="rect">
            <a:avLst/>
          </a:prstGeom>
        </p:spPr>
        <p:txBody>
          <a:bodyPr vert="horz" wrap="square" lIns="0" tIns="0" rIns="0" bIns="0" rtlCol="0">
            <a:spAutoFit/>
          </a:bodyPr>
          <a:lstStyle/>
          <a:p>
            <a:pPr marL="12700">
              <a:lnSpc>
                <a:spcPct val="100000"/>
              </a:lnSpc>
            </a:pPr>
            <a:r>
              <a:rPr sz="1800" spc="-5" dirty="0">
                <a:latin typeface="Yu Mincho"/>
                <a:cs typeface="Yu Mincho"/>
              </a:rPr>
              <a:t>６次の隔たりとは、６人を介せば世界中の人と出会える事。</a:t>
            </a:r>
            <a:endParaRPr sz="1800">
              <a:latin typeface="Yu Mincho"/>
              <a:cs typeface="Yu Mincho"/>
            </a:endParaRPr>
          </a:p>
        </p:txBody>
      </p:sp>
      <p:sp>
        <p:nvSpPr>
          <p:cNvPr id="51" name="object 51"/>
          <p:cNvSpPr txBox="1"/>
          <p:nvPr/>
        </p:nvSpPr>
        <p:spPr>
          <a:xfrm>
            <a:off x="914400" y="7526040"/>
            <a:ext cx="7414895" cy="1781175"/>
          </a:xfrm>
          <a:prstGeom prst="rect">
            <a:avLst/>
          </a:prstGeom>
        </p:spPr>
        <p:txBody>
          <a:bodyPr vert="horz" wrap="square" lIns="0" tIns="0" rIns="0" bIns="0" rtlCol="0">
            <a:spAutoFit/>
          </a:bodyPr>
          <a:lstStyle/>
          <a:p>
            <a:pPr marL="50800" marR="5080" indent="-38100">
              <a:lnSpc>
                <a:spcPct val="157400"/>
              </a:lnSpc>
              <a:tabLst>
                <a:tab pos="469265" algn="l"/>
              </a:tabLst>
            </a:pPr>
            <a:r>
              <a:rPr sz="1800" spc="-105" dirty="0">
                <a:latin typeface="Arial"/>
                <a:cs typeface="Arial"/>
              </a:rPr>
              <a:t>44	</a:t>
            </a:r>
            <a:r>
              <a:rPr sz="1800" spc="-65" dirty="0">
                <a:latin typeface="Arial"/>
                <a:cs typeface="Arial"/>
              </a:rPr>
              <a:t>=7,256,313,856</a:t>
            </a:r>
            <a:r>
              <a:rPr sz="1800" spc="-65" dirty="0">
                <a:latin typeface="Yu Mincho"/>
                <a:cs typeface="Yu Mincho"/>
              </a:rPr>
              <a:t>人となり、地球の総人口</a:t>
            </a:r>
            <a:r>
              <a:rPr sz="1800" spc="-65" dirty="0">
                <a:latin typeface="Arial"/>
                <a:cs typeface="Arial"/>
              </a:rPr>
              <a:t>6,453,581,351</a:t>
            </a:r>
            <a:r>
              <a:rPr sz="1800" spc="-65" dirty="0">
                <a:latin typeface="Yu Mincho"/>
                <a:cs typeface="Yu Mincho"/>
              </a:rPr>
              <a:t>人を上回る。  </a:t>
            </a:r>
            <a:r>
              <a:rPr sz="1800" spc="65" dirty="0">
                <a:latin typeface="SimSun"/>
                <a:cs typeface="SimSun"/>
              </a:rPr>
              <a:t>Facebookではアクティブユーザが7億2100万人の時で計算すると、  </a:t>
            </a:r>
            <a:r>
              <a:rPr sz="1800" spc="30" dirty="0">
                <a:latin typeface="SimSun"/>
                <a:cs typeface="SimSun"/>
              </a:rPr>
              <a:t>ユーザを結ぶ690億の繋がりで特定の２人が3.74人で繋がる事になる。</a:t>
            </a:r>
            <a:endParaRPr sz="1800">
              <a:latin typeface="SimSun"/>
              <a:cs typeface="SimSun"/>
            </a:endParaRPr>
          </a:p>
          <a:p>
            <a:pPr marL="88900">
              <a:lnSpc>
                <a:spcPct val="100000"/>
              </a:lnSpc>
              <a:spcBef>
                <a:spcPts val="840"/>
              </a:spcBef>
            </a:pPr>
            <a:r>
              <a:rPr sz="2400" u="heavy" spc="-114" dirty="0">
                <a:latin typeface="Arial"/>
                <a:cs typeface="Arial"/>
                <a:hlinkClick r:id="rId19"/>
              </a:rPr>
              <a:t>http://japanese.engadget.com/2011/11/24/facebook-3-74/</a:t>
            </a:r>
            <a:endParaRPr sz="2400">
              <a:latin typeface="Arial"/>
              <a:cs typeface="Arial"/>
            </a:endParaRPr>
          </a:p>
        </p:txBody>
      </p:sp>
      <p:sp>
        <p:nvSpPr>
          <p:cNvPr id="52" name="object 52"/>
          <p:cNvSpPr txBox="1"/>
          <p:nvPr/>
        </p:nvSpPr>
        <p:spPr>
          <a:xfrm>
            <a:off x="3987800" y="952500"/>
            <a:ext cx="482600" cy="574040"/>
          </a:xfrm>
          <a:prstGeom prst="rect">
            <a:avLst/>
          </a:prstGeom>
        </p:spPr>
        <p:txBody>
          <a:bodyPr vert="horz" wrap="square" lIns="0" tIns="0" rIns="0" bIns="0" rtlCol="0">
            <a:spAutoFit/>
          </a:bodyPr>
          <a:lstStyle/>
          <a:p>
            <a:pPr marL="12700">
              <a:lnSpc>
                <a:spcPct val="100000"/>
              </a:lnSpc>
            </a:pPr>
            <a:r>
              <a:rPr sz="3600" dirty="0">
                <a:solidFill>
                  <a:srgbClr val="E32400"/>
                </a:solidFill>
                <a:latin typeface="Yu Mincho"/>
                <a:cs typeface="Yu Mincho"/>
              </a:rPr>
              <a:t>①</a:t>
            </a:r>
            <a:endParaRPr sz="3600">
              <a:latin typeface="Yu Mincho"/>
              <a:cs typeface="Yu Mincho"/>
            </a:endParaRPr>
          </a:p>
        </p:txBody>
      </p:sp>
      <p:sp>
        <p:nvSpPr>
          <p:cNvPr id="53" name="object 53"/>
          <p:cNvSpPr txBox="1"/>
          <p:nvPr/>
        </p:nvSpPr>
        <p:spPr>
          <a:xfrm>
            <a:off x="4025900" y="2946400"/>
            <a:ext cx="482600" cy="574040"/>
          </a:xfrm>
          <a:prstGeom prst="rect">
            <a:avLst/>
          </a:prstGeom>
        </p:spPr>
        <p:txBody>
          <a:bodyPr vert="horz" wrap="square" lIns="0" tIns="0" rIns="0" bIns="0" rtlCol="0">
            <a:spAutoFit/>
          </a:bodyPr>
          <a:lstStyle/>
          <a:p>
            <a:pPr marL="12700">
              <a:lnSpc>
                <a:spcPct val="100000"/>
              </a:lnSpc>
            </a:pPr>
            <a:r>
              <a:rPr sz="3600" dirty="0">
                <a:solidFill>
                  <a:srgbClr val="E32400"/>
                </a:solidFill>
                <a:latin typeface="Yu Mincho"/>
                <a:cs typeface="Yu Mincho"/>
              </a:rPr>
              <a:t>①</a:t>
            </a:r>
            <a:endParaRPr sz="3600">
              <a:latin typeface="Yu Mincho"/>
              <a:cs typeface="Yu Mincho"/>
            </a:endParaRPr>
          </a:p>
        </p:txBody>
      </p:sp>
      <p:sp>
        <p:nvSpPr>
          <p:cNvPr id="54" name="object 54"/>
          <p:cNvSpPr txBox="1"/>
          <p:nvPr/>
        </p:nvSpPr>
        <p:spPr>
          <a:xfrm>
            <a:off x="3975100" y="5207000"/>
            <a:ext cx="482600" cy="574040"/>
          </a:xfrm>
          <a:prstGeom prst="rect">
            <a:avLst/>
          </a:prstGeom>
        </p:spPr>
        <p:txBody>
          <a:bodyPr vert="horz" wrap="square" lIns="0" tIns="0" rIns="0" bIns="0" rtlCol="0">
            <a:spAutoFit/>
          </a:bodyPr>
          <a:lstStyle/>
          <a:p>
            <a:pPr marL="12700">
              <a:lnSpc>
                <a:spcPct val="100000"/>
              </a:lnSpc>
            </a:pPr>
            <a:r>
              <a:rPr sz="3600" dirty="0">
                <a:solidFill>
                  <a:srgbClr val="E32400"/>
                </a:solidFill>
                <a:latin typeface="Yu Mincho"/>
                <a:cs typeface="Yu Mincho"/>
              </a:rPr>
              <a:t>①</a:t>
            </a:r>
            <a:endParaRPr sz="3600">
              <a:latin typeface="Yu Mincho"/>
              <a:cs typeface="Yu Mincho"/>
            </a:endParaRPr>
          </a:p>
        </p:txBody>
      </p:sp>
      <p:sp>
        <p:nvSpPr>
          <p:cNvPr id="55" name="object 55"/>
          <p:cNvSpPr txBox="1"/>
          <p:nvPr/>
        </p:nvSpPr>
        <p:spPr>
          <a:xfrm>
            <a:off x="6642100" y="2882900"/>
            <a:ext cx="482600" cy="574040"/>
          </a:xfrm>
          <a:prstGeom prst="rect">
            <a:avLst/>
          </a:prstGeom>
        </p:spPr>
        <p:txBody>
          <a:bodyPr vert="horz" wrap="square" lIns="0" tIns="0" rIns="0" bIns="0" rtlCol="0">
            <a:spAutoFit/>
          </a:bodyPr>
          <a:lstStyle/>
          <a:p>
            <a:pPr marL="12700">
              <a:lnSpc>
                <a:spcPct val="100000"/>
              </a:lnSpc>
            </a:pPr>
            <a:r>
              <a:rPr sz="3600" dirty="0">
                <a:solidFill>
                  <a:srgbClr val="E32400"/>
                </a:solidFill>
                <a:latin typeface="Yu Mincho"/>
                <a:cs typeface="Yu Mincho"/>
              </a:rPr>
              <a:t>②</a:t>
            </a:r>
            <a:endParaRPr sz="3600">
              <a:latin typeface="Yu Mincho"/>
              <a:cs typeface="Yu Mincho"/>
            </a:endParaRPr>
          </a:p>
        </p:txBody>
      </p:sp>
      <p:sp>
        <p:nvSpPr>
          <p:cNvPr id="56" name="object 56"/>
          <p:cNvSpPr txBox="1"/>
          <p:nvPr/>
        </p:nvSpPr>
        <p:spPr>
          <a:xfrm>
            <a:off x="6642100" y="5080000"/>
            <a:ext cx="482600" cy="574040"/>
          </a:xfrm>
          <a:prstGeom prst="rect">
            <a:avLst/>
          </a:prstGeom>
        </p:spPr>
        <p:txBody>
          <a:bodyPr vert="horz" wrap="square" lIns="0" tIns="0" rIns="0" bIns="0" rtlCol="0">
            <a:spAutoFit/>
          </a:bodyPr>
          <a:lstStyle/>
          <a:p>
            <a:pPr marL="12700">
              <a:lnSpc>
                <a:spcPct val="100000"/>
              </a:lnSpc>
            </a:pPr>
            <a:r>
              <a:rPr sz="3600" dirty="0">
                <a:solidFill>
                  <a:srgbClr val="E32400"/>
                </a:solidFill>
                <a:latin typeface="Yu Mincho"/>
                <a:cs typeface="Yu Mincho"/>
              </a:rPr>
              <a:t>②</a:t>
            </a:r>
            <a:endParaRPr sz="3600">
              <a:latin typeface="Yu Mincho"/>
              <a:cs typeface="Yu Mincho"/>
            </a:endParaRPr>
          </a:p>
        </p:txBody>
      </p:sp>
      <p:sp>
        <p:nvSpPr>
          <p:cNvPr id="57" name="object 57"/>
          <p:cNvSpPr txBox="1"/>
          <p:nvPr/>
        </p:nvSpPr>
        <p:spPr>
          <a:xfrm>
            <a:off x="9080500" y="965200"/>
            <a:ext cx="482600" cy="574040"/>
          </a:xfrm>
          <a:prstGeom prst="rect">
            <a:avLst/>
          </a:prstGeom>
        </p:spPr>
        <p:txBody>
          <a:bodyPr vert="horz" wrap="square" lIns="0" tIns="0" rIns="0" bIns="0" rtlCol="0">
            <a:spAutoFit/>
          </a:bodyPr>
          <a:lstStyle/>
          <a:p>
            <a:pPr marL="12700">
              <a:lnSpc>
                <a:spcPct val="100000"/>
              </a:lnSpc>
            </a:pPr>
            <a:r>
              <a:rPr sz="3600" dirty="0">
                <a:solidFill>
                  <a:srgbClr val="E32400"/>
                </a:solidFill>
                <a:latin typeface="Yu Mincho"/>
                <a:cs typeface="Yu Mincho"/>
              </a:rPr>
              <a:t>③</a:t>
            </a:r>
            <a:endParaRPr sz="3600">
              <a:latin typeface="Yu Mincho"/>
              <a:cs typeface="Yu Mincho"/>
            </a:endParaRPr>
          </a:p>
        </p:txBody>
      </p:sp>
      <p:sp>
        <p:nvSpPr>
          <p:cNvPr id="58" name="object 58"/>
          <p:cNvSpPr txBox="1"/>
          <p:nvPr/>
        </p:nvSpPr>
        <p:spPr>
          <a:xfrm>
            <a:off x="9232900" y="2882900"/>
            <a:ext cx="482600" cy="574040"/>
          </a:xfrm>
          <a:prstGeom prst="rect">
            <a:avLst/>
          </a:prstGeom>
        </p:spPr>
        <p:txBody>
          <a:bodyPr vert="horz" wrap="square" lIns="0" tIns="0" rIns="0" bIns="0" rtlCol="0">
            <a:spAutoFit/>
          </a:bodyPr>
          <a:lstStyle/>
          <a:p>
            <a:pPr marL="12700">
              <a:lnSpc>
                <a:spcPct val="100000"/>
              </a:lnSpc>
            </a:pPr>
            <a:r>
              <a:rPr sz="3600" dirty="0">
                <a:solidFill>
                  <a:srgbClr val="E32400"/>
                </a:solidFill>
                <a:latin typeface="Yu Mincho"/>
                <a:cs typeface="Yu Mincho"/>
              </a:rPr>
              <a:t>③</a:t>
            </a:r>
            <a:endParaRPr sz="3600">
              <a:latin typeface="Yu Mincho"/>
              <a:cs typeface="Yu Mincho"/>
            </a:endParaRPr>
          </a:p>
        </p:txBody>
      </p:sp>
      <p:sp>
        <p:nvSpPr>
          <p:cNvPr id="59" name="object 59"/>
          <p:cNvSpPr txBox="1"/>
          <p:nvPr/>
        </p:nvSpPr>
        <p:spPr>
          <a:xfrm>
            <a:off x="9232900" y="7315200"/>
            <a:ext cx="482600" cy="574040"/>
          </a:xfrm>
          <a:prstGeom prst="rect">
            <a:avLst/>
          </a:prstGeom>
        </p:spPr>
        <p:txBody>
          <a:bodyPr vert="horz" wrap="square" lIns="0" tIns="0" rIns="0" bIns="0" rtlCol="0">
            <a:spAutoFit/>
          </a:bodyPr>
          <a:lstStyle/>
          <a:p>
            <a:pPr marL="12700">
              <a:lnSpc>
                <a:spcPct val="100000"/>
              </a:lnSpc>
            </a:pPr>
            <a:r>
              <a:rPr sz="3600" dirty="0">
                <a:solidFill>
                  <a:srgbClr val="E32400"/>
                </a:solidFill>
                <a:latin typeface="Yu Mincho"/>
                <a:cs typeface="Yu Mincho"/>
              </a:rPr>
              <a:t>③</a:t>
            </a:r>
            <a:endParaRPr sz="3600">
              <a:latin typeface="Yu Mincho"/>
              <a:cs typeface="Yu Mincho"/>
            </a:endParaRPr>
          </a:p>
        </p:txBody>
      </p:sp>
      <p:sp>
        <p:nvSpPr>
          <p:cNvPr id="60" name="object 60"/>
          <p:cNvSpPr txBox="1"/>
          <p:nvPr/>
        </p:nvSpPr>
        <p:spPr>
          <a:xfrm>
            <a:off x="11595100" y="5080000"/>
            <a:ext cx="482600" cy="574040"/>
          </a:xfrm>
          <a:prstGeom prst="rect">
            <a:avLst/>
          </a:prstGeom>
        </p:spPr>
        <p:txBody>
          <a:bodyPr vert="horz" wrap="square" lIns="0" tIns="0" rIns="0" bIns="0" rtlCol="0">
            <a:spAutoFit/>
          </a:bodyPr>
          <a:lstStyle/>
          <a:p>
            <a:pPr marL="12700">
              <a:lnSpc>
                <a:spcPct val="100000"/>
              </a:lnSpc>
            </a:pPr>
            <a:r>
              <a:rPr sz="3600" dirty="0">
                <a:solidFill>
                  <a:srgbClr val="E32400"/>
                </a:solidFill>
                <a:latin typeface="Yu Mincho"/>
                <a:cs typeface="Yu Mincho"/>
              </a:rPr>
              <a:t>④</a:t>
            </a:r>
            <a:endParaRPr sz="3600">
              <a:latin typeface="Yu Mincho"/>
              <a:cs typeface="Yu Mincho"/>
            </a:endParaRPr>
          </a:p>
        </p:txBody>
      </p:sp>
      <p:sp>
        <p:nvSpPr>
          <p:cNvPr id="61" name="object 61"/>
          <p:cNvSpPr txBox="1"/>
          <p:nvPr/>
        </p:nvSpPr>
        <p:spPr>
          <a:xfrm>
            <a:off x="9537700" y="4889500"/>
            <a:ext cx="482600" cy="574040"/>
          </a:xfrm>
          <a:prstGeom prst="rect">
            <a:avLst/>
          </a:prstGeom>
        </p:spPr>
        <p:txBody>
          <a:bodyPr vert="horz" wrap="square" lIns="0" tIns="0" rIns="0" bIns="0" rtlCol="0">
            <a:spAutoFit/>
          </a:bodyPr>
          <a:lstStyle/>
          <a:p>
            <a:pPr marL="12700">
              <a:lnSpc>
                <a:spcPct val="100000"/>
              </a:lnSpc>
            </a:pPr>
            <a:r>
              <a:rPr sz="3600" dirty="0">
                <a:solidFill>
                  <a:srgbClr val="E32400"/>
                </a:solidFill>
                <a:latin typeface="Yu Mincho"/>
                <a:cs typeface="Yu Mincho"/>
              </a:rPr>
              <a:t>④</a:t>
            </a:r>
            <a:endParaRPr sz="3600">
              <a:latin typeface="Yu Mincho"/>
              <a:cs typeface="Yu Mincho"/>
            </a:endParaRPr>
          </a:p>
        </p:txBody>
      </p:sp>
      <p:sp>
        <p:nvSpPr>
          <p:cNvPr id="62" name="object 62"/>
          <p:cNvSpPr/>
          <p:nvPr/>
        </p:nvSpPr>
        <p:spPr>
          <a:xfrm>
            <a:off x="1676526" y="2898660"/>
            <a:ext cx="9933940" cy="0"/>
          </a:xfrm>
          <a:custGeom>
            <a:avLst/>
            <a:gdLst/>
            <a:ahLst/>
            <a:cxnLst/>
            <a:rect l="l" t="t" r="r" b="b"/>
            <a:pathLst>
              <a:path w="9933940">
                <a:moveTo>
                  <a:pt x="9933787" y="3"/>
                </a:moveTo>
                <a:lnTo>
                  <a:pt x="0" y="0"/>
                </a:lnTo>
              </a:path>
            </a:pathLst>
          </a:custGeom>
          <a:ln w="38100">
            <a:solidFill>
              <a:srgbClr val="0042AA"/>
            </a:solidFill>
          </a:ln>
        </p:spPr>
        <p:txBody>
          <a:bodyPr wrap="square" lIns="0" tIns="0" rIns="0" bIns="0" rtlCol="0"/>
          <a:lstStyle/>
          <a:p>
            <a:endParaRPr/>
          </a:p>
        </p:txBody>
      </p:sp>
      <p:sp>
        <p:nvSpPr>
          <p:cNvPr id="63" name="object 63"/>
          <p:cNvSpPr/>
          <p:nvPr/>
        </p:nvSpPr>
        <p:spPr>
          <a:xfrm>
            <a:off x="1710829" y="2404033"/>
            <a:ext cx="0" cy="532765"/>
          </a:xfrm>
          <a:custGeom>
            <a:avLst/>
            <a:gdLst/>
            <a:ahLst/>
            <a:cxnLst/>
            <a:rect l="l" t="t" r="r" b="b"/>
            <a:pathLst>
              <a:path h="532764">
                <a:moveTo>
                  <a:pt x="0" y="532726"/>
                </a:moveTo>
                <a:lnTo>
                  <a:pt x="0" y="0"/>
                </a:lnTo>
              </a:path>
            </a:pathLst>
          </a:custGeom>
          <a:ln w="38100">
            <a:solidFill>
              <a:srgbClr val="0042AA"/>
            </a:solidFill>
          </a:ln>
        </p:spPr>
        <p:txBody>
          <a:bodyPr wrap="square" lIns="0" tIns="0" rIns="0" bIns="0" rtlCol="0"/>
          <a:lstStyle/>
          <a:p>
            <a:endParaRPr/>
          </a:p>
        </p:txBody>
      </p:sp>
      <p:sp>
        <p:nvSpPr>
          <p:cNvPr id="64" name="object 64"/>
          <p:cNvSpPr/>
          <p:nvPr/>
        </p:nvSpPr>
        <p:spPr>
          <a:xfrm>
            <a:off x="11607800" y="2824916"/>
            <a:ext cx="1270" cy="108585"/>
          </a:xfrm>
          <a:custGeom>
            <a:avLst/>
            <a:gdLst/>
            <a:ahLst/>
            <a:cxnLst/>
            <a:rect l="l" t="t" r="r" b="b"/>
            <a:pathLst>
              <a:path w="1270" h="108585">
                <a:moveTo>
                  <a:pt x="528" y="0"/>
                </a:moveTo>
                <a:lnTo>
                  <a:pt x="528" y="108110"/>
                </a:lnTo>
              </a:path>
            </a:pathLst>
          </a:custGeom>
          <a:ln w="3175">
            <a:solidFill>
              <a:srgbClr val="0042AA"/>
            </a:solidFill>
          </a:ln>
        </p:spPr>
        <p:txBody>
          <a:bodyPr wrap="square" lIns="0" tIns="0" rIns="0" bIns="0" rtlCol="0"/>
          <a:lstStyle/>
          <a:p>
            <a:endParaRPr/>
          </a:p>
        </p:txBody>
      </p:sp>
      <p:sp>
        <p:nvSpPr>
          <p:cNvPr id="65" name="object 65"/>
          <p:cNvSpPr/>
          <p:nvPr/>
        </p:nvSpPr>
        <p:spPr>
          <a:xfrm>
            <a:off x="11524856" y="2676334"/>
            <a:ext cx="167640" cy="168910"/>
          </a:xfrm>
          <a:custGeom>
            <a:avLst/>
            <a:gdLst/>
            <a:ahLst/>
            <a:cxnLst/>
            <a:rect l="l" t="t" r="r" b="b"/>
            <a:pathLst>
              <a:path w="167640" h="168910">
                <a:moveTo>
                  <a:pt x="85458" y="0"/>
                </a:moveTo>
                <a:lnTo>
                  <a:pt x="0" y="166814"/>
                </a:lnTo>
                <a:lnTo>
                  <a:pt x="167627" y="168452"/>
                </a:lnTo>
                <a:lnTo>
                  <a:pt x="85458" y="0"/>
                </a:lnTo>
                <a:close/>
              </a:path>
            </a:pathLst>
          </a:custGeom>
          <a:solidFill>
            <a:srgbClr val="0042AA"/>
          </a:solidFill>
        </p:spPr>
        <p:txBody>
          <a:bodyPr wrap="square" lIns="0" tIns="0" rIns="0" bIns="0" rtlCol="0"/>
          <a:lstStyle/>
          <a:p>
            <a:endParaRPr/>
          </a:p>
        </p:txBody>
      </p:sp>
      <p:sp>
        <p:nvSpPr>
          <p:cNvPr id="66" name="object 66"/>
          <p:cNvSpPr txBox="1"/>
          <p:nvPr/>
        </p:nvSpPr>
        <p:spPr>
          <a:xfrm>
            <a:off x="5562600" y="2552700"/>
            <a:ext cx="3053715" cy="387350"/>
          </a:xfrm>
          <a:prstGeom prst="rect">
            <a:avLst/>
          </a:prstGeom>
        </p:spPr>
        <p:txBody>
          <a:bodyPr vert="horz" wrap="square" lIns="0" tIns="0" rIns="0" bIns="0" rtlCol="0">
            <a:spAutoFit/>
          </a:bodyPr>
          <a:lstStyle/>
          <a:p>
            <a:pPr marL="12700">
              <a:lnSpc>
                <a:spcPct val="100000"/>
              </a:lnSpc>
            </a:pPr>
            <a:r>
              <a:rPr sz="2400" spc="-15" dirty="0">
                <a:solidFill>
                  <a:srgbClr val="0042AA"/>
                </a:solidFill>
                <a:latin typeface="Arial"/>
                <a:cs typeface="Arial"/>
              </a:rPr>
              <a:t>Twitter</a:t>
            </a:r>
            <a:r>
              <a:rPr sz="2400" spc="-15" dirty="0">
                <a:solidFill>
                  <a:srgbClr val="0042AA"/>
                </a:solidFill>
                <a:latin typeface="Yu Mincho"/>
                <a:cs typeface="Yu Mincho"/>
              </a:rPr>
              <a:t>でフォローする</a:t>
            </a:r>
            <a:endParaRPr sz="2400">
              <a:latin typeface="Yu Mincho"/>
              <a:cs typeface="Yu Mincho"/>
            </a:endParaRPr>
          </a:p>
        </p:txBody>
      </p:sp>
      <p:sp>
        <p:nvSpPr>
          <p:cNvPr id="67" name="object 67"/>
          <p:cNvSpPr txBox="1"/>
          <p:nvPr/>
        </p:nvSpPr>
        <p:spPr>
          <a:xfrm>
            <a:off x="2438400" y="1600200"/>
            <a:ext cx="1330960" cy="730250"/>
          </a:xfrm>
          <a:prstGeom prst="rect">
            <a:avLst/>
          </a:prstGeom>
        </p:spPr>
        <p:txBody>
          <a:bodyPr vert="horz" wrap="square" lIns="0" tIns="0" rIns="0" bIns="0" rtlCol="0">
            <a:spAutoFit/>
          </a:bodyPr>
          <a:lstStyle/>
          <a:p>
            <a:pPr algn="ctr">
              <a:lnSpc>
                <a:spcPts val="2790"/>
              </a:lnSpc>
            </a:pPr>
            <a:r>
              <a:rPr sz="2400" spc="-150" dirty="0">
                <a:solidFill>
                  <a:srgbClr val="E32400"/>
                </a:solidFill>
                <a:latin typeface="Arial"/>
                <a:cs typeface="Arial"/>
              </a:rPr>
              <a:t>F</a:t>
            </a:r>
            <a:r>
              <a:rPr sz="2400" u="heavy" spc="-150" dirty="0">
                <a:solidFill>
                  <a:srgbClr val="E32400"/>
                </a:solidFill>
                <a:latin typeface="Arial"/>
                <a:cs typeface="Arial"/>
              </a:rPr>
              <a:t>acebook</a:t>
            </a:r>
            <a:r>
              <a:rPr sz="2400" u="heavy" spc="260" dirty="0">
                <a:solidFill>
                  <a:srgbClr val="E32400"/>
                </a:solidFill>
                <a:latin typeface="Arial"/>
                <a:cs typeface="Arial"/>
              </a:rPr>
              <a:t> </a:t>
            </a:r>
            <a:endParaRPr sz="2400">
              <a:latin typeface="Arial"/>
              <a:cs typeface="Arial"/>
            </a:endParaRPr>
          </a:p>
          <a:p>
            <a:pPr marR="104775" algn="ctr">
              <a:lnSpc>
                <a:spcPts val="2790"/>
              </a:lnSpc>
            </a:pPr>
            <a:r>
              <a:rPr sz="2400" dirty="0">
                <a:solidFill>
                  <a:srgbClr val="E32400"/>
                </a:solidFill>
                <a:latin typeface="Yu Mincho"/>
                <a:cs typeface="Yu Mincho"/>
              </a:rPr>
              <a:t>友達</a:t>
            </a:r>
            <a:endParaRPr sz="2400">
              <a:latin typeface="Yu Mincho"/>
              <a:cs typeface="Yu Mincho"/>
            </a:endParaRPr>
          </a:p>
        </p:txBody>
      </p:sp>
      <p:sp>
        <p:nvSpPr>
          <p:cNvPr id="68" name="object 68"/>
          <p:cNvSpPr txBox="1"/>
          <p:nvPr/>
        </p:nvSpPr>
        <p:spPr>
          <a:xfrm>
            <a:off x="4775200" y="1600200"/>
            <a:ext cx="1308735" cy="730250"/>
          </a:xfrm>
          <a:prstGeom prst="rect">
            <a:avLst/>
          </a:prstGeom>
        </p:spPr>
        <p:txBody>
          <a:bodyPr vert="horz" wrap="square" lIns="0" tIns="0" rIns="0" bIns="0" rtlCol="0">
            <a:spAutoFit/>
          </a:bodyPr>
          <a:lstStyle/>
          <a:p>
            <a:pPr algn="ctr">
              <a:lnSpc>
                <a:spcPts val="2790"/>
              </a:lnSpc>
            </a:pPr>
            <a:r>
              <a:rPr sz="2400" spc="-150" dirty="0">
                <a:solidFill>
                  <a:srgbClr val="E32400"/>
                </a:solidFill>
                <a:latin typeface="Arial"/>
                <a:cs typeface="Arial"/>
              </a:rPr>
              <a:t>F</a:t>
            </a:r>
            <a:r>
              <a:rPr sz="2400" u="heavy" spc="-150" dirty="0">
                <a:solidFill>
                  <a:srgbClr val="E32400"/>
                </a:solidFill>
                <a:latin typeface="Arial"/>
                <a:cs typeface="Arial"/>
              </a:rPr>
              <a:t>acebook</a:t>
            </a:r>
            <a:r>
              <a:rPr sz="2400" u="heavy" spc="85" dirty="0">
                <a:solidFill>
                  <a:srgbClr val="E32400"/>
                </a:solidFill>
                <a:latin typeface="Arial"/>
                <a:cs typeface="Arial"/>
              </a:rPr>
              <a:t> </a:t>
            </a:r>
            <a:endParaRPr sz="2400">
              <a:latin typeface="Arial"/>
              <a:cs typeface="Arial"/>
            </a:endParaRPr>
          </a:p>
          <a:p>
            <a:pPr marR="81280" algn="ctr">
              <a:lnSpc>
                <a:spcPts val="2790"/>
              </a:lnSpc>
            </a:pPr>
            <a:r>
              <a:rPr sz="2400" dirty="0">
                <a:solidFill>
                  <a:srgbClr val="E32400"/>
                </a:solidFill>
                <a:latin typeface="Yu Mincho"/>
                <a:cs typeface="Yu Mincho"/>
              </a:rPr>
              <a:t>友達</a:t>
            </a:r>
            <a:endParaRPr sz="2400">
              <a:latin typeface="Yu Mincho"/>
              <a:cs typeface="Yu Mincho"/>
            </a:endParaRPr>
          </a:p>
        </p:txBody>
      </p:sp>
      <p:sp>
        <p:nvSpPr>
          <p:cNvPr id="69" name="object 69"/>
          <p:cNvSpPr txBox="1"/>
          <p:nvPr/>
        </p:nvSpPr>
        <p:spPr>
          <a:xfrm>
            <a:off x="7485380" y="1600200"/>
            <a:ext cx="1258570" cy="730250"/>
          </a:xfrm>
          <a:prstGeom prst="rect">
            <a:avLst/>
          </a:prstGeom>
        </p:spPr>
        <p:txBody>
          <a:bodyPr vert="horz" wrap="square" lIns="0" tIns="0" rIns="0" bIns="0" rtlCol="0">
            <a:spAutoFit/>
          </a:bodyPr>
          <a:lstStyle/>
          <a:p>
            <a:pPr algn="ctr">
              <a:lnSpc>
                <a:spcPts val="2790"/>
              </a:lnSpc>
            </a:pPr>
            <a:r>
              <a:rPr sz="2400" u="heavy" spc="-310" dirty="0">
                <a:solidFill>
                  <a:srgbClr val="E32400"/>
                </a:solidFill>
                <a:latin typeface="Arial"/>
                <a:cs typeface="Arial"/>
              </a:rPr>
              <a:t> </a:t>
            </a:r>
            <a:r>
              <a:rPr sz="2400" u="heavy" spc="-340" dirty="0">
                <a:solidFill>
                  <a:srgbClr val="E32400"/>
                </a:solidFill>
                <a:latin typeface="Arial"/>
                <a:cs typeface="Arial"/>
              </a:rPr>
              <a:t>F</a:t>
            </a:r>
            <a:r>
              <a:rPr sz="2400" u="heavy" spc="-315" dirty="0">
                <a:solidFill>
                  <a:srgbClr val="E32400"/>
                </a:solidFill>
                <a:latin typeface="Arial"/>
                <a:cs typeface="Arial"/>
              </a:rPr>
              <a:t>a</a:t>
            </a:r>
            <a:r>
              <a:rPr sz="2400" u="heavy" spc="-120" dirty="0">
                <a:solidFill>
                  <a:srgbClr val="E32400"/>
                </a:solidFill>
                <a:latin typeface="Arial"/>
                <a:cs typeface="Arial"/>
              </a:rPr>
              <a:t>cebo</a:t>
            </a:r>
            <a:r>
              <a:rPr sz="2400" u="heavy" spc="-15" dirty="0">
                <a:solidFill>
                  <a:srgbClr val="E32400"/>
                </a:solidFill>
                <a:latin typeface="Arial"/>
                <a:cs typeface="Arial"/>
              </a:rPr>
              <a:t>o</a:t>
            </a:r>
            <a:r>
              <a:rPr sz="2400" u="heavy" spc="-55" dirty="0">
                <a:solidFill>
                  <a:srgbClr val="E32400"/>
                </a:solidFill>
                <a:latin typeface="Arial"/>
                <a:cs typeface="Arial"/>
              </a:rPr>
              <a:t>k</a:t>
            </a:r>
            <a:endParaRPr sz="2400">
              <a:latin typeface="Arial"/>
              <a:cs typeface="Arial"/>
            </a:endParaRPr>
          </a:p>
          <a:p>
            <a:pPr marL="52069" algn="ctr">
              <a:lnSpc>
                <a:spcPts val="2790"/>
              </a:lnSpc>
            </a:pPr>
            <a:r>
              <a:rPr sz="2400" dirty="0">
                <a:solidFill>
                  <a:srgbClr val="E32400"/>
                </a:solidFill>
                <a:latin typeface="Yu Mincho"/>
                <a:cs typeface="Yu Mincho"/>
              </a:rPr>
              <a:t>友達</a:t>
            </a:r>
            <a:endParaRPr sz="2400">
              <a:latin typeface="Yu Mincho"/>
              <a:cs typeface="Yu Mincho"/>
            </a:endParaRPr>
          </a:p>
        </p:txBody>
      </p:sp>
      <p:sp>
        <p:nvSpPr>
          <p:cNvPr id="70" name="object 70"/>
          <p:cNvSpPr/>
          <p:nvPr/>
        </p:nvSpPr>
        <p:spPr>
          <a:xfrm>
            <a:off x="10012133" y="2529344"/>
            <a:ext cx="167640" cy="167640"/>
          </a:xfrm>
          <a:custGeom>
            <a:avLst/>
            <a:gdLst/>
            <a:ahLst/>
            <a:cxnLst/>
            <a:rect l="l" t="t" r="r" b="b"/>
            <a:pathLst>
              <a:path w="167640" h="167639">
                <a:moveTo>
                  <a:pt x="167640" y="0"/>
                </a:moveTo>
                <a:lnTo>
                  <a:pt x="0" y="83820"/>
                </a:lnTo>
                <a:lnTo>
                  <a:pt x="167640" y="167640"/>
                </a:lnTo>
                <a:lnTo>
                  <a:pt x="125729" y="83820"/>
                </a:lnTo>
                <a:lnTo>
                  <a:pt x="167640" y="0"/>
                </a:lnTo>
                <a:close/>
              </a:path>
            </a:pathLst>
          </a:custGeom>
          <a:solidFill>
            <a:srgbClr val="0042AA"/>
          </a:solidFill>
        </p:spPr>
        <p:txBody>
          <a:bodyPr wrap="square" lIns="0" tIns="0" rIns="0" bIns="0" rtlCol="0"/>
          <a:lstStyle/>
          <a:p>
            <a:endParaRPr/>
          </a:p>
        </p:txBody>
      </p:sp>
      <p:sp>
        <p:nvSpPr>
          <p:cNvPr id="71" name="object 71"/>
          <p:cNvSpPr txBox="1"/>
          <p:nvPr/>
        </p:nvSpPr>
        <p:spPr>
          <a:xfrm>
            <a:off x="9855200" y="1616760"/>
            <a:ext cx="1212850" cy="1022985"/>
          </a:xfrm>
          <a:prstGeom prst="rect">
            <a:avLst/>
          </a:prstGeom>
        </p:spPr>
        <p:txBody>
          <a:bodyPr vert="horz" wrap="square" lIns="0" tIns="0" rIns="0" bIns="0" rtlCol="0">
            <a:spAutoFit/>
          </a:bodyPr>
          <a:lstStyle/>
          <a:p>
            <a:pPr marL="12700" marR="5080" algn="ctr">
              <a:lnSpc>
                <a:spcPct val="92000"/>
              </a:lnSpc>
            </a:pPr>
            <a:r>
              <a:rPr sz="2400" spc="-340" dirty="0">
                <a:solidFill>
                  <a:srgbClr val="E32400"/>
                </a:solidFill>
                <a:latin typeface="Arial"/>
                <a:cs typeface="Arial"/>
              </a:rPr>
              <a:t>F</a:t>
            </a:r>
            <a:r>
              <a:rPr sz="2400" spc="-315" dirty="0">
                <a:solidFill>
                  <a:srgbClr val="E32400"/>
                </a:solidFill>
                <a:latin typeface="Arial"/>
                <a:cs typeface="Arial"/>
              </a:rPr>
              <a:t>a</a:t>
            </a:r>
            <a:r>
              <a:rPr sz="2400" spc="-120" dirty="0">
                <a:solidFill>
                  <a:srgbClr val="E32400"/>
                </a:solidFill>
                <a:latin typeface="Arial"/>
                <a:cs typeface="Arial"/>
              </a:rPr>
              <a:t>cebo</a:t>
            </a:r>
            <a:r>
              <a:rPr sz="2400" spc="-15" dirty="0">
                <a:solidFill>
                  <a:srgbClr val="E32400"/>
                </a:solidFill>
                <a:latin typeface="Arial"/>
                <a:cs typeface="Arial"/>
              </a:rPr>
              <a:t>o</a:t>
            </a:r>
            <a:r>
              <a:rPr sz="2400" spc="-40" dirty="0">
                <a:solidFill>
                  <a:srgbClr val="E32400"/>
                </a:solidFill>
                <a:latin typeface="Arial"/>
                <a:cs typeface="Arial"/>
              </a:rPr>
              <a:t>k  </a:t>
            </a:r>
            <a:r>
              <a:rPr sz="2400" spc="-40" dirty="0">
                <a:solidFill>
                  <a:srgbClr val="E32400"/>
                </a:solidFill>
                <a:latin typeface="Yu Mincho"/>
                <a:cs typeface="Yu Mincho"/>
              </a:rPr>
              <a:t>友達  </a:t>
            </a:r>
            <a:r>
              <a:rPr sz="2400" spc="-25" dirty="0">
                <a:solidFill>
                  <a:srgbClr val="0042AA"/>
                </a:solidFill>
                <a:latin typeface="Arial"/>
                <a:cs typeface="Arial"/>
              </a:rPr>
              <a:t>T</a:t>
            </a:r>
            <a:r>
              <a:rPr sz="2400" u="heavy" spc="-25" dirty="0">
                <a:solidFill>
                  <a:srgbClr val="0042AA"/>
                </a:solidFill>
                <a:latin typeface="Arial"/>
                <a:cs typeface="Arial"/>
              </a:rPr>
              <a:t>witter</a:t>
            </a:r>
            <a:endParaRPr sz="2400">
              <a:latin typeface="Arial"/>
              <a:cs typeface="Arial"/>
            </a:endParaRPr>
          </a:p>
        </p:txBody>
      </p:sp>
      <p:sp>
        <p:nvSpPr>
          <p:cNvPr id="72" name="object 72"/>
          <p:cNvSpPr txBox="1"/>
          <p:nvPr/>
        </p:nvSpPr>
        <p:spPr>
          <a:xfrm>
            <a:off x="9728200" y="2603500"/>
            <a:ext cx="1549400" cy="387350"/>
          </a:xfrm>
          <a:prstGeom prst="rect">
            <a:avLst/>
          </a:prstGeom>
        </p:spPr>
        <p:txBody>
          <a:bodyPr vert="horz" wrap="square" lIns="0" tIns="0" rIns="0" bIns="0" rtlCol="0">
            <a:spAutoFit/>
          </a:bodyPr>
          <a:lstStyle/>
          <a:p>
            <a:pPr marL="12700">
              <a:lnSpc>
                <a:spcPct val="100000"/>
              </a:lnSpc>
            </a:pPr>
            <a:r>
              <a:rPr sz="2400" dirty="0">
                <a:solidFill>
                  <a:srgbClr val="0042AA"/>
                </a:solidFill>
                <a:latin typeface="Yu Mincho"/>
                <a:cs typeface="Yu Mincho"/>
              </a:rPr>
              <a:t>フォロワー</a:t>
            </a:r>
            <a:endParaRPr sz="2400">
              <a:latin typeface="Yu Mincho"/>
              <a:cs typeface="Yu Mincho"/>
            </a:endParaRPr>
          </a:p>
        </p:txBody>
      </p:sp>
      <p:sp>
        <p:nvSpPr>
          <p:cNvPr id="73" name="object 73"/>
          <p:cNvSpPr/>
          <p:nvPr/>
        </p:nvSpPr>
        <p:spPr>
          <a:xfrm>
            <a:off x="1625600" y="609600"/>
            <a:ext cx="9933940" cy="0"/>
          </a:xfrm>
          <a:custGeom>
            <a:avLst/>
            <a:gdLst/>
            <a:ahLst/>
            <a:cxnLst/>
            <a:rect l="l" t="t" r="r" b="b"/>
            <a:pathLst>
              <a:path w="9933940">
                <a:moveTo>
                  <a:pt x="9933787" y="3"/>
                </a:moveTo>
                <a:lnTo>
                  <a:pt x="0" y="0"/>
                </a:lnTo>
              </a:path>
            </a:pathLst>
          </a:custGeom>
          <a:ln w="38100">
            <a:solidFill>
              <a:srgbClr val="E32400"/>
            </a:solidFill>
          </a:ln>
        </p:spPr>
        <p:txBody>
          <a:bodyPr wrap="square" lIns="0" tIns="0" rIns="0" bIns="0" rtlCol="0"/>
          <a:lstStyle/>
          <a:p>
            <a:endParaRPr/>
          </a:p>
        </p:txBody>
      </p:sp>
      <p:sp>
        <p:nvSpPr>
          <p:cNvPr id="74" name="object 74"/>
          <p:cNvSpPr/>
          <p:nvPr/>
        </p:nvSpPr>
        <p:spPr>
          <a:xfrm>
            <a:off x="1625600" y="622300"/>
            <a:ext cx="0" cy="672465"/>
          </a:xfrm>
          <a:custGeom>
            <a:avLst/>
            <a:gdLst/>
            <a:ahLst/>
            <a:cxnLst/>
            <a:rect l="l" t="t" r="r" b="b"/>
            <a:pathLst>
              <a:path h="672465">
                <a:moveTo>
                  <a:pt x="0" y="672426"/>
                </a:moveTo>
                <a:lnTo>
                  <a:pt x="0" y="0"/>
                </a:lnTo>
              </a:path>
            </a:pathLst>
          </a:custGeom>
          <a:ln w="38100">
            <a:solidFill>
              <a:srgbClr val="E32400"/>
            </a:solidFill>
          </a:ln>
        </p:spPr>
        <p:txBody>
          <a:bodyPr wrap="square" lIns="0" tIns="0" rIns="0" bIns="0" rtlCol="0"/>
          <a:lstStyle/>
          <a:p>
            <a:endParaRPr/>
          </a:p>
        </p:txBody>
      </p:sp>
      <p:sp>
        <p:nvSpPr>
          <p:cNvPr id="75" name="object 75"/>
          <p:cNvSpPr/>
          <p:nvPr/>
        </p:nvSpPr>
        <p:spPr>
          <a:xfrm>
            <a:off x="11557000" y="635000"/>
            <a:ext cx="0" cy="511809"/>
          </a:xfrm>
          <a:custGeom>
            <a:avLst/>
            <a:gdLst/>
            <a:ahLst/>
            <a:cxnLst/>
            <a:rect l="l" t="t" r="r" b="b"/>
            <a:pathLst>
              <a:path h="511809">
                <a:moveTo>
                  <a:pt x="0" y="0"/>
                </a:moveTo>
                <a:lnTo>
                  <a:pt x="0" y="511809"/>
                </a:lnTo>
              </a:path>
            </a:pathLst>
          </a:custGeom>
          <a:ln w="38100">
            <a:solidFill>
              <a:srgbClr val="E32400"/>
            </a:solidFill>
          </a:ln>
        </p:spPr>
        <p:txBody>
          <a:bodyPr wrap="square" lIns="0" tIns="0" rIns="0" bIns="0" rtlCol="0"/>
          <a:lstStyle/>
          <a:p>
            <a:endParaRPr/>
          </a:p>
        </p:txBody>
      </p:sp>
      <p:sp>
        <p:nvSpPr>
          <p:cNvPr id="76" name="object 76"/>
          <p:cNvSpPr/>
          <p:nvPr/>
        </p:nvSpPr>
        <p:spPr>
          <a:xfrm>
            <a:off x="11473180" y="1127760"/>
            <a:ext cx="167640" cy="167640"/>
          </a:xfrm>
          <a:custGeom>
            <a:avLst/>
            <a:gdLst/>
            <a:ahLst/>
            <a:cxnLst/>
            <a:rect l="l" t="t" r="r" b="b"/>
            <a:pathLst>
              <a:path w="167640" h="167640">
                <a:moveTo>
                  <a:pt x="167640" y="0"/>
                </a:moveTo>
                <a:lnTo>
                  <a:pt x="0" y="0"/>
                </a:lnTo>
                <a:lnTo>
                  <a:pt x="83820" y="167640"/>
                </a:lnTo>
                <a:lnTo>
                  <a:pt x="167640" y="0"/>
                </a:lnTo>
                <a:close/>
              </a:path>
            </a:pathLst>
          </a:custGeom>
          <a:solidFill>
            <a:srgbClr val="E32400"/>
          </a:solidFill>
        </p:spPr>
        <p:txBody>
          <a:bodyPr wrap="square" lIns="0" tIns="0" rIns="0" bIns="0" rtlCol="0"/>
          <a:lstStyle/>
          <a:p>
            <a:endParaRPr/>
          </a:p>
        </p:txBody>
      </p:sp>
      <p:sp>
        <p:nvSpPr>
          <p:cNvPr id="77" name="object 77"/>
          <p:cNvSpPr txBox="1"/>
          <p:nvPr/>
        </p:nvSpPr>
        <p:spPr>
          <a:xfrm>
            <a:off x="5130800" y="609600"/>
            <a:ext cx="3940810" cy="993140"/>
          </a:xfrm>
          <a:prstGeom prst="rect">
            <a:avLst/>
          </a:prstGeom>
        </p:spPr>
        <p:txBody>
          <a:bodyPr vert="horz" wrap="square" lIns="0" tIns="0" rIns="0" bIns="0" rtlCol="0">
            <a:spAutoFit/>
          </a:bodyPr>
          <a:lstStyle/>
          <a:p>
            <a:pPr marL="12700">
              <a:lnSpc>
                <a:spcPct val="100000"/>
              </a:lnSpc>
            </a:pPr>
            <a:r>
              <a:rPr sz="2400" spc="-80" dirty="0">
                <a:solidFill>
                  <a:srgbClr val="E32400"/>
                </a:solidFill>
                <a:latin typeface="Arial"/>
                <a:cs typeface="Arial"/>
              </a:rPr>
              <a:t>Facebook</a:t>
            </a:r>
            <a:r>
              <a:rPr sz="2400" spc="-80" dirty="0">
                <a:solidFill>
                  <a:srgbClr val="E32400"/>
                </a:solidFill>
                <a:latin typeface="Yu Mincho"/>
                <a:cs typeface="Yu Mincho"/>
              </a:rPr>
              <a:t>でフィード購読する</a:t>
            </a:r>
            <a:endParaRPr sz="2400">
              <a:latin typeface="Yu Mincho"/>
              <a:cs typeface="Yu Mincho"/>
            </a:endParaRPr>
          </a:p>
          <a:p>
            <a:pPr marR="579755" algn="ctr">
              <a:lnSpc>
                <a:spcPct val="100000"/>
              </a:lnSpc>
              <a:spcBef>
                <a:spcPts val="420"/>
              </a:spcBef>
            </a:pPr>
            <a:r>
              <a:rPr sz="3600" dirty="0">
                <a:solidFill>
                  <a:srgbClr val="E32400"/>
                </a:solidFill>
                <a:latin typeface="Yu Mincho"/>
                <a:cs typeface="Yu Mincho"/>
              </a:rPr>
              <a:t>②</a:t>
            </a:r>
            <a:endParaRPr sz="3600">
              <a:latin typeface="Yu Mincho"/>
              <a:cs typeface="Yu Mincho"/>
            </a:endParaRPr>
          </a:p>
        </p:txBody>
      </p:sp>
      <p:sp>
        <p:nvSpPr>
          <p:cNvPr id="78" name="object 78"/>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26</a:t>
            </a:fld>
            <a:endParaRPr spc="-105" dirty="0"/>
          </a:p>
        </p:txBody>
      </p:sp>
      <p:sp>
        <p:nvSpPr>
          <p:cNvPr id="79" name="object 79"/>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3903" rIns="0" bIns="0" rtlCol="0">
            <a:spAutoFit/>
          </a:bodyPr>
          <a:lstStyle/>
          <a:p>
            <a:pPr marL="330200">
              <a:lnSpc>
                <a:spcPct val="100000"/>
              </a:lnSpc>
            </a:pPr>
            <a:r>
              <a:rPr sz="4800" spc="-10" dirty="0">
                <a:solidFill>
                  <a:srgbClr val="000000"/>
                </a:solidFill>
                <a:latin typeface="Arial"/>
                <a:cs typeface="Arial"/>
              </a:rPr>
              <a:t>Facebook</a:t>
            </a:r>
            <a:r>
              <a:rPr sz="4800" spc="-10" dirty="0">
                <a:solidFill>
                  <a:srgbClr val="000000"/>
                </a:solidFill>
                <a:latin typeface="Yu Mincho"/>
                <a:cs typeface="Yu Mincho"/>
              </a:rPr>
              <a:t>しない事もリスクになる時代へ！！</a:t>
            </a:r>
            <a:endParaRPr sz="4800">
              <a:latin typeface="Yu Mincho"/>
              <a:cs typeface="Yu Mincho"/>
            </a:endParaRPr>
          </a:p>
        </p:txBody>
      </p:sp>
      <p:sp>
        <p:nvSpPr>
          <p:cNvPr id="3" name="object 3"/>
          <p:cNvSpPr/>
          <p:nvPr/>
        </p:nvSpPr>
        <p:spPr>
          <a:xfrm>
            <a:off x="800100" y="3327400"/>
            <a:ext cx="10668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86300" y="3340100"/>
            <a:ext cx="1028700" cy="9525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1200" y="1511300"/>
            <a:ext cx="1257300" cy="10287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870200" y="1498600"/>
            <a:ext cx="1054100" cy="10668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673600" y="1473200"/>
            <a:ext cx="1054100" cy="11049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832100" y="3276600"/>
            <a:ext cx="1054100" cy="10541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7200" y="7480300"/>
            <a:ext cx="1066800" cy="99060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10693400" y="7480300"/>
            <a:ext cx="1028700" cy="95250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718300" y="5664200"/>
            <a:ext cx="1257300" cy="10287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8877300" y="5651500"/>
            <a:ext cx="1054100" cy="10668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0680700" y="5626100"/>
            <a:ext cx="1054100" cy="1104900"/>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8420100" y="8521700"/>
            <a:ext cx="1854200" cy="300990"/>
          </a:xfrm>
          <a:prstGeom prst="rect">
            <a:avLst/>
          </a:prstGeom>
        </p:spPr>
        <p:txBody>
          <a:bodyPr vert="horz" wrap="square" lIns="0" tIns="0" rIns="0" bIns="0" rtlCol="0">
            <a:spAutoFit/>
          </a:bodyPr>
          <a:lstStyle/>
          <a:p>
            <a:pPr marL="12700">
              <a:lnSpc>
                <a:spcPct val="100000"/>
              </a:lnSpc>
            </a:pPr>
            <a:r>
              <a:rPr sz="1800" dirty="0">
                <a:solidFill>
                  <a:srgbClr val="FF4013"/>
                </a:solidFill>
                <a:latin typeface="Yu Gothic"/>
                <a:cs typeface="Yu Gothic"/>
              </a:rPr>
              <a:t>木原香織（本物）</a:t>
            </a:r>
            <a:endParaRPr sz="1800">
              <a:latin typeface="Yu Gothic"/>
              <a:cs typeface="Yu Gothic"/>
            </a:endParaRPr>
          </a:p>
        </p:txBody>
      </p:sp>
      <p:sp>
        <p:nvSpPr>
          <p:cNvPr id="15" name="object 15"/>
          <p:cNvSpPr/>
          <p:nvPr/>
        </p:nvSpPr>
        <p:spPr>
          <a:xfrm>
            <a:off x="8826500" y="7378700"/>
            <a:ext cx="1054100" cy="1054100"/>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3986110" y="3921443"/>
            <a:ext cx="623570" cy="635"/>
          </a:xfrm>
          <a:custGeom>
            <a:avLst/>
            <a:gdLst/>
            <a:ahLst/>
            <a:cxnLst/>
            <a:rect l="l" t="t" r="r" b="b"/>
            <a:pathLst>
              <a:path w="623570" h="635">
                <a:moveTo>
                  <a:pt x="0" y="263"/>
                </a:moveTo>
                <a:lnTo>
                  <a:pt x="623523" y="263"/>
                </a:lnTo>
              </a:path>
            </a:pathLst>
          </a:custGeom>
          <a:ln w="3175">
            <a:solidFill>
              <a:srgbClr val="000000"/>
            </a:solidFill>
          </a:ln>
        </p:spPr>
        <p:txBody>
          <a:bodyPr wrap="square" lIns="0" tIns="0" rIns="0" bIns="0" rtlCol="0"/>
          <a:lstStyle/>
          <a:p>
            <a:endParaRPr/>
          </a:p>
        </p:txBody>
      </p:sp>
      <p:sp>
        <p:nvSpPr>
          <p:cNvPr id="17" name="object 17"/>
          <p:cNvSpPr/>
          <p:nvPr/>
        </p:nvSpPr>
        <p:spPr>
          <a:xfrm>
            <a:off x="4548594" y="3838105"/>
            <a:ext cx="168275" cy="167640"/>
          </a:xfrm>
          <a:custGeom>
            <a:avLst/>
            <a:gdLst/>
            <a:ahLst/>
            <a:cxnLst/>
            <a:rect l="l" t="t" r="r" b="b"/>
            <a:pathLst>
              <a:path w="168275" h="167639">
                <a:moveTo>
                  <a:pt x="139" y="0"/>
                </a:moveTo>
                <a:lnTo>
                  <a:pt x="41986" y="83845"/>
                </a:lnTo>
                <a:lnTo>
                  <a:pt x="0" y="167639"/>
                </a:lnTo>
                <a:lnTo>
                  <a:pt x="167716" y="83959"/>
                </a:lnTo>
                <a:lnTo>
                  <a:pt x="139" y="0"/>
                </a:lnTo>
                <a:close/>
              </a:path>
            </a:pathLst>
          </a:custGeom>
          <a:solidFill>
            <a:srgbClr val="000000"/>
          </a:solidFill>
        </p:spPr>
        <p:txBody>
          <a:bodyPr wrap="square" lIns="0" tIns="0" rIns="0" bIns="0" rtlCol="0"/>
          <a:lstStyle/>
          <a:p>
            <a:endParaRPr/>
          </a:p>
        </p:txBody>
      </p:sp>
      <p:sp>
        <p:nvSpPr>
          <p:cNvPr id="18" name="object 18"/>
          <p:cNvSpPr/>
          <p:nvPr/>
        </p:nvSpPr>
        <p:spPr>
          <a:xfrm>
            <a:off x="3879431" y="3837673"/>
            <a:ext cx="168275" cy="167640"/>
          </a:xfrm>
          <a:custGeom>
            <a:avLst/>
            <a:gdLst/>
            <a:ahLst/>
            <a:cxnLst/>
            <a:rect l="l" t="t" r="r" b="b"/>
            <a:pathLst>
              <a:path w="168275" h="167639">
                <a:moveTo>
                  <a:pt x="167703" y="0"/>
                </a:moveTo>
                <a:lnTo>
                  <a:pt x="0" y="83680"/>
                </a:lnTo>
                <a:lnTo>
                  <a:pt x="167563" y="167640"/>
                </a:lnTo>
                <a:lnTo>
                  <a:pt x="125730" y="83781"/>
                </a:lnTo>
                <a:lnTo>
                  <a:pt x="167703" y="0"/>
                </a:lnTo>
                <a:close/>
              </a:path>
            </a:pathLst>
          </a:custGeom>
          <a:solidFill>
            <a:srgbClr val="000000"/>
          </a:solidFill>
        </p:spPr>
        <p:txBody>
          <a:bodyPr wrap="square" lIns="0" tIns="0" rIns="0" bIns="0" rtlCol="0"/>
          <a:lstStyle/>
          <a:p>
            <a:endParaRPr/>
          </a:p>
        </p:txBody>
      </p:sp>
      <p:sp>
        <p:nvSpPr>
          <p:cNvPr id="19" name="object 19"/>
          <p:cNvSpPr/>
          <p:nvPr/>
        </p:nvSpPr>
        <p:spPr>
          <a:xfrm>
            <a:off x="1948179" y="3924390"/>
            <a:ext cx="623570" cy="635"/>
          </a:xfrm>
          <a:custGeom>
            <a:avLst/>
            <a:gdLst/>
            <a:ahLst/>
            <a:cxnLst/>
            <a:rect l="l" t="t" r="r" b="b"/>
            <a:pathLst>
              <a:path w="623569" h="635">
                <a:moveTo>
                  <a:pt x="0" y="263"/>
                </a:moveTo>
                <a:lnTo>
                  <a:pt x="623523" y="263"/>
                </a:lnTo>
              </a:path>
            </a:pathLst>
          </a:custGeom>
          <a:ln w="3175">
            <a:solidFill>
              <a:srgbClr val="000000"/>
            </a:solidFill>
          </a:ln>
        </p:spPr>
        <p:txBody>
          <a:bodyPr wrap="square" lIns="0" tIns="0" rIns="0" bIns="0" rtlCol="0"/>
          <a:lstStyle/>
          <a:p>
            <a:endParaRPr/>
          </a:p>
        </p:txBody>
      </p:sp>
      <p:sp>
        <p:nvSpPr>
          <p:cNvPr id="20" name="object 20"/>
          <p:cNvSpPr/>
          <p:nvPr/>
        </p:nvSpPr>
        <p:spPr>
          <a:xfrm>
            <a:off x="2510675" y="3841051"/>
            <a:ext cx="168275" cy="167640"/>
          </a:xfrm>
          <a:custGeom>
            <a:avLst/>
            <a:gdLst/>
            <a:ahLst/>
            <a:cxnLst/>
            <a:rect l="l" t="t" r="r" b="b"/>
            <a:pathLst>
              <a:path w="168275" h="167639">
                <a:moveTo>
                  <a:pt x="139" y="0"/>
                </a:moveTo>
                <a:lnTo>
                  <a:pt x="41973" y="83845"/>
                </a:lnTo>
                <a:lnTo>
                  <a:pt x="0" y="167639"/>
                </a:lnTo>
                <a:lnTo>
                  <a:pt x="167703" y="83959"/>
                </a:lnTo>
                <a:lnTo>
                  <a:pt x="139" y="0"/>
                </a:lnTo>
                <a:close/>
              </a:path>
            </a:pathLst>
          </a:custGeom>
          <a:solidFill>
            <a:srgbClr val="000000"/>
          </a:solidFill>
        </p:spPr>
        <p:txBody>
          <a:bodyPr wrap="square" lIns="0" tIns="0" rIns="0" bIns="0" rtlCol="0"/>
          <a:lstStyle/>
          <a:p>
            <a:endParaRPr/>
          </a:p>
        </p:txBody>
      </p:sp>
      <p:sp>
        <p:nvSpPr>
          <p:cNvPr id="21" name="object 21"/>
          <p:cNvSpPr/>
          <p:nvPr/>
        </p:nvSpPr>
        <p:spPr>
          <a:xfrm>
            <a:off x="1841500" y="3840619"/>
            <a:ext cx="168275" cy="167640"/>
          </a:xfrm>
          <a:custGeom>
            <a:avLst/>
            <a:gdLst/>
            <a:ahLst/>
            <a:cxnLst/>
            <a:rect l="l" t="t" r="r" b="b"/>
            <a:pathLst>
              <a:path w="168275" h="167639">
                <a:moveTo>
                  <a:pt x="167716" y="0"/>
                </a:moveTo>
                <a:lnTo>
                  <a:pt x="0" y="83680"/>
                </a:lnTo>
                <a:lnTo>
                  <a:pt x="167563" y="167639"/>
                </a:lnTo>
                <a:lnTo>
                  <a:pt x="125730" y="83781"/>
                </a:lnTo>
                <a:lnTo>
                  <a:pt x="167716" y="0"/>
                </a:lnTo>
                <a:close/>
              </a:path>
            </a:pathLst>
          </a:custGeom>
          <a:solidFill>
            <a:srgbClr val="000000"/>
          </a:solidFill>
        </p:spPr>
        <p:txBody>
          <a:bodyPr wrap="square" lIns="0" tIns="0" rIns="0" bIns="0" rtlCol="0"/>
          <a:lstStyle/>
          <a:p>
            <a:endParaRPr/>
          </a:p>
        </p:txBody>
      </p:sp>
      <p:sp>
        <p:nvSpPr>
          <p:cNvPr id="22" name="object 22"/>
          <p:cNvSpPr/>
          <p:nvPr/>
        </p:nvSpPr>
        <p:spPr>
          <a:xfrm>
            <a:off x="3972779" y="2622643"/>
            <a:ext cx="690245" cy="656590"/>
          </a:xfrm>
          <a:custGeom>
            <a:avLst/>
            <a:gdLst/>
            <a:ahLst/>
            <a:cxnLst/>
            <a:rect l="l" t="t" r="r" b="b"/>
            <a:pathLst>
              <a:path w="690245" h="656589">
                <a:moveTo>
                  <a:pt x="0" y="656342"/>
                </a:moveTo>
                <a:lnTo>
                  <a:pt x="13802" y="643213"/>
                </a:lnTo>
                <a:lnTo>
                  <a:pt x="676201" y="13130"/>
                </a:lnTo>
                <a:lnTo>
                  <a:pt x="690004" y="0"/>
                </a:lnTo>
              </a:path>
            </a:pathLst>
          </a:custGeom>
          <a:ln w="38100">
            <a:solidFill>
              <a:srgbClr val="000000"/>
            </a:solidFill>
          </a:ln>
        </p:spPr>
        <p:txBody>
          <a:bodyPr wrap="square" lIns="0" tIns="0" rIns="0" bIns="0" rtlCol="0"/>
          <a:lstStyle/>
          <a:p>
            <a:endParaRPr/>
          </a:p>
        </p:txBody>
      </p:sp>
      <p:sp>
        <p:nvSpPr>
          <p:cNvPr id="23" name="object 23"/>
          <p:cNvSpPr/>
          <p:nvPr/>
        </p:nvSpPr>
        <p:spPr>
          <a:xfrm>
            <a:off x="4560836" y="2549118"/>
            <a:ext cx="179705" cy="176530"/>
          </a:xfrm>
          <a:custGeom>
            <a:avLst/>
            <a:gdLst/>
            <a:ahLst/>
            <a:cxnLst/>
            <a:rect l="l" t="t" r="r" b="b"/>
            <a:pathLst>
              <a:path w="179704" h="176530">
                <a:moveTo>
                  <a:pt x="179235" y="0"/>
                </a:moveTo>
                <a:lnTo>
                  <a:pt x="0" y="54813"/>
                </a:lnTo>
                <a:lnTo>
                  <a:pt x="88137" y="86664"/>
                </a:lnTo>
                <a:lnTo>
                  <a:pt x="115544" y="176275"/>
                </a:lnTo>
                <a:lnTo>
                  <a:pt x="179235" y="0"/>
                </a:lnTo>
                <a:close/>
              </a:path>
            </a:pathLst>
          </a:custGeom>
          <a:solidFill>
            <a:srgbClr val="000000"/>
          </a:solidFill>
        </p:spPr>
        <p:txBody>
          <a:bodyPr wrap="square" lIns="0" tIns="0" rIns="0" bIns="0" rtlCol="0"/>
          <a:lstStyle/>
          <a:p>
            <a:endParaRPr/>
          </a:p>
        </p:txBody>
      </p:sp>
      <p:sp>
        <p:nvSpPr>
          <p:cNvPr id="24" name="object 24"/>
          <p:cNvSpPr/>
          <p:nvPr/>
        </p:nvSpPr>
        <p:spPr>
          <a:xfrm>
            <a:off x="3895483" y="3176244"/>
            <a:ext cx="179705" cy="176530"/>
          </a:xfrm>
          <a:custGeom>
            <a:avLst/>
            <a:gdLst/>
            <a:ahLst/>
            <a:cxnLst/>
            <a:rect l="l" t="t" r="r" b="b"/>
            <a:pathLst>
              <a:path w="179704" h="176529">
                <a:moveTo>
                  <a:pt x="63690" y="0"/>
                </a:moveTo>
                <a:lnTo>
                  <a:pt x="0" y="176276"/>
                </a:lnTo>
                <a:lnTo>
                  <a:pt x="179235" y="121462"/>
                </a:lnTo>
                <a:lnTo>
                  <a:pt x="91097" y="89623"/>
                </a:lnTo>
                <a:lnTo>
                  <a:pt x="63690" y="0"/>
                </a:lnTo>
                <a:close/>
              </a:path>
            </a:pathLst>
          </a:custGeom>
          <a:solidFill>
            <a:srgbClr val="000000"/>
          </a:solidFill>
        </p:spPr>
        <p:txBody>
          <a:bodyPr wrap="square" lIns="0" tIns="0" rIns="0" bIns="0" rtlCol="0"/>
          <a:lstStyle/>
          <a:p>
            <a:endParaRPr/>
          </a:p>
        </p:txBody>
      </p:sp>
      <p:sp>
        <p:nvSpPr>
          <p:cNvPr id="25" name="object 25"/>
          <p:cNvSpPr/>
          <p:nvPr/>
        </p:nvSpPr>
        <p:spPr>
          <a:xfrm>
            <a:off x="2053599" y="2588076"/>
            <a:ext cx="704850" cy="664845"/>
          </a:xfrm>
          <a:custGeom>
            <a:avLst/>
            <a:gdLst/>
            <a:ahLst/>
            <a:cxnLst/>
            <a:rect l="l" t="t" r="r" b="b"/>
            <a:pathLst>
              <a:path w="704850" h="664845">
                <a:moveTo>
                  <a:pt x="704750" y="664711"/>
                </a:moveTo>
                <a:lnTo>
                  <a:pt x="690892" y="651639"/>
                </a:lnTo>
                <a:lnTo>
                  <a:pt x="13859" y="13071"/>
                </a:lnTo>
                <a:lnTo>
                  <a:pt x="0" y="0"/>
                </a:lnTo>
              </a:path>
            </a:pathLst>
          </a:custGeom>
          <a:ln w="38100">
            <a:solidFill>
              <a:srgbClr val="000000"/>
            </a:solidFill>
          </a:ln>
        </p:spPr>
        <p:txBody>
          <a:bodyPr wrap="square" lIns="0" tIns="0" rIns="0" bIns="0" rtlCol="0"/>
          <a:lstStyle/>
          <a:p>
            <a:endParaRPr/>
          </a:p>
        </p:txBody>
      </p:sp>
      <p:sp>
        <p:nvSpPr>
          <p:cNvPr id="26" name="object 26"/>
          <p:cNvSpPr/>
          <p:nvPr/>
        </p:nvSpPr>
        <p:spPr>
          <a:xfrm>
            <a:off x="1975992" y="2514879"/>
            <a:ext cx="179705" cy="176530"/>
          </a:xfrm>
          <a:custGeom>
            <a:avLst/>
            <a:gdLst/>
            <a:ahLst/>
            <a:cxnLst/>
            <a:rect l="l" t="t" r="r" b="b"/>
            <a:pathLst>
              <a:path w="179705" h="176530">
                <a:moveTo>
                  <a:pt x="0" y="0"/>
                </a:moveTo>
                <a:lnTo>
                  <a:pt x="64439" y="176009"/>
                </a:lnTo>
                <a:lnTo>
                  <a:pt x="91465" y="86271"/>
                </a:lnTo>
                <a:lnTo>
                  <a:pt x="179463" y="54051"/>
                </a:lnTo>
                <a:lnTo>
                  <a:pt x="0" y="0"/>
                </a:lnTo>
                <a:close/>
              </a:path>
            </a:pathLst>
          </a:custGeom>
          <a:solidFill>
            <a:srgbClr val="000000"/>
          </a:solidFill>
        </p:spPr>
        <p:txBody>
          <a:bodyPr wrap="square" lIns="0" tIns="0" rIns="0" bIns="0" rtlCol="0"/>
          <a:lstStyle/>
          <a:p>
            <a:endParaRPr/>
          </a:p>
        </p:txBody>
      </p:sp>
      <p:sp>
        <p:nvSpPr>
          <p:cNvPr id="27" name="object 27"/>
          <p:cNvSpPr/>
          <p:nvPr/>
        </p:nvSpPr>
        <p:spPr>
          <a:xfrm>
            <a:off x="2656497" y="3149993"/>
            <a:ext cx="179705" cy="176530"/>
          </a:xfrm>
          <a:custGeom>
            <a:avLst/>
            <a:gdLst/>
            <a:ahLst/>
            <a:cxnLst/>
            <a:rect l="l" t="t" r="r" b="b"/>
            <a:pathLst>
              <a:path w="179705" h="176529">
                <a:moveTo>
                  <a:pt x="115023" y="0"/>
                </a:moveTo>
                <a:lnTo>
                  <a:pt x="87998" y="89725"/>
                </a:lnTo>
                <a:lnTo>
                  <a:pt x="0" y="121945"/>
                </a:lnTo>
                <a:lnTo>
                  <a:pt x="179463" y="175996"/>
                </a:lnTo>
                <a:lnTo>
                  <a:pt x="115023" y="0"/>
                </a:lnTo>
                <a:close/>
              </a:path>
            </a:pathLst>
          </a:custGeom>
          <a:solidFill>
            <a:srgbClr val="000000"/>
          </a:solidFill>
        </p:spPr>
        <p:txBody>
          <a:bodyPr wrap="square" lIns="0" tIns="0" rIns="0" bIns="0" rtlCol="0"/>
          <a:lstStyle/>
          <a:p>
            <a:endParaRPr/>
          </a:p>
        </p:txBody>
      </p:sp>
      <p:sp>
        <p:nvSpPr>
          <p:cNvPr id="28" name="object 28"/>
          <p:cNvSpPr/>
          <p:nvPr/>
        </p:nvSpPr>
        <p:spPr>
          <a:xfrm>
            <a:off x="3377159" y="2648089"/>
            <a:ext cx="1905" cy="574675"/>
          </a:xfrm>
          <a:custGeom>
            <a:avLst/>
            <a:gdLst/>
            <a:ahLst/>
            <a:cxnLst/>
            <a:rect l="l" t="t" r="r" b="b"/>
            <a:pathLst>
              <a:path w="1904" h="574675">
                <a:moveTo>
                  <a:pt x="754" y="0"/>
                </a:moveTo>
                <a:lnTo>
                  <a:pt x="754" y="574667"/>
                </a:lnTo>
              </a:path>
            </a:pathLst>
          </a:custGeom>
          <a:ln w="3175">
            <a:solidFill>
              <a:srgbClr val="000000"/>
            </a:solidFill>
          </a:ln>
        </p:spPr>
        <p:txBody>
          <a:bodyPr wrap="square" lIns="0" tIns="0" rIns="0" bIns="0" rtlCol="0"/>
          <a:lstStyle/>
          <a:p>
            <a:endParaRPr/>
          </a:p>
        </p:txBody>
      </p:sp>
      <p:sp>
        <p:nvSpPr>
          <p:cNvPr id="29" name="object 29"/>
          <p:cNvSpPr/>
          <p:nvPr/>
        </p:nvSpPr>
        <p:spPr>
          <a:xfrm>
            <a:off x="3294697" y="2541409"/>
            <a:ext cx="167640" cy="168275"/>
          </a:xfrm>
          <a:custGeom>
            <a:avLst/>
            <a:gdLst/>
            <a:ahLst/>
            <a:cxnLst/>
            <a:rect l="l" t="t" r="r" b="b"/>
            <a:pathLst>
              <a:path w="167639" h="168275">
                <a:moveTo>
                  <a:pt x="146712" y="125729"/>
                </a:moveTo>
                <a:lnTo>
                  <a:pt x="83921" y="125729"/>
                </a:lnTo>
                <a:lnTo>
                  <a:pt x="167639" y="167855"/>
                </a:lnTo>
                <a:lnTo>
                  <a:pt x="146712" y="125729"/>
                </a:lnTo>
                <a:close/>
              </a:path>
              <a:path w="167639" h="168275">
                <a:moveTo>
                  <a:pt x="84251" y="0"/>
                </a:moveTo>
                <a:lnTo>
                  <a:pt x="0" y="167424"/>
                </a:lnTo>
                <a:lnTo>
                  <a:pt x="83921" y="125729"/>
                </a:lnTo>
                <a:lnTo>
                  <a:pt x="146712" y="125729"/>
                </a:lnTo>
                <a:lnTo>
                  <a:pt x="84251" y="0"/>
                </a:lnTo>
                <a:close/>
              </a:path>
            </a:pathLst>
          </a:custGeom>
          <a:solidFill>
            <a:srgbClr val="000000"/>
          </a:solidFill>
        </p:spPr>
        <p:txBody>
          <a:bodyPr wrap="square" lIns="0" tIns="0" rIns="0" bIns="0" rtlCol="0"/>
          <a:lstStyle/>
          <a:p>
            <a:endParaRPr/>
          </a:p>
        </p:txBody>
      </p:sp>
      <p:sp>
        <p:nvSpPr>
          <p:cNvPr id="30" name="object 30"/>
          <p:cNvSpPr/>
          <p:nvPr/>
        </p:nvSpPr>
        <p:spPr>
          <a:xfrm>
            <a:off x="3293503" y="3161576"/>
            <a:ext cx="167640" cy="168275"/>
          </a:xfrm>
          <a:custGeom>
            <a:avLst/>
            <a:gdLst/>
            <a:ahLst/>
            <a:cxnLst/>
            <a:rect l="l" t="t" r="r" b="b"/>
            <a:pathLst>
              <a:path w="167639" h="168275">
                <a:moveTo>
                  <a:pt x="0" y="0"/>
                </a:moveTo>
                <a:lnTo>
                  <a:pt x="83375" y="167868"/>
                </a:lnTo>
                <a:lnTo>
                  <a:pt x="146655" y="42138"/>
                </a:lnTo>
                <a:lnTo>
                  <a:pt x="83705" y="42138"/>
                </a:lnTo>
                <a:lnTo>
                  <a:pt x="0" y="0"/>
                </a:lnTo>
                <a:close/>
              </a:path>
              <a:path w="167639" h="168275">
                <a:moveTo>
                  <a:pt x="167639" y="444"/>
                </a:moveTo>
                <a:lnTo>
                  <a:pt x="83705" y="42138"/>
                </a:lnTo>
                <a:lnTo>
                  <a:pt x="146655" y="42138"/>
                </a:lnTo>
                <a:lnTo>
                  <a:pt x="167639" y="444"/>
                </a:lnTo>
                <a:close/>
              </a:path>
            </a:pathLst>
          </a:custGeom>
          <a:solidFill>
            <a:srgbClr val="000000"/>
          </a:solidFill>
        </p:spPr>
        <p:txBody>
          <a:bodyPr wrap="square" lIns="0" tIns="0" rIns="0" bIns="0" rtlCol="0"/>
          <a:lstStyle/>
          <a:p>
            <a:endParaRPr/>
          </a:p>
        </p:txBody>
      </p:sp>
      <p:sp>
        <p:nvSpPr>
          <p:cNvPr id="31" name="object 31"/>
          <p:cNvSpPr/>
          <p:nvPr/>
        </p:nvSpPr>
        <p:spPr>
          <a:xfrm>
            <a:off x="6718300" y="3352800"/>
            <a:ext cx="1066800" cy="990600"/>
          </a:xfrm>
          <a:prstGeom prst="rect">
            <a:avLst/>
          </a:prstGeom>
          <a:blipFill>
            <a:blip r:embed="rId2" cstate="print"/>
            <a:stretch>
              <a:fillRect/>
            </a:stretch>
          </a:blipFill>
        </p:spPr>
        <p:txBody>
          <a:bodyPr wrap="square" lIns="0" tIns="0" rIns="0" bIns="0" rtlCol="0"/>
          <a:lstStyle/>
          <a:p>
            <a:endParaRPr/>
          </a:p>
        </p:txBody>
      </p:sp>
      <p:sp>
        <p:nvSpPr>
          <p:cNvPr id="32" name="object 32"/>
          <p:cNvSpPr/>
          <p:nvPr/>
        </p:nvSpPr>
        <p:spPr>
          <a:xfrm>
            <a:off x="10604500" y="3365500"/>
            <a:ext cx="1028700" cy="952500"/>
          </a:xfrm>
          <a:prstGeom prst="rect">
            <a:avLst/>
          </a:prstGeom>
          <a:blipFill>
            <a:blip r:embed="rId3" cstate="print"/>
            <a:stretch>
              <a:fillRect/>
            </a:stretch>
          </a:blipFill>
        </p:spPr>
        <p:txBody>
          <a:bodyPr wrap="square" lIns="0" tIns="0" rIns="0" bIns="0" rtlCol="0"/>
          <a:lstStyle/>
          <a:p>
            <a:endParaRPr/>
          </a:p>
        </p:txBody>
      </p:sp>
      <p:sp>
        <p:nvSpPr>
          <p:cNvPr id="33" name="object 33"/>
          <p:cNvSpPr/>
          <p:nvPr/>
        </p:nvSpPr>
        <p:spPr>
          <a:xfrm>
            <a:off x="6629400" y="1536700"/>
            <a:ext cx="1257300" cy="1028700"/>
          </a:xfrm>
          <a:prstGeom prst="rect">
            <a:avLst/>
          </a:prstGeom>
          <a:blipFill>
            <a:blip r:embed="rId4" cstate="print"/>
            <a:stretch>
              <a:fillRect/>
            </a:stretch>
          </a:blipFill>
        </p:spPr>
        <p:txBody>
          <a:bodyPr wrap="square" lIns="0" tIns="0" rIns="0" bIns="0" rtlCol="0"/>
          <a:lstStyle/>
          <a:p>
            <a:endParaRPr/>
          </a:p>
        </p:txBody>
      </p:sp>
      <p:sp>
        <p:nvSpPr>
          <p:cNvPr id="34" name="object 34"/>
          <p:cNvSpPr/>
          <p:nvPr/>
        </p:nvSpPr>
        <p:spPr>
          <a:xfrm>
            <a:off x="8788400" y="1524000"/>
            <a:ext cx="1054100" cy="1066800"/>
          </a:xfrm>
          <a:prstGeom prst="rect">
            <a:avLst/>
          </a:prstGeom>
          <a:blipFill>
            <a:blip r:embed="rId5" cstate="print"/>
            <a:stretch>
              <a:fillRect/>
            </a:stretch>
          </a:blipFill>
        </p:spPr>
        <p:txBody>
          <a:bodyPr wrap="square" lIns="0" tIns="0" rIns="0" bIns="0" rtlCol="0"/>
          <a:lstStyle/>
          <a:p>
            <a:endParaRPr/>
          </a:p>
        </p:txBody>
      </p:sp>
      <p:sp>
        <p:nvSpPr>
          <p:cNvPr id="35" name="object 35"/>
          <p:cNvSpPr/>
          <p:nvPr/>
        </p:nvSpPr>
        <p:spPr>
          <a:xfrm>
            <a:off x="10591800" y="1498600"/>
            <a:ext cx="1054100" cy="1104900"/>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8775700" y="3365500"/>
            <a:ext cx="1054100" cy="1054100"/>
          </a:xfrm>
          <a:prstGeom prst="rect">
            <a:avLst/>
          </a:prstGeom>
          <a:blipFill>
            <a:blip r:embed="rId7" cstate="print"/>
            <a:stretch>
              <a:fillRect/>
            </a:stretch>
          </a:blipFill>
        </p:spPr>
        <p:txBody>
          <a:bodyPr wrap="square" lIns="0" tIns="0" rIns="0" bIns="0" rtlCol="0"/>
          <a:lstStyle/>
          <a:p>
            <a:endParaRPr/>
          </a:p>
        </p:txBody>
      </p:sp>
      <p:sp>
        <p:nvSpPr>
          <p:cNvPr id="37" name="object 37"/>
          <p:cNvSpPr/>
          <p:nvPr/>
        </p:nvSpPr>
        <p:spPr>
          <a:xfrm>
            <a:off x="9898380" y="3949790"/>
            <a:ext cx="623570" cy="635"/>
          </a:xfrm>
          <a:custGeom>
            <a:avLst/>
            <a:gdLst/>
            <a:ahLst/>
            <a:cxnLst/>
            <a:rect l="l" t="t" r="r" b="b"/>
            <a:pathLst>
              <a:path w="623570" h="635">
                <a:moveTo>
                  <a:pt x="0" y="263"/>
                </a:moveTo>
                <a:lnTo>
                  <a:pt x="623523" y="263"/>
                </a:lnTo>
              </a:path>
            </a:pathLst>
          </a:custGeom>
          <a:ln w="3175">
            <a:solidFill>
              <a:srgbClr val="000000"/>
            </a:solidFill>
          </a:ln>
        </p:spPr>
        <p:txBody>
          <a:bodyPr wrap="square" lIns="0" tIns="0" rIns="0" bIns="0" rtlCol="0"/>
          <a:lstStyle/>
          <a:p>
            <a:endParaRPr/>
          </a:p>
        </p:txBody>
      </p:sp>
      <p:sp>
        <p:nvSpPr>
          <p:cNvPr id="38" name="object 38"/>
          <p:cNvSpPr/>
          <p:nvPr/>
        </p:nvSpPr>
        <p:spPr>
          <a:xfrm>
            <a:off x="10460875" y="3866451"/>
            <a:ext cx="168275" cy="167640"/>
          </a:xfrm>
          <a:custGeom>
            <a:avLst/>
            <a:gdLst/>
            <a:ahLst/>
            <a:cxnLst/>
            <a:rect l="l" t="t" r="r" b="b"/>
            <a:pathLst>
              <a:path w="168275" h="167639">
                <a:moveTo>
                  <a:pt x="139" y="0"/>
                </a:moveTo>
                <a:lnTo>
                  <a:pt x="41973" y="83845"/>
                </a:lnTo>
                <a:lnTo>
                  <a:pt x="0" y="167627"/>
                </a:lnTo>
                <a:lnTo>
                  <a:pt x="167703" y="83959"/>
                </a:lnTo>
                <a:lnTo>
                  <a:pt x="139" y="0"/>
                </a:lnTo>
                <a:close/>
              </a:path>
            </a:pathLst>
          </a:custGeom>
          <a:solidFill>
            <a:srgbClr val="000000"/>
          </a:solidFill>
        </p:spPr>
        <p:txBody>
          <a:bodyPr wrap="square" lIns="0" tIns="0" rIns="0" bIns="0" rtlCol="0"/>
          <a:lstStyle/>
          <a:p>
            <a:endParaRPr/>
          </a:p>
        </p:txBody>
      </p:sp>
      <p:sp>
        <p:nvSpPr>
          <p:cNvPr id="39" name="object 39"/>
          <p:cNvSpPr/>
          <p:nvPr/>
        </p:nvSpPr>
        <p:spPr>
          <a:xfrm>
            <a:off x="9791700" y="3866019"/>
            <a:ext cx="168275" cy="167640"/>
          </a:xfrm>
          <a:custGeom>
            <a:avLst/>
            <a:gdLst/>
            <a:ahLst/>
            <a:cxnLst/>
            <a:rect l="l" t="t" r="r" b="b"/>
            <a:pathLst>
              <a:path w="168275" h="167639">
                <a:moveTo>
                  <a:pt x="167716" y="0"/>
                </a:moveTo>
                <a:lnTo>
                  <a:pt x="0" y="83680"/>
                </a:lnTo>
                <a:lnTo>
                  <a:pt x="167563" y="167639"/>
                </a:lnTo>
                <a:lnTo>
                  <a:pt x="125729" y="83781"/>
                </a:lnTo>
                <a:lnTo>
                  <a:pt x="167716" y="0"/>
                </a:lnTo>
                <a:close/>
              </a:path>
            </a:pathLst>
          </a:custGeom>
          <a:solidFill>
            <a:srgbClr val="000000"/>
          </a:solidFill>
        </p:spPr>
        <p:txBody>
          <a:bodyPr wrap="square" lIns="0" tIns="0" rIns="0" bIns="0" rtlCol="0"/>
          <a:lstStyle/>
          <a:p>
            <a:endParaRPr/>
          </a:p>
        </p:txBody>
      </p:sp>
      <p:sp>
        <p:nvSpPr>
          <p:cNvPr id="40" name="object 40"/>
          <p:cNvSpPr/>
          <p:nvPr/>
        </p:nvSpPr>
        <p:spPr>
          <a:xfrm>
            <a:off x="7866380" y="3949790"/>
            <a:ext cx="623570" cy="635"/>
          </a:xfrm>
          <a:custGeom>
            <a:avLst/>
            <a:gdLst/>
            <a:ahLst/>
            <a:cxnLst/>
            <a:rect l="l" t="t" r="r" b="b"/>
            <a:pathLst>
              <a:path w="623570" h="635">
                <a:moveTo>
                  <a:pt x="0" y="263"/>
                </a:moveTo>
                <a:lnTo>
                  <a:pt x="623523" y="263"/>
                </a:lnTo>
              </a:path>
            </a:pathLst>
          </a:custGeom>
          <a:ln w="3175">
            <a:solidFill>
              <a:srgbClr val="000000"/>
            </a:solidFill>
          </a:ln>
        </p:spPr>
        <p:txBody>
          <a:bodyPr wrap="square" lIns="0" tIns="0" rIns="0" bIns="0" rtlCol="0"/>
          <a:lstStyle/>
          <a:p>
            <a:endParaRPr/>
          </a:p>
        </p:txBody>
      </p:sp>
      <p:sp>
        <p:nvSpPr>
          <p:cNvPr id="41" name="object 41"/>
          <p:cNvSpPr/>
          <p:nvPr/>
        </p:nvSpPr>
        <p:spPr>
          <a:xfrm>
            <a:off x="8428875" y="3866451"/>
            <a:ext cx="168275" cy="167640"/>
          </a:xfrm>
          <a:custGeom>
            <a:avLst/>
            <a:gdLst/>
            <a:ahLst/>
            <a:cxnLst/>
            <a:rect l="l" t="t" r="r" b="b"/>
            <a:pathLst>
              <a:path w="168275" h="167639">
                <a:moveTo>
                  <a:pt x="139" y="0"/>
                </a:moveTo>
                <a:lnTo>
                  <a:pt x="41973" y="83845"/>
                </a:lnTo>
                <a:lnTo>
                  <a:pt x="0" y="167627"/>
                </a:lnTo>
                <a:lnTo>
                  <a:pt x="167703" y="83959"/>
                </a:lnTo>
                <a:lnTo>
                  <a:pt x="139" y="0"/>
                </a:lnTo>
                <a:close/>
              </a:path>
            </a:pathLst>
          </a:custGeom>
          <a:solidFill>
            <a:srgbClr val="000000"/>
          </a:solidFill>
        </p:spPr>
        <p:txBody>
          <a:bodyPr wrap="square" lIns="0" tIns="0" rIns="0" bIns="0" rtlCol="0"/>
          <a:lstStyle/>
          <a:p>
            <a:endParaRPr/>
          </a:p>
        </p:txBody>
      </p:sp>
      <p:sp>
        <p:nvSpPr>
          <p:cNvPr id="42" name="object 42"/>
          <p:cNvSpPr/>
          <p:nvPr/>
        </p:nvSpPr>
        <p:spPr>
          <a:xfrm>
            <a:off x="7759700" y="3866019"/>
            <a:ext cx="168275" cy="167640"/>
          </a:xfrm>
          <a:custGeom>
            <a:avLst/>
            <a:gdLst/>
            <a:ahLst/>
            <a:cxnLst/>
            <a:rect l="l" t="t" r="r" b="b"/>
            <a:pathLst>
              <a:path w="168275" h="167639">
                <a:moveTo>
                  <a:pt x="167716" y="0"/>
                </a:moveTo>
                <a:lnTo>
                  <a:pt x="0" y="83680"/>
                </a:lnTo>
                <a:lnTo>
                  <a:pt x="167563" y="167639"/>
                </a:lnTo>
                <a:lnTo>
                  <a:pt x="125729" y="83781"/>
                </a:lnTo>
                <a:lnTo>
                  <a:pt x="167716" y="0"/>
                </a:lnTo>
                <a:close/>
              </a:path>
            </a:pathLst>
          </a:custGeom>
          <a:solidFill>
            <a:srgbClr val="000000"/>
          </a:solidFill>
        </p:spPr>
        <p:txBody>
          <a:bodyPr wrap="square" lIns="0" tIns="0" rIns="0" bIns="0" rtlCol="0"/>
          <a:lstStyle/>
          <a:p>
            <a:endParaRPr/>
          </a:p>
        </p:txBody>
      </p:sp>
      <p:sp>
        <p:nvSpPr>
          <p:cNvPr id="43" name="object 43"/>
          <p:cNvSpPr/>
          <p:nvPr/>
        </p:nvSpPr>
        <p:spPr>
          <a:xfrm>
            <a:off x="9303136" y="2641040"/>
            <a:ext cx="2540" cy="573405"/>
          </a:xfrm>
          <a:custGeom>
            <a:avLst/>
            <a:gdLst/>
            <a:ahLst/>
            <a:cxnLst/>
            <a:rect l="l" t="t" r="r" b="b"/>
            <a:pathLst>
              <a:path w="2540" h="573405">
                <a:moveTo>
                  <a:pt x="1005" y="0"/>
                </a:moveTo>
                <a:lnTo>
                  <a:pt x="1005" y="573288"/>
                </a:lnTo>
              </a:path>
            </a:pathLst>
          </a:custGeom>
          <a:ln w="3175">
            <a:solidFill>
              <a:srgbClr val="000000"/>
            </a:solidFill>
          </a:ln>
        </p:spPr>
        <p:txBody>
          <a:bodyPr wrap="square" lIns="0" tIns="0" rIns="0" bIns="0" rtlCol="0"/>
          <a:lstStyle/>
          <a:p>
            <a:endParaRPr/>
          </a:p>
        </p:txBody>
      </p:sp>
      <p:sp>
        <p:nvSpPr>
          <p:cNvPr id="44" name="object 44"/>
          <p:cNvSpPr/>
          <p:nvPr/>
        </p:nvSpPr>
        <p:spPr>
          <a:xfrm>
            <a:off x="9219539" y="2534361"/>
            <a:ext cx="167640" cy="168275"/>
          </a:xfrm>
          <a:custGeom>
            <a:avLst/>
            <a:gdLst/>
            <a:ahLst/>
            <a:cxnLst/>
            <a:rect l="l" t="t" r="r" b="b"/>
            <a:pathLst>
              <a:path w="167640" h="168275">
                <a:moveTo>
                  <a:pt x="83223" y="0"/>
                </a:moveTo>
                <a:lnTo>
                  <a:pt x="0" y="167932"/>
                </a:lnTo>
                <a:lnTo>
                  <a:pt x="83667" y="125729"/>
                </a:lnTo>
                <a:lnTo>
                  <a:pt x="146641" y="125729"/>
                </a:lnTo>
                <a:lnTo>
                  <a:pt x="83223" y="0"/>
                </a:lnTo>
                <a:close/>
              </a:path>
              <a:path w="167640" h="168275">
                <a:moveTo>
                  <a:pt x="146641" y="125729"/>
                </a:moveTo>
                <a:lnTo>
                  <a:pt x="83667" y="125729"/>
                </a:lnTo>
                <a:lnTo>
                  <a:pt x="167627" y="167335"/>
                </a:lnTo>
                <a:lnTo>
                  <a:pt x="146641" y="125729"/>
                </a:lnTo>
                <a:close/>
              </a:path>
            </a:pathLst>
          </a:custGeom>
          <a:solidFill>
            <a:srgbClr val="000000"/>
          </a:solidFill>
        </p:spPr>
        <p:txBody>
          <a:bodyPr wrap="square" lIns="0" tIns="0" rIns="0" bIns="0" rtlCol="0"/>
          <a:lstStyle/>
          <a:p>
            <a:endParaRPr/>
          </a:p>
        </p:txBody>
      </p:sp>
      <p:sp>
        <p:nvSpPr>
          <p:cNvPr id="45" name="object 45"/>
          <p:cNvSpPr/>
          <p:nvPr/>
        </p:nvSpPr>
        <p:spPr>
          <a:xfrm>
            <a:off x="9221114" y="3153067"/>
            <a:ext cx="167640" cy="168275"/>
          </a:xfrm>
          <a:custGeom>
            <a:avLst/>
            <a:gdLst/>
            <a:ahLst/>
            <a:cxnLst/>
            <a:rect l="l" t="t" r="r" b="b"/>
            <a:pathLst>
              <a:path w="167640" h="168275">
                <a:moveTo>
                  <a:pt x="0" y="584"/>
                </a:moveTo>
                <a:lnTo>
                  <a:pt x="84416" y="167932"/>
                </a:lnTo>
                <a:lnTo>
                  <a:pt x="146725" y="42202"/>
                </a:lnTo>
                <a:lnTo>
                  <a:pt x="83972" y="42202"/>
                </a:lnTo>
                <a:lnTo>
                  <a:pt x="0" y="584"/>
                </a:lnTo>
                <a:close/>
              </a:path>
              <a:path w="167640" h="168275">
                <a:moveTo>
                  <a:pt x="167640" y="0"/>
                </a:moveTo>
                <a:lnTo>
                  <a:pt x="83972" y="42202"/>
                </a:lnTo>
                <a:lnTo>
                  <a:pt x="146725" y="42202"/>
                </a:lnTo>
                <a:lnTo>
                  <a:pt x="167640" y="0"/>
                </a:lnTo>
                <a:close/>
              </a:path>
            </a:pathLst>
          </a:custGeom>
          <a:solidFill>
            <a:srgbClr val="000000"/>
          </a:solidFill>
        </p:spPr>
        <p:txBody>
          <a:bodyPr wrap="square" lIns="0" tIns="0" rIns="0" bIns="0" rtlCol="0"/>
          <a:lstStyle/>
          <a:p>
            <a:endParaRPr/>
          </a:p>
        </p:txBody>
      </p:sp>
      <p:sp>
        <p:nvSpPr>
          <p:cNvPr id="46" name="object 46"/>
          <p:cNvSpPr txBox="1"/>
          <p:nvPr/>
        </p:nvSpPr>
        <p:spPr>
          <a:xfrm>
            <a:off x="6489700" y="2705100"/>
            <a:ext cx="1602105" cy="293370"/>
          </a:xfrm>
          <a:prstGeom prst="rect">
            <a:avLst/>
          </a:prstGeom>
        </p:spPr>
        <p:txBody>
          <a:bodyPr vert="horz" wrap="square" lIns="0" tIns="0" rIns="0" bIns="0" rtlCol="0">
            <a:spAutoFit/>
          </a:bodyPr>
          <a:lstStyle/>
          <a:p>
            <a:pPr marL="12700">
              <a:lnSpc>
                <a:spcPct val="100000"/>
              </a:lnSpc>
            </a:pPr>
            <a:r>
              <a:rPr sz="1800" spc="-85" dirty="0">
                <a:latin typeface="Arial"/>
                <a:cs typeface="Arial"/>
              </a:rPr>
              <a:t>Facebook</a:t>
            </a:r>
            <a:r>
              <a:rPr sz="1800" spc="-85" dirty="0">
                <a:latin typeface="Yu Mincho"/>
                <a:cs typeface="Yu Mincho"/>
              </a:rPr>
              <a:t>未登録</a:t>
            </a:r>
            <a:endParaRPr sz="1800">
              <a:latin typeface="Yu Mincho"/>
              <a:cs typeface="Yu Mincho"/>
            </a:endParaRPr>
          </a:p>
        </p:txBody>
      </p:sp>
      <p:sp>
        <p:nvSpPr>
          <p:cNvPr id="47" name="object 47"/>
          <p:cNvSpPr txBox="1"/>
          <p:nvPr/>
        </p:nvSpPr>
        <p:spPr>
          <a:xfrm>
            <a:off x="10528300" y="2667000"/>
            <a:ext cx="1373505" cy="293370"/>
          </a:xfrm>
          <a:prstGeom prst="rect">
            <a:avLst/>
          </a:prstGeom>
        </p:spPr>
        <p:txBody>
          <a:bodyPr vert="horz" wrap="square" lIns="0" tIns="0" rIns="0" bIns="0" rtlCol="0">
            <a:spAutoFit/>
          </a:bodyPr>
          <a:lstStyle/>
          <a:p>
            <a:pPr marL="12700">
              <a:lnSpc>
                <a:spcPct val="100000"/>
              </a:lnSpc>
            </a:pPr>
            <a:r>
              <a:rPr sz="1800" spc="-254" dirty="0">
                <a:latin typeface="Arial"/>
                <a:cs typeface="Arial"/>
              </a:rPr>
              <a:t>F</a:t>
            </a:r>
            <a:r>
              <a:rPr sz="1800" spc="-235" dirty="0">
                <a:latin typeface="Arial"/>
                <a:cs typeface="Arial"/>
              </a:rPr>
              <a:t>a</a:t>
            </a:r>
            <a:r>
              <a:rPr sz="1800" spc="-90" dirty="0">
                <a:latin typeface="Arial"/>
                <a:cs typeface="Arial"/>
              </a:rPr>
              <a:t>cebo</a:t>
            </a:r>
            <a:r>
              <a:rPr sz="1800" spc="-10" dirty="0">
                <a:latin typeface="Arial"/>
                <a:cs typeface="Arial"/>
              </a:rPr>
              <a:t>o</a:t>
            </a:r>
            <a:r>
              <a:rPr sz="1800" spc="-45" dirty="0">
                <a:latin typeface="Arial"/>
                <a:cs typeface="Arial"/>
              </a:rPr>
              <a:t>k</a:t>
            </a:r>
            <a:r>
              <a:rPr sz="1800" dirty="0">
                <a:latin typeface="Yu Mincho"/>
                <a:cs typeface="Yu Mincho"/>
              </a:rPr>
              <a:t>登録</a:t>
            </a:r>
            <a:endParaRPr sz="1800">
              <a:latin typeface="Yu Mincho"/>
              <a:cs typeface="Yu Mincho"/>
            </a:endParaRPr>
          </a:p>
        </p:txBody>
      </p:sp>
      <p:sp>
        <p:nvSpPr>
          <p:cNvPr id="48" name="object 48"/>
          <p:cNvSpPr/>
          <p:nvPr/>
        </p:nvSpPr>
        <p:spPr>
          <a:xfrm>
            <a:off x="1143000" y="7467600"/>
            <a:ext cx="952500" cy="952500"/>
          </a:xfrm>
          <a:prstGeom prst="rect">
            <a:avLst/>
          </a:prstGeom>
          <a:blipFill>
            <a:blip r:embed="rId7" cstate="print"/>
            <a:stretch>
              <a:fillRect/>
            </a:stretch>
          </a:blipFill>
        </p:spPr>
        <p:txBody>
          <a:bodyPr wrap="square" lIns="0" tIns="0" rIns="0" bIns="0" rtlCol="0"/>
          <a:lstStyle/>
          <a:p>
            <a:endParaRPr/>
          </a:p>
        </p:txBody>
      </p:sp>
      <p:sp>
        <p:nvSpPr>
          <p:cNvPr id="49" name="object 49"/>
          <p:cNvSpPr txBox="1"/>
          <p:nvPr/>
        </p:nvSpPr>
        <p:spPr>
          <a:xfrm>
            <a:off x="6375400" y="4483100"/>
            <a:ext cx="5699760" cy="1111250"/>
          </a:xfrm>
          <a:prstGeom prst="rect">
            <a:avLst/>
          </a:prstGeom>
        </p:spPr>
        <p:txBody>
          <a:bodyPr vert="horz" wrap="square" lIns="0" tIns="0" rIns="0" bIns="0" rtlCol="0">
            <a:spAutoFit/>
          </a:bodyPr>
          <a:lstStyle/>
          <a:p>
            <a:pPr marL="2159000">
              <a:lnSpc>
                <a:spcPct val="100000"/>
              </a:lnSpc>
            </a:pPr>
            <a:r>
              <a:rPr sz="1800" dirty="0">
                <a:solidFill>
                  <a:srgbClr val="FF4013"/>
                </a:solidFill>
                <a:latin typeface="Yu Gothic"/>
                <a:cs typeface="Yu Gothic"/>
              </a:rPr>
              <a:t>木原香織（偽物）</a:t>
            </a:r>
            <a:endParaRPr sz="1800">
              <a:latin typeface="Yu Gothic"/>
              <a:cs typeface="Yu Gothic"/>
            </a:endParaRPr>
          </a:p>
          <a:p>
            <a:pPr>
              <a:lnSpc>
                <a:spcPct val="100000"/>
              </a:lnSpc>
            </a:pPr>
            <a:endParaRPr sz="1800">
              <a:latin typeface="Times New Roman"/>
              <a:cs typeface="Times New Roman"/>
            </a:endParaRPr>
          </a:p>
          <a:p>
            <a:pPr marL="12700">
              <a:lnSpc>
                <a:spcPct val="100000"/>
              </a:lnSpc>
              <a:spcBef>
                <a:spcPts val="1470"/>
              </a:spcBef>
            </a:pPr>
            <a:r>
              <a:rPr sz="2400" spc="-10" dirty="0">
                <a:latin typeface="Yu Mincho"/>
                <a:cs typeface="Yu Mincho"/>
              </a:rPr>
              <a:t>④友達リクエストしたら既に友達って</a:t>
            </a:r>
            <a:r>
              <a:rPr sz="2400" spc="-10" dirty="0">
                <a:latin typeface="Arial"/>
                <a:cs typeface="Arial"/>
              </a:rPr>
              <a:t>(</a:t>
            </a:r>
            <a:r>
              <a:rPr sz="2400" spc="-10" dirty="0">
                <a:latin typeface="Yu Mincho"/>
                <a:cs typeface="Yu Mincho"/>
              </a:rPr>
              <a:t>汗</a:t>
            </a:r>
            <a:r>
              <a:rPr sz="2400" spc="-10" dirty="0">
                <a:latin typeface="Arial"/>
                <a:cs typeface="Arial"/>
              </a:rPr>
              <a:t>)</a:t>
            </a:r>
            <a:endParaRPr sz="2400">
              <a:latin typeface="Arial"/>
              <a:cs typeface="Arial"/>
            </a:endParaRPr>
          </a:p>
        </p:txBody>
      </p:sp>
      <p:sp>
        <p:nvSpPr>
          <p:cNvPr id="50" name="object 50"/>
          <p:cNvSpPr/>
          <p:nvPr/>
        </p:nvSpPr>
        <p:spPr>
          <a:xfrm>
            <a:off x="8031480" y="7975689"/>
            <a:ext cx="623570" cy="635"/>
          </a:xfrm>
          <a:custGeom>
            <a:avLst/>
            <a:gdLst/>
            <a:ahLst/>
            <a:cxnLst/>
            <a:rect l="l" t="t" r="r" b="b"/>
            <a:pathLst>
              <a:path w="623570" h="634">
                <a:moveTo>
                  <a:pt x="0" y="263"/>
                </a:moveTo>
                <a:lnTo>
                  <a:pt x="623523" y="263"/>
                </a:lnTo>
              </a:path>
            </a:pathLst>
          </a:custGeom>
          <a:ln w="3175">
            <a:solidFill>
              <a:srgbClr val="000000"/>
            </a:solidFill>
            <a:prstDash val="lgDash"/>
          </a:ln>
        </p:spPr>
        <p:txBody>
          <a:bodyPr wrap="square" lIns="0" tIns="0" rIns="0" bIns="0" rtlCol="0"/>
          <a:lstStyle/>
          <a:p>
            <a:endParaRPr/>
          </a:p>
        </p:txBody>
      </p:sp>
      <p:sp>
        <p:nvSpPr>
          <p:cNvPr id="51" name="object 51"/>
          <p:cNvSpPr/>
          <p:nvPr/>
        </p:nvSpPr>
        <p:spPr>
          <a:xfrm>
            <a:off x="8593975" y="7892351"/>
            <a:ext cx="168275" cy="167640"/>
          </a:xfrm>
          <a:custGeom>
            <a:avLst/>
            <a:gdLst/>
            <a:ahLst/>
            <a:cxnLst/>
            <a:rect l="l" t="t" r="r" b="b"/>
            <a:pathLst>
              <a:path w="168275" h="167640">
                <a:moveTo>
                  <a:pt x="139" y="0"/>
                </a:moveTo>
                <a:lnTo>
                  <a:pt x="41973" y="83845"/>
                </a:lnTo>
                <a:lnTo>
                  <a:pt x="0" y="167627"/>
                </a:lnTo>
                <a:lnTo>
                  <a:pt x="167703" y="83959"/>
                </a:lnTo>
                <a:lnTo>
                  <a:pt x="139" y="0"/>
                </a:lnTo>
                <a:close/>
              </a:path>
            </a:pathLst>
          </a:custGeom>
          <a:solidFill>
            <a:srgbClr val="000000"/>
          </a:solidFill>
        </p:spPr>
        <p:txBody>
          <a:bodyPr wrap="square" lIns="0" tIns="0" rIns="0" bIns="0" rtlCol="0"/>
          <a:lstStyle/>
          <a:p>
            <a:endParaRPr/>
          </a:p>
        </p:txBody>
      </p:sp>
      <p:sp>
        <p:nvSpPr>
          <p:cNvPr id="52" name="object 52"/>
          <p:cNvSpPr/>
          <p:nvPr/>
        </p:nvSpPr>
        <p:spPr>
          <a:xfrm>
            <a:off x="7924800" y="7891919"/>
            <a:ext cx="168275" cy="167640"/>
          </a:xfrm>
          <a:custGeom>
            <a:avLst/>
            <a:gdLst/>
            <a:ahLst/>
            <a:cxnLst/>
            <a:rect l="l" t="t" r="r" b="b"/>
            <a:pathLst>
              <a:path w="168275" h="167640">
                <a:moveTo>
                  <a:pt x="167716" y="0"/>
                </a:moveTo>
                <a:lnTo>
                  <a:pt x="0" y="83680"/>
                </a:lnTo>
                <a:lnTo>
                  <a:pt x="167563" y="167639"/>
                </a:lnTo>
                <a:lnTo>
                  <a:pt x="125729" y="83781"/>
                </a:lnTo>
                <a:lnTo>
                  <a:pt x="167716" y="0"/>
                </a:lnTo>
                <a:close/>
              </a:path>
            </a:pathLst>
          </a:custGeom>
          <a:solidFill>
            <a:srgbClr val="000000"/>
          </a:solidFill>
        </p:spPr>
        <p:txBody>
          <a:bodyPr wrap="square" lIns="0" tIns="0" rIns="0" bIns="0" rtlCol="0"/>
          <a:lstStyle/>
          <a:p>
            <a:endParaRPr/>
          </a:p>
        </p:txBody>
      </p:sp>
      <p:sp>
        <p:nvSpPr>
          <p:cNvPr id="53" name="object 53"/>
          <p:cNvSpPr txBox="1"/>
          <p:nvPr/>
        </p:nvSpPr>
        <p:spPr>
          <a:xfrm>
            <a:off x="8178800" y="7620000"/>
            <a:ext cx="337185" cy="653415"/>
          </a:xfrm>
          <a:prstGeom prst="rect">
            <a:avLst/>
          </a:prstGeom>
        </p:spPr>
        <p:txBody>
          <a:bodyPr vert="horz" wrap="square" lIns="0" tIns="0" rIns="0" bIns="0" rtlCol="0">
            <a:spAutoFit/>
          </a:bodyPr>
          <a:lstStyle/>
          <a:p>
            <a:pPr marL="12700">
              <a:lnSpc>
                <a:spcPct val="100000"/>
              </a:lnSpc>
            </a:pPr>
            <a:r>
              <a:rPr sz="4200" dirty="0">
                <a:latin typeface="Arial"/>
                <a:cs typeface="Arial"/>
              </a:rPr>
              <a:t>×</a:t>
            </a:r>
            <a:endParaRPr sz="4200">
              <a:latin typeface="Arial"/>
              <a:cs typeface="Arial"/>
            </a:endParaRPr>
          </a:p>
        </p:txBody>
      </p:sp>
      <p:sp>
        <p:nvSpPr>
          <p:cNvPr id="54" name="object 54"/>
          <p:cNvSpPr/>
          <p:nvPr/>
        </p:nvSpPr>
        <p:spPr>
          <a:xfrm>
            <a:off x="10038080" y="8001089"/>
            <a:ext cx="623570" cy="635"/>
          </a:xfrm>
          <a:custGeom>
            <a:avLst/>
            <a:gdLst/>
            <a:ahLst/>
            <a:cxnLst/>
            <a:rect l="l" t="t" r="r" b="b"/>
            <a:pathLst>
              <a:path w="623570" h="634">
                <a:moveTo>
                  <a:pt x="0" y="263"/>
                </a:moveTo>
                <a:lnTo>
                  <a:pt x="623523" y="263"/>
                </a:lnTo>
              </a:path>
            </a:pathLst>
          </a:custGeom>
          <a:ln w="3175">
            <a:solidFill>
              <a:srgbClr val="000000"/>
            </a:solidFill>
            <a:prstDash val="lgDash"/>
          </a:ln>
        </p:spPr>
        <p:txBody>
          <a:bodyPr wrap="square" lIns="0" tIns="0" rIns="0" bIns="0" rtlCol="0"/>
          <a:lstStyle/>
          <a:p>
            <a:endParaRPr/>
          </a:p>
        </p:txBody>
      </p:sp>
      <p:sp>
        <p:nvSpPr>
          <p:cNvPr id="55" name="object 55"/>
          <p:cNvSpPr/>
          <p:nvPr/>
        </p:nvSpPr>
        <p:spPr>
          <a:xfrm>
            <a:off x="10600575" y="7917751"/>
            <a:ext cx="168275" cy="167640"/>
          </a:xfrm>
          <a:custGeom>
            <a:avLst/>
            <a:gdLst/>
            <a:ahLst/>
            <a:cxnLst/>
            <a:rect l="l" t="t" r="r" b="b"/>
            <a:pathLst>
              <a:path w="168275" h="167640">
                <a:moveTo>
                  <a:pt x="139" y="0"/>
                </a:moveTo>
                <a:lnTo>
                  <a:pt x="41973" y="83845"/>
                </a:lnTo>
                <a:lnTo>
                  <a:pt x="0" y="167627"/>
                </a:lnTo>
                <a:lnTo>
                  <a:pt x="167703" y="83959"/>
                </a:lnTo>
                <a:lnTo>
                  <a:pt x="139" y="0"/>
                </a:lnTo>
                <a:close/>
              </a:path>
            </a:pathLst>
          </a:custGeom>
          <a:solidFill>
            <a:srgbClr val="000000"/>
          </a:solidFill>
        </p:spPr>
        <p:txBody>
          <a:bodyPr wrap="square" lIns="0" tIns="0" rIns="0" bIns="0" rtlCol="0"/>
          <a:lstStyle/>
          <a:p>
            <a:endParaRPr/>
          </a:p>
        </p:txBody>
      </p:sp>
      <p:sp>
        <p:nvSpPr>
          <p:cNvPr id="56" name="object 56"/>
          <p:cNvSpPr/>
          <p:nvPr/>
        </p:nvSpPr>
        <p:spPr>
          <a:xfrm>
            <a:off x="9931400" y="7917319"/>
            <a:ext cx="168275" cy="167640"/>
          </a:xfrm>
          <a:custGeom>
            <a:avLst/>
            <a:gdLst/>
            <a:ahLst/>
            <a:cxnLst/>
            <a:rect l="l" t="t" r="r" b="b"/>
            <a:pathLst>
              <a:path w="168275" h="167640">
                <a:moveTo>
                  <a:pt x="167716" y="0"/>
                </a:moveTo>
                <a:lnTo>
                  <a:pt x="0" y="83680"/>
                </a:lnTo>
                <a:lnTo>
                  <a:pt x="167563" y="167639"/>
                </a:lnTo>
                <a:lnTo>
                  <a:pt x="125729" y="83781"/>
                </a:lnTo>
                <a:lnTo>
                  <a:pt x="167716" y="0"/>
                </a:lnTo>
                <a:close/>
              </a:path>
            </a:pathLst>
          </a:custGeom>
          <a:solidFill>
            <a:srgbClr val="000000"/>
          </a:solidFill>
        </p:spPr>
        <p:txBody>
          <a:bodyPr wrap="square" lIns="0" tIns="0" rIns="0" bIns="0" rtlCol="0"/>
          <a:lstStyle/>
          <a:p>
            <a:endParaRPr/>
          </a:p>
        </p:txBody>
      </p:sp>
      <p:sp>
        <p:nvSpPr>
          <p:cNvPr id="57" name="object 57"/>
          <p:cNvSpPr txBox="1"/>
          <p:nvPr/>
        </p:nvSpPr>
        <p:spPr>
          <a:xfrm>
            <a:off x="10172700" y="7645400"/>
            <a:ext cx="337185" cy="653415"/>
          </a:xfrm>
          <a:prstGeom prst="rect">
            <a:avLst/>
          </a:prstGeom>
        </p:spPr>
        <p:txBody>
          <a:bodyPr vert="horz" wrap="square" lIns="0" tIns="0" rIns="0" bIns="0" rtlCol="0">
            <a:spAutoFit/>
          </a:bodyPr>
          <a:lstStyle/>
          <a:p>
            <a:pPr marL="12700">
              <a:lnSpc>
                <a:spcPct val="100000"/>
              </a:lnSpc>
            </a:pPr>
            <a:r>
              <a:rPr sz="4200" dirty="0">
                <a:latin typeface="Arial"/>
                <a:cs typeface="Arial"/>
              </a:rPr>
              <a:t>×</a:t>
            </a:r>
            <a:endParaRPr sz="4200">
              <a:latin typeface="Arial"/>
              <a:cs typeface="Arial"/>
            </a:endParaRPr>
          </a:p>
        </p:txBody>
      </p:sp>
      <p:sp>
        <p:nvSpPr>
          <p:cNvPr id="58" name="object 58"/>
          <p:cNvSpPr/>
          <p:nvPr/>
        </p:nvSpPr>
        <p:spPr>
          <a:xfrm>
            <a:off x="9257155" y="6801151"/>
            <a:ext cx="22860" cy="485775"/>
          </a:xfrm>
          <a:custGeom>
            <a:avLst/>
            <a:gdLst/>
            <a:ahLst/>
            <a:cxnLst/>
            <a:rect l="l" t="t" r="r" b="b"/>
            <a:pathLst>
              <a:path w="22859" h="485775">
                <a:moveTo>
                  <a:pt x="0" y="485531"/>
                </a:moveTo>
                <a:lnTo>
                  <a:pt x="893" y="466503"/>
                </a:lnTo>
                <a:lnTo>
                  <a:pt x="21901" y="19029"/>
                </a:lnTo>
                <a:lnTo>
                  <a:pt x="22794" y="0"/>
                </a:lnTo>
              </a:path>
            </a:pathLst>
          </a:custGeom>
          <a:ln w="38100">
            <a:solidFill>
              <a:srgbClr val="000000"/>
            </a:solidFill>
            <a:prstDash val="lgDash"/>
          </a:ln>
        </p:spPr>
        <p:txBody>
          <a:bodyPr wrap="square" lIns="0" tIns="0" rIns="0" bIns="0" rtlCol="0"/>
          <a:lstStyle/>
          <a:p>
            <a:endParaRPr/>
          </a:p>
        </p:txBody>
      </p:sp>
      <p:sp>
        <p:nvSpPr>
          <p:cNvPr id="59" name="object 59"/>
          <p:cNvSpPr/>
          <p:nvPr/>
        </p:nvSpPr>
        <p:spPr>
          <a:xfrm>
            <a:off x="9193365" y="6694589"/>
            <a:ext cx="167640" cy="171450"/>
          </a:xfrm>
          <a:custGeom>
            <a:avLst/>
            <a:gdLst/>
            <a:ahLst/>
            <a:cxnLst/>
            <a:rect l="l" t="t" r="r" b="b"/>
            <a:pathLst>
              <a:path w="167640" h="171450">
                <a:moveTo>
                  <a:pt x="147189" y="125590"/>
                </a:moveTo>
                <a:lnTo>
                  <a:pt x="85699" y="125590"/>
                </a:lnTo>
                <a:lnTo>
                  <a:pt x="167462" y="171386"/>
                </a:lnTo>
                <a:lnTo>
                  <a:pt x="147189" y="125590"/>
                </a:lnTo>
                <a:close/>
              </a:path>
              <a:path w="167640" h="171450">
                <a:moveTo>
                  <a:pt x="91592" y="0"/>
                </a:moveTo>
                <a:lnTo>
                  <a:pt x="0" y="163525"/>
                </a:lnTo>
                <a:lnTo>
                  <a:pt x="85699" y="125590"/>
                </a:lnTo>
                <a:lnTo>
                  <a:pt x="147189" y="125590"/>
                </a:lnTo>
                <a:lnTo>
                  <a:pt x="91592" y="0"/>
                </a:lnTo>
                <a:close/>
              </a:path>
            </a:pathLst>
          </a:custGeom>
          <a:solidFill>
            <a:srgbClr val="000000"/>
          </a:solidFill>
        </p:spPr>
        <p:txBody>
          <a:bodyPr wrap="square" lIns="0" tIns="0" rIns="0" bIns="0" rtlCol="0"/>
          <a:lstStyle/>
          <a:p>
            <a:endParaRPr/>
          </a:p>
        </p:txBody>
      </p:sp>
      <p:sp>
        <p:nvSpPr>
          <p:cNvPr id="60" name="object 60"/>
          <p:cNvSpPr/>
          <p:nvPr/>
        </p:nvSpPr>
        <p:spPr>
          <a:xfrm>
            <a:off x="9176283" y="7221867"/>
            <a:ext cx="167640" cy="171450"/>
          </a:xfrm>
          <a:custGeom>
            <a:avLst/>
            <a:gdLst/>
            <a:ahLst/>
            <a:cxnLst/>
            <a:rect l="l" t="t" r="r" b="b"/>
            <a:pathLst>
              <a:path w="167640" h="171450">
                <a:moveTo>
                  <a:pt x="0" y="0"/>
                </a:moveTo>
                <a:lnTo>
                  <a:pt x="75869" y="171386"/>
                </a:lnTo>
                <a:lnTo>
                  <a:pt x="146214" y="45796"/>
                </a:lnTo>
                <a:lnTo>
                  <a:pt x="81762" y="45796"/>
                </a:lnTo>
                <a:lnTo>
                  <a:pt x="0" y="0"/>
                </a:lnTo>
                <a:close/>
              </a:path>
              <a:path w="167640" h="171450">
                <a:moveTo>
                  <a:pt x="167462" y="7861"/>
                </a:moveTo>
                <a:lnTo>
                  <a:pt x="81762" y="45796"/>
                </a:lnTo>
                <a:lnTo>
                  <a:pt x="146214" y="45796"/>
                </a:lnTo>
                <a:lnTo>
                  <a:pt x="167462" y="7861"/>
                </a:lnTo>
                <a:close/>
              </a:path>
            </a:pathLst>
          </a:custGeom>
          <a:solidFill>
            <a:srgbClr val="000000"/>
          </a:solidFill>
        </p:spPr>
        <p:txBody>
          <a:bodyPr wrap="square" lIns="0" tIns="0" rIns="0" bIns="0" rtlCol="0"/>
          <a:lstStyle/>
          <a:p>
            <a:endParaRPr/>
          </a:p>
        </p:txBody>
      </p:sp>
      <p:sp>
        <p:nvSpPr>
          <p:cNvPr id="61" name="object 61"/>
          <p:cNvSpPr txBox="1"/>
          <p:nvPr/>
        </p:nvSpPr>
        <p:spPr>
          <a:xfrm>
            <a:off x="9131300" y="6731000"/>
            <a:ext cx="337185" cy="653415"/>
          </a:xfrm>
          <a:prstGeom prst="rect">
            <a:avLst/>
          </a:prstGeom>
        </p:spPr>
        <p:txBody>
          <a:bodyPr vert="horz" wrap="square" lIns="0" tIns="0" rIns="0" bIns="0" rtlCol="0">
            <a:spAutoFit/>
          </a:bodyPr>
          <a:lstStyle/>
          <a:p>
            <a:pPr marL="12700">
              <a:lnSpc>
                <a:spcPct val="100000"/>
              </a:lnSpc>
            </a:pPr>
            <a:r>
              <a:rPr sz="4200" dirty="0">
                <a:latin typeface="Arial"/>
                <a:cs typeface="Arial"/>
              </a:rPr>
              <a:t>×</a:t>
            </a:r>
            <a:endParaRPr sz="4200">
              <a:latin typeface="Arial"/>
              <a:cs typeface="Arial"/>
            </a:endParaRPr>
          </a:p>
        </p:txBody>
      </p:sp>
      <p:sp>
        <p:nvSpPr>
          <p:cNvPr id="62" name="object 62"/>
          <p:cNvSpPr txBox="1"/>
          <p:nvPr/>
        </p:nvSpPr>
        <p:spPr>
          <a:xfrm>
            <a:off x="406400" y="1079500"/>
            <a:ext cx="3960495" cy="387350"/>
          </a:xfrm>
          <a:prstGeom prst="rect">
            <a:avLst/>
          </a:prstGeom>
        </p:spPr>
        <p:txBody>
          <a:bodyPr vert="horz" wrap="square" lIns="0" tIns="0" rIns="0" bIns="0" rtlCol="0">
            <a:spAutoFit/>
          </a:bodyPr>
          <a:lstStyle/>
          <a:p>
            <a:pPr marL="12700">
              <a:lnSpc>
                <a:spcPct val="100000"/>
              </a:lnSpc>
            </a:pPr>
            <a:r>
              <a:rPr sz="2400" spc="-20" dirty="0">
                <a:latin typeface="Yu Mincho"/>
                <a:cs typeface="Yu Mincho"/>
              </a:rPr>
              <a:t>①リアルで繋がっている友達</a:t>
            </a:r>
            <a:endParaRPr sz="2400">
              <a:latin typeface="Yu Mincho"/>
              <a:cs typeface="Yu Mincho"/>
            </a:endParaRPr>
          </a:p>
        </p:txBody>
      </p:sp>
      <p:sp>
        <p:nvSpPr>
          <p:cNvPr id="63" name="object 63"/>
          <p:cNvSpPr txBox="1"/>
          <p:nvPr/>
        </p:nvSpPr>
        <p:spPr>
          <a:xfrm>
            <a:off x="6299200" y="1066800"/>
            <a:ext cx="673100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③名刺と同じ顔写真で誰かが登録し友達と繋がる</a:t>
            </a:r>
            <a:endParaRPr sz="2400">
              <a:latin typeface="Yu Mincho"/>
              <a:cs typeface="Yu Mincho"/>
            </a:endParaRPr>
          </a:p>
        </p:txBody>
      </p:sp>
      <p:sp>
        <p:nvSpPr>
          <p:cNvPr id="64" name="object 64"/>
          <p:cNvSpPr/>
          <p:nvPr/>
        </p:nvSpPr>
        <p:spPr>
          <a:xfrm>
            <a:off x="800100" y="5689600"/>
            <a:ext cx="4813300" cy="2933700"/>
          </a:xfrm>
          <a:custGeom>
            <a:avLst/>
            <a:gdLst/>
            <a:ahLst/>
            <a:cxnLst/>
            <a:rect l="l" t="t" r="r" b="b"/>
            <a:pathLst>
              <a:path w="4813300" h="2933700">
                <a:moveTo>
                  <a:pt x="0" y="0"/>
                </a:moveTo>
                <a:lnTo>
                  <a:pt x="4813300" y="0"/>
                </a:lnTo>
                <a:lnTo>
                  <a:pt x="4813300" y="2933700"/>
                </a:lnTo>
                <a:lnTo>
                  <a:pt x="0" y="2933700"/>
                </a:lnTo>
                <a:lnTo>
                  <a:pt x="0" y="0"/>
                </a:lnTo>
                <a:close/>
              </a:path>
            </a:pathLst>
          </a:custGeom>
          <a:ln w="25400">
            <a:solidFill>
              <a:srgbClr val="000000"/>
            </a:solidFill>
          </a:ln>
        </p:spPr>
        <p:txBody>
          <a:bodyPr wrap="square" lIns="0" tIns="0" rIns="0" bIns="0" rtlCol="0"/>
          <a:lstStyle/>
          <a:p>
            <a:endParaRPr/>
          </a:p>
        </p:txBody>
      </p:sp>
      <p:sp>
        <p:nvSpPr>
          <p:cNvPr id="65" name="object 65"/>
          <p:cNvSpPr txBox="1"/>
          <p:nvPr/>
        </p:nvSpPr>
        <p:spPr>
          <a:xfrm>
            <a:off x="482600" y="4495800"/>
            <a:ext cx="5638800" cy="3977640"/>
          </a:xfrm>
          <a:prstGeom prst="rect">
            <a:avLst/>
          </a:prstGeom>
        </p:spPr>
        <p:txBody>
          <a:bodyPr vert="horz" wrap="square" lIns="0" tIns="0" rIns="0" bIns="0" rtlCol="0">
            <a:spAutoFit/>
          </a:bodyPr>
          <a:lstStyle/>
          <a:p>
            <a:pPr marL="100965" algn="ctr">
              <a:lnSpc>
                <a:spcPct val="100000"/>
              </a:lnSpc>
            </a:pPr>
            <a:r>
              <a:rPr sz="1800" dirty="0">
                <a:latin typeface="Yu Mincho"/>
                <a:cs typeface="Yu Mincho"/>
              </a:rPr>
              <a:t>木原香織</a:t>
            </a:r>
            <a:endParaRPr sz="1800">
              <a:latin typeface="Yu Mincho"/>
              <a:cs typeface="Yu Mincho"/>
            </a:endParaRPr>
          </a:p>
          <a:p>
            <a:pPr>
              <a:lnSpc>
                <a:spcPct val="100000"/>
              </a:lnSpc>
            </a:pPr>
            <a:endParaRPr sz="1800">
              <a:latin typeface="Times New Roman"/>
              <a:cs typeface="Times New Roman"/>
            </a:endParaRPr>
          </a:p>
          <a:p>
            <a:pPr marL="12700">
              <a:lnSpc>
                <a:spcPct val="100000"/>
              </a:lnSpc>
              <a:spcBef>
                <a:spcPts val="1470"/>
              </a:spcBef>
            </a:pPr>
            <a:r>
              <a:rPr sz="2400" spc="-10" dirty="0">
                <a:latin typeface="Yu Mincho"/>
                <a:cs typeface="Yu Mincho"/>
              </a:rPr>
              <a:t>②名刺には顔写真を入れている</a:t>
            </a:r>
            <a:endParaRPr sz="2400">
              <a:latin typeface="Yu Mincho"/>
              <a:cs typeface="Yu Mincho"/>
            </a:endParaRPr>
          </a:p>
          <a:p>
            <a:pPr>
              <a:lnSpc>
                <a:spcPct val="100000"/>
              </a:lnSpc>
              <a:spcBef>
                <a:spcPts val="35"/>
              </a:spcBef>
            </a:pPr>
            <a:endParaRPr sz="1900">
              <a:latin typeface="Times New Roman"/>
              <a:cs typeface="Times New Roman"/>
            </a:endParaRPr>
          </a:p>
          <a:p>
            <a:pPr marL="533400">
              <a:lnSpc>
                <a:spcPct val="100000"/>
              </a:lnSpc>
            </a:pPr>
            <a:r>
              <a:rPr sz="4200" spc="-305" dirty="0">
                <a:latin typeface="Lucida Sans Unicode"/>
                <a:cs typeface="Lucida Sans Unicode"/>
              </a:rPr>
              <a:t>○○</a:t>
            </a:r>
            <a:r>
              <a:rPr sz="4200" spc="-305" dirty="0">
                <a:latin typeface="Yu Mincho"/>
                <a:cs typeface="Yu Mincho"/>
              </a:rPr>
              <a:t>株式会社</a:t>
            </a:r>
            <a:endParaRPr sz="4200">
              <a:latin typeface="Yu Mincho"/>
              <a:cs typeface="Yu Mincho"/>
            </a:endParaRPr>
          </a:p>
          <a:p>
            <a:pPr>
              <a:lnSpc>
                <a:spcPct val="100000"/>
              </a:lnSpc>
              <a:spcBef>
                <a:spcPts val="35"/>
              </a:spcBef>
            </a:pPr>
            <a:endParaRPr sz="4300">
              <a:latin typeface="Times New Roman"/>
              <a:cs typeface="Times New Roman"/>
            </a:endParaRPr>
          </a:p>
          <a:p>
            <a:pPr marL="1752600" marR="5080" indent="-88900">
              <a:lnSpc>
                <a:spcPts val="2600"/>
              </a:lnSpc>
              <a:tabLst>
                <a:tab pos="2577465" algn="l"/>
                <a:tab pos="2666365" algn="l"/>
              </a:tabLst>
            </a:pPr>
            <a:r>
              <a:rPr sz="2400" dirty="0">
                <a:latin typeface="Yu Mincho"/>
                <a:cs typeface="Yu Mincho"/>
              </a:rPr>
              <a:t>住所	○○○○○○○○○○  電話		○○○○○○○○○</a:t>
            </a:r>
            <a:endParaRPr sz="2400">
              <a:latin typeface="Yu Mincho"/>
              <a:cs typeface="Yu Mincho"/>
            </a:endParaRPr>
          </a:p>
          <a:p>
            <a:pPr marL="2641600">
              <a:lnSpc>
                <a:spcPct val="100000"/>
              </a:lnSpc>
              <a:spcBef>
                <a:spcPts val="780"/>
              </a:spcBef>
              <a:tabLst>
                <a:tab pos="4012565" algn="l"/>
              </a:tabLst>
            </a:pPr>
            <a:r>
              <a:rPr sz="3600" dirty="0">
                <a:latin typeface="Yu Mincho"/>
                <a:cs typeface="Yu Mincho"/>
              </a:rPr>
              <a:t>木原	香織</a:t>
            </a:r>
            <a:endParaRPr sz="3600">
              <a:latin typeface="Yu Mincho"/>
              <a:cs typeface="Yu Mincho"/>
            </a:endParaRPr>
          </a:p>
        </p:txBody>
      </p:sp>
      <p:sp>
        <p:nvSpPr>
          <p:cNvPr id="66" name="object 66"/>
          <p:cNvSpPr txBox="1"/>
          <p:nvPr/>
        </p:nvSpPr>
        <p:spPr>
          <a:xfrm>
            <a:off x="6642100" y="6756400"/>
            <a:ext cx="1602105" cy="293370"/>
          </a:xfrm>
          <a:prstGeom prst="rect">
            <a:avLst/>
          </a:prstGeom>
        </p:spPr>
        <p:txBody>
          <a:bodyPr vert="horz" wrap="square" lIns="0" tIns="0" rIns="0" bIns="0" rtlCol="0">
            <a:spAutoFit/>
          </a:bodyPr>
          <a:lstStyle/>
          <a:p>
            <a:pPr marL="12700">
              <a:lnSpc>
                <a:spcPct val="100000"/>
              </a:lnSpc>
            </a:pPr>
            <a:r>
              <a:rPr sz="1800" spc="-85" dirty="0">
                <a:latin typeface="Arial"/>
                <a:cs typeface="Arial"/>
              </a:rPr>
              <a:t>Facebook</a:t>
            </a:r>
            <a:r>
              <a:rPr sz="1800" spc="-85" dirty="0">
                <a:latin typeface="Yu Mincho"/>
                <a:cs typeface="Yu Mincho"/>
              </a:rPr>
              <a:t>未登録</a:t>
            </a:r>
            <a:endParaRPr sz="1800">
              <a:latin typeface="Yu Mincho"/>
              <a:cs typeface="Yu Mincho"/>
            </a:endParaRPr>
          </a:p>
        </p:txBody>
      </p:sp>
      <p:sp>
        <p:nvSpPr>
          <p:cNvPr id="67" name="object 67"/>
          <p:cNvSpPr txBox="1"/>
          <p:nvPr/>
        </p:nvSpPr>
        <p:spPr>
          <a:xfrm>
            <a:off x="10731500" y="6794500"/>
            <a:ext cx="1373505" cy="293370"/>
          </a:xfrm>
          <a:prstGeom prst="rect">
            <a:avLst/>
          </a:prstGeom>
        </p:spPr>
        <p:txBody>
          <a:bodyPr vert="horz" wrap="square" lIns="0" tIns="0" rIns="0" bIns="0" rtlCol="0">
            <a:spAutoFit/>
          </a:bodyPr>
          <a:lstStyle/>
          <a:p>
            <a:pPr marL="12700">
              <a:lnSpc>
                <a:spcPct val="100000"/>
              </a:lnSpc>
            </a:pPr>
            <a:r>
              <a:rPr sz="1800" spc="-254" dirty="0">
                <a:latin typeface="Arial"/>
                <a:cs typeface="Arial"/>
              </a:rPr>
              <a:t>F</a:t>
            </a:r>
            <a:r>
              <a:rPr sz="1800" spc="-235" dirty="0">
                <a:latin typeface="Arial"/>
                <a:cs typeface="Arial"/>
              </a:rPr>
              <a:t>a</a:t>
            </a:r>
            <a:r>
              <a:rPr sz="1800" spc="-90" dirty="0">
                <a:latin typeface="Arial"/>
                <a:cs typeface="Arial"/>
              </a:rPr>
              <a:t>cebo</a:t>
            </a:r>
            <a:r>
              <a:rPr sz="1800" spc="-10" dirty="0">
                <a:latin typeface="Arial"/>
                <a:cs typeface="Arial"/>
              </a:rPr>
              <a:t>o</a:t>
            </a:r>
            <a:r>
              <a:rPr sz="1800" spc="-45" dirty="0">
                <a:latin typeface="Arial"/>
                <a:cs typeface="Arial"/>
              </a:rPr>
              <a:t>k</a:t>
            </a:r>
            <a:r>
              <a:rPr sz="1800" dirty="0">
                <a:latin typeface="Yu Mincho"/>
                <a:cs typeface="Yu Mincho"/>
              </a:rPr>
              <a:t>登録</a:t>
            </a:r>
            <a:endParaRPr sz="1800">
              <a:latin typeface="Yu Mincho"/>
              <a:cs typeface="Yu Mincho"/>
            </a:endParaRPr>
          </a:p>
        </p:txBody>
      </p:sp>
      <p:sp>
        <p:nvSpPr>
          <p:cNvPr id="68" name="object 68"/>
          <p:cNvSpPr/>
          <p:nvPr/>
        </p:nvSpPr>
        <p:spPr>
          <a:xfrm>
            <a:off x="9983006" y="6785552"/>
            <a:ext cx="687705" cy="567690"/>
          </a:xfrm>
          <a:custGeom>
            <a:avLst/>
            <a:gdLst/>
            <a:ahLst/>
            <a:cxnLst/>
            <a:rect l="l" t="t" r="r" b="b"/>
            <a:pathLst>
              <a:path w="687704" h="567690">
                <a:moveTo>
                  <a:pt x="0" y="567108"/>
                </a:moveTo>
                <a:lnTo>
                  <a:pt x="14696" y="554988"/>
                </a:lnTo>
                <a:lnTo>
                  <a:pt x="672941" y="12126"/>
                </a:lnTo>
                <a:lnTo>
                  <a:pt x="687644" y="0"/>
                </a:lnTo>
              </a:path>
            </a:pathLst>
          </a:custGeom>
          <a:ln w="38100">
            <a:solidFill>
              <a:srgbClr val="000000"/>
            </a:solidFill>
          </a:ln>
        </p:spPr>
        <p:txBody>
          <a:bodyPr wrap="square" lIns="0" tIns="0" rIns="0" bIns="0" rtlCol="0"/>
          <a:lstStyle/>
          <a:p>
            <a:endParaRPr/>
          </a:p>
        </p:txBody>
      </p:sp>
      <p:sp>
        <p:nvSpPr>
          <p:cNvPr id="69" name="object 69"/>
          <p:cNvSpPr/>
          <p:nvPr/>
        </p:nvSpPr>
        <p:spPr>
          <a:xfrm>
            <a:off x="10570286" y="6717677"/>
            <a:ext cx="182880" cy="171450"/>
          </a:xfrm>
          <a:custGeom>
            <a:avLst/>
            <a:gdLst/>
            <a:ahLst/>
            <a:cxnLst/>
            <a:rect l="l" t="t" r="r" b="b"/>
            <a:pathLst>
              <a:path w="182879" h="171450">
                <a:moveTo>
                  <a:pt x="182664" y="0"/>
                </a:moveTo>
                <a:lnTo>
                  <a:pt x="0" y="41986"/>
                </a:lnTo>
                <a:lnTo>
                  <a:pt x="85661" y="79997"/>
                </a:lnTo>
                <a:lnTo>
                  <a:pt x="106667" y="171322"/>
                </a:lnTo>
                <a:lnTo>
                  <a:pt x="182664" y="0"/>
                </a:lnTo>
                <a:close/>
              </a:path>
            </a:pathLst>
          </a:custGeom>
          <a:solidFill>
            <a:srgbClr val="000000"/>
          </a:solidFill>
        </p:spPr>
        <p:txBody>
          <a:bodyPr wrap="square" lIns="0" tIns="0" rIns="0" bIns="0" rtlCol="0"/>
          <a:lstStyle/>
          <a:p>
            <a:endParaRPr/>
          </a:p>
        </p:txBody>
      </p:sp>
      <p:sp>
        <p:nvSpPr>
          <p:cNvPr id="70" name="object 70"/>
          <p:cNvSpPr/>
          <p:nvPr/>
        </p:nvSpPr>
        <p:spPr>
          <a:xfrm>
            <a:off x="9900704" y="7249211"/>
            <a:ext cx="182880" cy="171450"/>
          </a:xfrm>
          <a:custGeom>
            <a:avLst/>
            <a:gdLst/>
            <a:ahLst/>
            <a:cxnLst/>
            <a:rect l="l" t="t" r="r" b="b"/>
            <a:pathLst>
              <a:path w="182879" h="171450">
                <a:moveTo>
                  <a:pt x="75996" y="0"/>
                </a:moveTo>
                <a:lnTo>
                  <a:pt x="0" y="171323"/>
                </a:lnTo>
                <a:lnTo>
                  <a:pt x="182651" y="129324"/>
                </a:lnTo>
                <a:lnTo>
                  <a:pt x="96989" y="91325"/>
                </a:lnTo>
                <a:lnTo>
                  <a:pt x="75996" y="0"/>
                </a:lnTo>
                <a:close/>
              </a:path>
            </a:pathLst>
          </a:custGeom>
          <a:solidFill>
            <a:srgbClr val="000000"/>
          </a:solidFill>
        </p:spPr>
        <p:txBody>
          <a:bodyPr wrap="square" lIns="0" tIns="0" rIns="0" bIns="0" rtlCol="0"/>
          <a:lstStyle/>
          <a:p>
            <a:endParaRPr/>
          </a:p>
        </p:txBody>
      </p:sp>
      <p:sp>
        <p:nvSpPr>
          <p:cNvPr id="71" name="object 71"/>
          <p:cNvSpPr txBox="1"/>
          <p:nvPr/>
        </p:nvSpPr>
        <p:spPr>
          <a:xfrm>
            <a:off x="6629400" y="9027367"/>
            <a:ext cx="6074410" cy="554355"/>
          </a:xfrm>
          <a:prstGeom prst="rect">
            <a:avLst/>
          </a:prstGeom>
        </p:spPr>
        <p:txBody>
          <a:bodyPr vert="horz" wrap="square" lIns="0" tIns="0" rIns="0" bIns="0" rtlCol="0">
            <a:spAutoFit/>
          </a:bodyPr>
          <a:lstStyle/>
          <a:p>
            <a:pPr marL="12700">
              <a:lnSpc>
                <a:spcPts val="2500"/>
              </a:lnSpc>
            </a:pPr>
            <a:r>
              <a:rPr sz="2400" u="heavy" spc="-90" dirty="0">
                <a:latin typeface="Arial"/>
                <a:cs typeface="Arial"/>
                <a:hlinkClick r:id="rId8"/>
              </a:rPr>
              <a:t>http://ameblo.jp/enspire/entry-11388619871.html</a:t>
            </a:r>
            <a:endParaRPr sz="2400">
              <a:latin typeface="Arial"/>
              <a:cs typeface="Arial"/>
            </a:endParaRPr>
          </a:p>
        </p:txBody>
      </p:sp>
      <p:sp>
        <p:nvSpPr>
          <p:cNvPr id="72" name="object 72"/>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27</a:t>
            </a:fld>
            <a:endParaRPr spc="-105" dirty="0"/>
          </a:p>
        </p:txBody>
      </p:sp>
      <p:sp>
        <p:nvSpPr>
          <p:cNvPr id="73" name="object 73"/>
          <p:cNvSpPr txBox="1"/>
          <p:nvPr/>
        </p:nvSpPr>
        <p:spPr>
          <a:xfrm>
            <a:off x="2882900" y="9408280"/>
            <a:ext cx="7586345" cy="208279"/>
          </a:xfrm>
          <a:prstGeom prst="rect">
            <a:avLst/>
          </a:prstGeom>
        </p:spPr>
        <p:txBody>
          <a:bodyPr vert="horz" wrap="square" lIns="0" tIns="0" rIns="0" bIns="0" rtlCol="0">
            <a:spAutoFit/>
          </a:bodyPr>
          <a:lstStyle/>
          <a:p>
            <a:pPr marL="12700">
              <a:lnSpc>
                <a:spcPts val="15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629400" y="9052767"/>
            <a:ext cx="6074410" cy="528955"/>
          </a:xfrm>
          <a:prstGeom prst="rect">
            <a:avLst/>
          </a:prstGeom>
        </p:spPr>
        <p:txBody>
          <a:bodyPr vert="horz" wrap="square" lIns="0" tIns="0" rIns="0" bIns="0" rtlCol="0">
            <a:spAutoFit/>
          </a:bodyPr>
          <a:lstStyle/>
          <a:p>
            <a:pPr marL="12700">
              <a:lnSpc>
                <a:spcPts val="2500"/>
              </a:lnSpc>
            </a:pPr>
            <a:r>
              <a:rPr sz="2400" u="heavy" spc="-90" dirty="0">
                <a:latin typeface="Arial"/>
                <a:cs typeface="Arial"/>
                <a:hlinkClick r:id="rId2"/>
              </a:rPr>
              <a:t>http://ameblo.jp/enspire/entry-11383995054.html</a:t>
            </a:r>
            <a:endParaRPr sz="24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28</a:t>
            </a:fld>
            <a:endParaRPr spc="-105" dirty="0"/>
          </a:p>
        </p:txBody>
      </p:sp>
      <p:sp>
        <p:nvSpPr>
          <p:cNvPr id="6" name="object 6"/>
          <p:cNvSpPr txBox="1"/>
          <p:nvPr/>
        </p:nvSpPr>
        <p:spPr>
          <a:xfrm>
            <a:off x="2882900" y="9408280"/>
            <a:ext cx="7586345" cy="208279"/>
          </a:xfrm>
          <a:prstGeom prst="rect">
            <a:avLst/>
          </a:prstGeom>
        </p:spPr>
        <p:txBody>
          <a:bodyPr vert="horz" wrap="square" lIns="0" tIns="0" rIns="0" bIns="0" rtlCol="0">
            <a:spAutoFit/>
          </a:bodyPr>
          <a:lstStyle/>
          <a:p>
            <a:pPr marL="12700">
              <a:lnSpc>
                <a:spcPts val="15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
        <p:nvSpPr>
          <p:cNvPr id="2" name="object 2"/>
          <p:cNvSpPr txBox="1">
            <a:spLocks noGrp="1"/>
          </p:cNvSpPr>
          <p:nvPr>
            <p:ph type="title"/>
          </p:nvPr>
        </p:nvSpPr>
        <p:spPr>
          <a:prstGeom prst="rect">
            <a:avLst/>
          </a:prstGeom>
        </p:spPr>
        <p:txBody>
          <a:bodyPr vert="horz" wrap="square" lIns="0" tIns="73903" rIns="0" bIns="0" rtlCol="0">
            <a:spAutoFit/>
          </a:bodyPr>
          <a:lstStyle/>
          <a:p>
            <a:pPr marL="774700">
              <a:lnSpc>
                <a:spcPct val="100000"/>
              </a:lnSpc>
            </a:pPr>
            <a:r>
              <a:rPr sz="4800" spc="-35" dirty="0">
                <a:solidFill>
                  <a:srgbClr val="000000"/>
                </a:solidFill>
                <a:latin typeface="Arial"/>
                <a:cs typeface="Arial"/>
              </a:rPr>
              <a:t>Facebook</a:t>
            </a:r>
            <a:r>
              <a:rPr sz="4800" spc="-35" dirty="0">
                <a:solidFill>
                  <a:srgbClr val="000000"/>
                </a:solidFill>
                <a:latin typeface="Yu Mincho"/>
                <a:cs typeface="Yu Mincho"/>
              </a:rPr>
              <a:t>をしない人が対策しておくべき事</a:t>
            </a:r>
            <a:endParaRPr sz="4800">
              <a:latin typeface="Yu Mincho"/>
              <a:cs typeface="Yu Mincho"/>
            </a:endParaRPr>
          </a:p>
        </p:txBody>
      </p:sp>
      <p:sp>
        <p:nvSpPr>
          <p:cNvPr id="3" name="object 3"/>
          <p:cNvSpPr txBox="1"/>
          <p:nvPr/>
        </p:nvSpPr>
        <p:spPr>
          <a:xfrm>
            <a:off x="622300" y="1211580"/>
            <a:ext cx="11833225" cy="7541259"/>
          </a:xfrm>
          <a:prstGeom prst="rect">
            <a:avLst/>
          </a:prstGeom>
        </p:spPr>
        <p:txBody>
          <a:bodyPr vert="horz" wrap="square" lIns="0" tIns="0" rIns="0" bIns="0" rtlCol="0">
            <a:spAutoFit/>
          </a:bodyPr>
          <a:lstStyle/>
          <a:p>
            <a:pPr marL="469900" marR="457200" indent="-457200">
              <a:lnSpc>
                <a:spcPts val="4200"/>
              </a:lnSpc>
            </a:pPr>
            <a:r>
              <a:rPr sz="3600" dirty="0">
                <a:latin typeface="Yu Mincho"/>
                <a:cs typeface="Yu Mincho"/>
              </a:rPr>
              <a:t>・リ</a:t>
            </a:r>
            <a:r>
              <a:rPr sz="3600" spc="-220" dirty="0">
                <a:latin typeface="Yu Mincho"/>
                <a:cs typeface="Yu Mincho"/>
              </a:rPr>
              <a:t>ア</a:t>
            </a:r>
            <a:r>
              <a:rPr sz="3600" dirty="0">
                <a:latin typeface="Yu Mincho"/>
                <a:cs typeface="Yu Mincho"/>
              </a:rPr>
              <a:t>ルで繋がる友達に「</a:t>
            </a:r>
            <a:r>
              <a:rPr sz="3600" spc="-515" dirty="0">
                <a:latin typeface="Arial"/>
                <a:cs typeface="Arial"/>
              </a:rPr>
              <a:t>F</a:t>
            </a:r>
            <a:r>
              <a:rPr sz="3600" spc="-470" dirty="0">
                <a:latin typeface="Arial"/>
                <a:cs typeface="Arial"/>
              </a:rPr>
              <a:t>a</a:t>
            </a:r>
            <a:r>
              <a:rPr sz="3600" spc="-180" dirty="0">
                <a:latin typeface="Arial"/>
                <a:cs typeface="Arial"/>
              </a:rPr>
              <a:t>cebo</a:t>
            </a:r>
            <a:r>
              <a:rPr sz="3600" spc="-20" dirty="0">
                <a:latin typeface="Arial"/>
                <a:cs typeface="Arial"/>
              </a:rPr>
              <a:t>o</a:t>
            </a:r>
            <a:r>
              <a:rPr sz="3600" spc="-85" dirty="0">
                <a:latin typeface="Arial"/>
                <a:cs typeface="Arial"/>
              </a:rPr>
              <a:t>k</a:t>
            </a:r>
            <a:r>
              <a:rPr sz="3600" dirty="0">
                <a:latin typeface="Yu Mincho"/>
                <a:cs typeface="Yu Mincho"/>
              </a:rPr>
              <a:t>は絶対にしない」と  </a:t>
            </a:r>
            <a:r>
              <a:rPr sz="3600" spc="-20" dirty="0">
                <a:latin typeface="Yu Mincho"/>
                <a:cs typeface="Yu Mincho"/>
              </a:rPr>
              <a:t>言って回る事。</a:t>
            </a:r>
            <a:endParaRPr sz="3600">
              <a:latin typeface="Yu Mincho"/>
              <a:cs typeface="Yu Mincho"/>
            </a:endParaRPr>
          </a:p>
          <a:p>
            <a:pPr marL="469900">
              <a:lnSpc>
                <a:spcPts val="3879"/>
              </a:lnSpc>
            </a:pPr>
            <a:r>
              <a:rPr sz="3600" spc="15" dirty="0">
                <a:latin typeface="Yu Mincho"/>
                <a:cs typeface="Yu Mincho"/>
              </a:rPr>
              <a:t>‹自分の顔と自分の名前で</a:t>
            </a:r>
            <a:r>
              <a:rPr sz="3600" spc="15" dirty="0">
                <a:latin typeface="Arial"/>
                <a:cs typeface="Arial"/>
              </a:rPr>
              <a:t>Facebook</a:t>
            </a:r>
            <a:r>
              <a:rPr sz="3600" spc="15" dirty="0">
                <a:latin typeface="Yu Mincho"/>
                <a:cs typeface="Yu Mincho"/>
              </a:rPr>
              <a:t>に現れたら偽物</a:t>
            </a:r>
            <a:endParaRPr sz="3600">
              <a:latin typeface="Yu Mincho"/>
              <a:cs typeface="Yu Mincho"/>
            </a:endParaRPr>
          </a:p>
          <a:p>
            <a:pPr>
              <a:lnSpc>
                <a:spcPct val="100000"/>
              </a:lnSpc>
            </a:pPr>
            <a:endParaRPr sz="4450">
              <a:latin typeface="Times New Roman"/>
              <a:cs typeface="Times New Roman"/>
            </a:endParaRPr>
          </a:p>
          <a:p>
            <a:pPr marL="469900" marR="429895" indent="-457200">
              <a:lnSpc>
                <a:spcPts val="4200"/>
              </a:lnSpc>
            </a:pPr>
            <a:r>
              <a:rPr sz="3600" spc="-65" dirty="0">
                <a:latin typeface="Yu Mincho"/>
                <a:cs typeface="Yu Mincho"/>
              </a:rPr>
              <a:t>・</a:t>
            </a:r>
            <a:r>
              <a:rPr sz="3600" spc="-65" dirty="0">
                <a:latin typeface="Arial"/>
                <a:cs typeface="Arial"/>
              </a:rPr>
              <a:t>Facebook</a:t>
            </a:r>
            <a:r>
              <a:rPr sz="3600" spc="-65" dirty="0">
                <a:latin typeface="Yu Mincho"/>
                <a:cs typeface="Yu Mincho"/>
              </a:rPr>
              <a:t>上に自分のなりすましがいないか毎日、検索  </a:t>
            </a:r>
            <a:r>
              <a:rPr sz="3600" spc="-50" dirty="0">
                <a:latin typeface="Yu Mincho"/>
                <a:cs typeface="Yu Mincho"/>
              </a:rPr>
              <a:t>して探しておく事。</a:t>
            </a:r>
            <a:endParaRPr sz="3600">
              <a:latin typeface="Yu Mincho"/>
              <a:cs typeface="Yu Mincho"/>
            </a:endParaRPr>
          </a:p>
          <a:p>
            <a:pPr marL="927100" indent="-457200">
              <a:lnSpc>
                <a:spcPts val="3820"/>
              </a:lnSpc>
              <a:tabLst>
                <a:tab pos="4531360" algn="l"/>
              </a:tabLst>
            </a:pPr>
            <a:r>
              <a:rPr sz="3600" spc="120" dirty="0">
                <a:latin typeface="Yu Mincho"/>
                <a:cs typeface="Yu Mincho"/>
              </a:rPr>
              <a:t>‹</a:t>
            </a:r>
            <a:r>
              <a:rPr sz="3600" spc="120" dirty="0">
                <a:latin typeface="Arial"/>
                <a:cs typeface="Arial"/>
              </a:rPr>
              <a:t>Google</a:t>
            </a:r>
            <a:r>
              <a:rPr sz="3600" spc="120" dirty="0">
                <a:latin typeface="Yu Mincho"/>
                <a:cs typeface="Yu Mincho"/>
              </a:rPr>
              <a:t>で「人名	</a:t>
            </a:r>
            <a:r>
              <a:rPr sz="3600" spc="-120" dirty="0">
                <a:latin typeface="Arial"/>
                <a:cs typeface="Arial"/>
              </a:rPr>
              <a:t>Facebook</a:t>
            </a:r>
            <a:r>
              <a:rPr sz="3600" spc="-120" dirty="0">
                <a:latin typeface="Yu Mincho"/>
                <a:cs typeface="Yu Mincho"/>
              </a:rPr>
              <a:t>」と検索する。</a:t>
            </a:r>
            <a:endParaRPr sz="3600">
              <a:latin typeface="Yu Mincho"/>
              <a:cs typeface="Yu Mincho"/>
            </a:endParaRPr>
          </a:p>
          <a:p>
            <a:pPr marR="1768475" algn="ctr">
              <a:lnSpc>
                <a:spcPts val="4260"/>
              </a:lnSpc>
            </a:pPr>
            <a:r>
              <a:rPr sz="3600" spc="-15" dirty="0">
                <a:latin typeface="Yu Mincho"/>
                <a:cs typeface="Yu Mincho"/>
              </a:rPr>
              <a:t>ただし検索対象にしていないと探せない</a:t>
            </a:r>
            <a:endParaRPr sz="3600">
              <a:latin typeface="Yu Mincho"/>
              <a:cs typeface="Yu Mincho"/>
            </a:endParaRPr>
          </a:p>
          <a:p>
            <a:pPr>
              <a:lnSpc>
                <a:spcPct val="100000"/>
              </a:lnSpc>
              <a:spcBef>
                <a:spcPts val="35"/>
              </a:spcBef>
            </a:pPr>
            <a:endParaRPr sz="4200">
              <a:latin typeface="Times New Roman"/>
              <a:cs typeface="Times New Roman"/>
            </a:endParaRPr>
          </a:p>
          <a:p>
            <a:pPr marL="469900" marR="5080" indent="-457200">
              <a:lnSpc>
                <a:spcPct val="95700"/>
              </a:lnSpc>
            </a:pPr>
            <a:r>
              <a:rPr sz="3600" dirty="0">
                <a:latin typeface="Yu Mincho"/>
                <a:cs typeface="Yu Mincho"/>
              </a:rPr>
              <a:t>・とりあ</a:t>
            </a:r>
            <a:r>
              <a:rPr sz="3600" spc="-254" dirty="0">
                <a:latin typeface="Yu Mincho"/>
                <a:cs typeface="Yu Mincho"/>
              </a:rPr>
              <a:t>え</a:t>
            </a:r>
            <a:r>
              <a:rPr sz="3600" dirty="0">
                <a:latin typeface="Yu Mincho"/>
                <a:cs typeface="Yu Mincho"/>
              </a:rPr>
              <a:t>ず</a:t>
            </a:r>
            <a:r>
              <a:rPr sz="3600" spc="-515" dirty="0">
                <a:latin typeface="Arial"/>
                <a:cs typeface="Arial"/>
              </a:rPr>
              <a:t>F</a:t>
            </a:r>
            <a:r>
              <a:rPr sz="3600" spc="-470" dirty="0">
                <a:latin typeface="Arial"/>
                <a:cs typeface="Arial"/>
              </a:rPr>
              <a:t>a</a:t>
            </a:r>
            <a:r>
              <a:rPr sz="3600" spc="-180" dirty="0">
                <a:latin typeface="Arial"/>
                <a:cs typeface="Arial"/>
              </a:rPr>
              <a:t>cebo</a:t>
            </a:r>
            <a:r>
              <a:rPr sz="3600" spc="-20" dirty="0">
                <a:latin typeface="Arial"/>
                <a:cs typeface="Arial"/>
              </a:rPr>
              <a:t>o</a:t>
            </a:r>
            <a:r>
              <a:rPr sz="3600" spc="-85" dirty="0">
                <a:latin typeface="Arial"/>
                <a:cs typeface="Arial"/>
              </a:rPr>
              <a:t>k</a:t>
            </a:r>
            <a:r>
              <a:rPr sz="3600" dirty="0">
                <a:latin typeface="Yu Mincho"/>
                <a:cs typeface="Yu Mincho"/>
              </a:rPr>
              <a:t>のアカウント登録し、顔写真と実名  </a:t>
            </a:r>
            <a:r>
              <a:rPr sz="3600" spc="-65" dirty="0">
                <a:latin typeface="Yu Mincho"/>
                <a:cs typeface="Yu Mincho"/>
              </a:rPr>
              <a:t>を登録し、親しい友達と</a:t>
            </a:r>
            <a:r>
              <a:rPr sz="3600" spc="-65" dirty="0">
                <a:latin typeface="Arial"/>
                <a:cs typeface="Arial"/>
              </a:rPr>
              <a:t>Facebook</a:t>
            </a:r>
            <a:r>
              <a:rPr sz="3600" spc="-65" dirty="0">
                <a:latin typeface="Yu Mincho"/>
                <a:cs typeface="Yu Mincho"/>
              </a:rPr>
              <a:t>上でも友達になる。  </a:t>
            </a:r>
            <a:r>
              <a:rPr sz="3600" spc="-35" dirty="0">
                <a:latin typeface="Yu Mincho"/>
                <a:cs typeface="Yu Mincho"/>
              </a:rPr>
              <a:t>以後、投稿は一切せず、プライバシー設定も友達のみや  </a:t>
            </a:r>
            <a:r>
              <a:rPr sz="3600" spc="-15" dirty="0">
                <a:latin typeface="Yu Mincho"/>
                <a:cs typeface="Yu Mincho"/>
              </a:rPr>
              <a:t>検索対象にしないなどにしておく。</a:t>
            </a:r>
            <a:endParaRPr sz="3600">
              <a:latin typeface="Yu Mincho"/>
              <a:cs typeface="Yu Mincho"/>
            </a:endParaRPr>
          </a:p>
          <a:p>
            <a:pPr marL="469900">
              <a:lnSpc>
                <a:spcPts val="3900"/>
              </a:lnSpc>
            </a:pPr>
            <a:r>
              <a:rPr sz="3600" spc="140" dirty="0">
                <a:latin typeface="Yu Mincho"/>
                <a:cs typeface="Yu Mincho"/>
              </a:rPr>
              <a:t>‹後から来た人がなりすましになる</a:t>
            </a:r>
            <a:endParaRPr sz="3600">
              <a:latin typeface="Yu Mincho"/>
              <a:cs typeface="Yu Minch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17500">
              <a:lnSpc>
                <a:spcPct val="100000"/>
              </a:lnSpc>
            </a:pPr>
            <a:r>
              <a:rPr sz="3600" spc="-60" dirty="0">
                <a:solidFill>
                  <a:srgbClr val="000000"/>
                </a:solidFill>
                <a:latin typeface="Yu Mincho"/>
                <a:cs typeface="Yu Mincho"/>
              </a:rPr>
              <a:t>女性はチェックアウトの時に</a:t>
            </a:r>
            <a:r>
              <a:rPr sz="3600" spc="-60" dirty="0">
                <a:solidFill>
                  <a:srgbClr val="000000"/>
                </a:solidFill>
                <a:latin typeface="Arial"/>
                <a:cs typeface="Arial"/>
              </a:rPr>
              <a:t>Facebook</a:t>
            </a:r>
            <a:r>
              <a:rPr sz="3600" spc="-60" dirty="0">
                <a:solidFill>
                  <a:srgbClr val="000000"/>
                </a:solidFill>
                <a:latin typeface="Yu Mincho"/>
                <a:cs typeface="Yu Mincho"/>
              </a:rPr>
              <a:t>でチェックインしよう</a:t>
            </a:r>
            <a:endParaRPr sz="3600">
              <a:latin typeface="Yu Mincho"/>
              <a:cs typeface="Yu Mincho"/>
            </a:endParaRPr>
          </a:p>
        </p:txBody>
      </p:sp>
      <p:sp>
        <p:nvSpPr>
          <p:cNvPr id="3" name="object 3"/>
          <p:cNvSpPr/>
          <p:nvPr/>
        </p:nvSpPr>
        <p:spPr>
          <a:xfrm>
            <a:off x="6515100" y="3771900"/>
            <a:ext cx="2908300" cy="51689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441700" y="3784600"/>
            <a:ext cx="2882900" cy="5156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17500" y="3733800"/>
            <a:ext cx="2921000" cy="52451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626600" y="3733800"/>
            <a:ext cx="2933700" cy="52451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30200" y="800100"/>
            <a:ext cx="2857500" cy="3562350"/>
          </a:xfrm>
          <a:custGeom>
            <a:avLst/>
            <a:gdLst/>
            <a:ahLst/>
            <a:cxnLst/>
            <a:rect l="l" t="t" r="r" b="b"/>
            <a:pathLst>
              <a:path w="2857500" h="3562350">
                <a:moveTo>
                  <a:pt x="254000" y="0"/>
                </a:moveTo>
                <a:lnTo>
                  <a:pt x="208343" y="4092"/>
                </a:lnTo>
                <a:lnTo>
                  <a:pt x="165371" y="15890"/>
                </a:lnTo>
                <a:lnTo>
                  <a:pt x="125801" y="34678"/>
                </a:lnTo>
                <a:lnTo>
                  <a:pt x="90351" y="59737"/>
                </a:lnTo>
                <a:lnTo>
                  <a:pt x="59737" y="90351"/>
                </a:lnTo>
                <a:lnTo>
                  <a:pt x="34678" y="125801"/>
                </a:lnTo>
                <a:lnTo>
                  <a:pt x="15890" y="165371"/>
                </a:lnTo>
                <a:lnTo>
                  <a:pt x="4092" y="208343"/>
                </a:lnTo>
                <a:lnTo>
                  <a:pt x="0" y="254000"/>
                </a:lnTo>
                <a:lnTo>
                  <a:pt x="0" y="2413000"/>
                </a:lnTo>
                <a:lnTo>
                  <a:pt x="4092" y="2458657"/>
                </a:lnTo>
                <a:lnTo>
                  <a:pt x="15890" y="2501630"/>
                </a:lnTo>
                <a:lnTo>
                  <a:pt x="34678" y="2541200"/>
                </a:lnTo>
                <a:lnTo>
                  <a:pt x="59737" y="2576650"/>
                </a:lnTo>
                <a:lnTo>
                  <a:pt x="90351" y="2607263"/>
                </a:lnTo>
                <a:lnTo>
                  <a:pt x="125801" y="2632322"/>
                </a:lnTo>
                <a:lnTo>
                  <a:pt x="165371" y="2651109"/>
                </a:lnTo>
                <a:lnTo>
                  <a:pt x="208343" y="2662907"/>
                </a:lnTo>
                <a:lnTo>
                  <a:pt x="254000" y="2667000"/>
                </a:lnTo>
                <a:lnTo>
                  <a:pt x="2300287" y="2667000"/>
                </a:lnTo>
                <a:lnTo>
                  <a:pt x="2413787" y="3562350"/>
                </a:lnTo>
                <a:lnTo>
                  <a:pt x="2527693" y="2667000"/>
                </a:lnTo>
                <a:lnTo>
                  <a:pt x="2603500" y="2667000"/>
                </a:lnTo>
                <a:lnTo>
                  <a:pt x="2649157" y="2662907"/>
                </a:lnTo>
                <a:lnTo>
                  <a:pt x="2692130" y="2651109"/>
                </a:lnTo>
                <a:lnTo>
                  <a:pt x="2731700" y="2632322"/>
                </a:lnTo>
                <a:lnTo>
                  <a:pt x="2767150" y="2607263"/>
                </a:lnTo>
                <a:lnTo>
                  <a:pt x="2797763" y="2576650"/>
                </a:lnTo>
                <a:lnTo>
                  <a:pt x="2822822" y="2541200"/>
                </a:lnTo>
                <a:lnTo>
                  <a:pt x="2841609" y="2501630"/>
                </a:lnTo>
                <a:lnTo>
                  <a:pt x="2853407" y="2458657"/>
                </a:lnTo>
                <a:lnTo>
                  <a:pt x="2857500" y="2413000"/>
                </a:lnTo>
                <a:lnTo>
                  <a:pt x="2857500" y="254000"/>
                </a:lnTo>
                <a:lnTo>
                  <a:pt x="2853407" y="208343"/>
                </a:lnTo>
                <a:lnTo>
                  <a:pt x="2841609" y="165371"/>
                </a:lnTo>
                <a:lnTo>
                  <a:pt x="2822822" y="125801"/>
                </a:lnTo>
                <a:lnTo>
                  <a:pt x="2797763" y="90351"/>
                </a:lnTo>
                <a:lnTo>
                  <a:pt x="2767150" y="59737"/>
                </a:lnTo>
                <a:lnTo>
                  <a:pt x="2731700" y="34678"/>
                </a:lnTo>
                <a:lnTo>
                  <a:pt x="2692130" y="15890"/>
                </a:lnTo>
                <a:lnTo>
                  <a:pt x="2649157" y="4092"/>
                </a:lnTo>
                <a:lnTo>
                  <a:pt x="2603500" y="0"/>
                </a:lnTo>
                <a:lnTo>
                  <a:pt x="254000" y="0"/>
                </a:lnTo>
                <a:close/>
              </a:path>
            </a:pathLst>
          </a:custGeom>
          <a:ln w="25400">
            <a:solidFill>
              <a:srgbClr val="000000"/>
            </a:solidFill>
          </a:ln>
        </p:spPr>
        <p:txBody>
          <a:bodyPr wrap="square" lIns="0" tIns="0" rIns="0" bIns="0" rtlCol="0"/>
          <a:lstStyle/>
          <a:p>
            <a:endParaRPr/>
          </a:p>
        </p:txBody>
      </p:sp>
      <p:sp>
        <p:nvSpPr>
          <p:cNvPr id="8" name="object 8"/>
          <p:cNvSpPr txBox="1"/>
          <p:nvPr/>
        </p:nvSpPr>
        <p:spPr>
          <a:xfrm>
            <a:off x="508000" y="1092200"/>
            <a:ext cx="243205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①</a:t>
            </a:r>
            <a:r>
              <a:rPr sz="2400" spc="-340" dirty="0">
                <a:latin typeface="Arial"/>
                <a:cs typeface="Arial"/>
              </a:rPr>
              <a:t>F</a:t>
            </a:r>
            <a:r>
              <a:rPr sz="2400" spc="-315" dirty="0">
                <a:latin typeface="Arial"/>
                <a:cs typeface="Arial"/>
              </a:rPr>
              <a:t>a</a:t>
            </a:r>
            <a:r>
              <a:rPr sz="2400" spc="-120" dirty="0">
                <a:latin typeface="Arial"/>
                <a:cs typeface="Arial"/>
              </a:rPr>
              <a:t>cebo</a:t>
            </a:r>
            <a:r>
              <a:rPr sz="2400" spc="-15" dirty="0">
                <a:latin typeface="Arial"/>
                <a:cs typeface="Arial"/>
              </a:rPr>
              <a:t>o</a:t>
            </a:r>
            <a:r>
              <a:rPr sz="2400" spc="-60" dirty="0">
                <a:latin typeface="Arial"/>
                <a:cs typeface="Arial"/>
              </a:rPr>
              <a:t>k</a:t>
            </a:r>
            <a:r>
              <a:rPr sz="2400" dirty="0">
                <a:latin typeface="Yu Mincho"/>
                <a:cs typeface="Yu Mincho"/>
              </a:rPr>
              <a:t>にログ</a:t>
            </a:r>
            <a:endParaRPr sz="2400">
              <a:latin typeface="Yu Mincho"/>
              <a:cs typeface="Yu Mincho"/>
            </a:endParaRPr>
          </a:p>
        </p:txBody>
      </p:sp>
      <p:sp>
        <p:nvSpPr>
          <p:cNvPr id="9" name="object 9"/>
          <p:cNvSpPr txBox="1"/>
          <p:nvPr/>
        </p:nvSpPr>
        <p:spPr>
          <a:xfrm>
            <a:off x="508000" y="1515059"/>
            <a:ext cx="2463800" cy="1755139"/>
          </a:xfrm>
          <a:prstGeom prst="rect">
            <a:avLst/>
          </a:prstGeom>
        </p:spPr>
        <p:txBody>
          <a:bodyPr vert="horz" wrap="square" lIns="0" tIns="0" rIns="0" bIns="0" rtlCol="0">
            <a:spAutoFit/>
          </a:bodyPr>
          <a:lstStyle/>
          <a:p>
            <a:pPr marL="12700" marR="5080" algn="just">
              <a:lnSpc>
                <a:spcPct val="158000"/>
              </a:lnSpc>
            </a:pPr>
            <a:r>
              <a:rPr sz="2400" spc="-35" dirty="0">
                <a:latin typeface="Yu Mincho"/>
                <a:cs typeface="Yu Mincho"/>
              </a:rPr>
              <a:t>インして、右上に  </a:t>
            </a:r>
            <a:r>
              <a:rPr sz="2400" dirty="0">
                <a:latin typeface="Yu Mincho"/>
                <a:cs typeface="Yu Mincho"/>
              </a:rPr>
              <a:t>あるチェックイン  </a:t>
            </a:r>
            <a:r>
              <a:rPr sz="2400" spc="-40" dirty="0">
                <a:latin typeface="Yu Mincho"/>
                <a:cs typeface="Yu Mincho"/>
              </a:rPr>
              <a:t>をタップ</a:t>
            </a:r>
            <a:endParaRPr sz="2400">
              <a:latin typeface="Yu Mincho"/>
              <a:cs typeface="Yu Mincho"/>
            </a:endParaRPr>
          </a:p>
        </p:txBody>
      </p:sp>
      <p:sp>
        <p:nvSpPr>
          <p:cNvPr id="10" name="object 10"/>
          <p:cNvSpPr/>
          <p:nvPr/>
        </p:nvSpPr>
        <p:spPr>
          <a:xfrm>
            <a:off x="3416300" y="838200"/>
            <a:ext cx="2857500" cy="4968875"/>
          </a:xfrm>
          <a:custGeom>
            <a:avLst/>
            <a:gdLst/>
            <a:ahLst/>
            <a:cxnLst/>
            <a:rect l="l" t="t" r="r" b="b"/>
            <a:pathLst>
              <a:path w="2857500" h="4968875">
                <a:moveTo>
                  <a:pt x="254000" y="0"/>
                </a:moveTo>
                <a:lnTo>
                  <a:pt x="208343" y="4092"/>
                </a:lnTo>
                <a:lnTo>
                  <a:pt x="165371" y="15890"/>
                </a:lnTo>
                <a:lnTo>
                  <a:pt x="125801" y="34678"/>
                </a:lnTo>
                <a:lnTo>
                  <a:pt x="90351" y="59737"/>
                </a:lnTo>
                <a:lnTo>
                  <a:pt x="59737" y="90351"/>
                </a:lnTo>
                <a:lnTo>
                  <a:pt x="34678" y="125801"/>
                </a:lnTo>
                <a:lnTo>
                  <a:pt x="15890" y="165371"/>
                </a:lnTo>
                <a:lnTo>
                  <a:pt x="4092" y="208343"/>
                </a:lnTo>
                <a:lnTo>
                  <a:pt x="0" y="254000"/>
                </a:lnTo>
                <a:lnTo>
                  <a:pt x="0" y="2413000"/>
                </a:lnTo>
                <a:lnTo>
                  <a:pt x="4092" y="2458657"/>
                </a:lnTo>
                <a:lnTo>
                  <a:pt x="15890" y="2501630"/>
                </a:lnTo>
                <a:lnTo>
                  <a:pt x="34678" y="2541200"/>
                </a:lnTo>
                <a:lnTo>
                  <a:pt x="59737" y="2576650"/>
                </a:lnTo>
                <a:lnTo>
                  <a:pt x="90351" y="2607263"/>
                </a:lnTo>
                <a:lnTo>
                  <a:pt x="125801" y="2632322"/>
                </a:lnTo>
                <a:lnTo>
                  <a:pt x="165371" y="2651109"/>
                </a:lnTo>
                <a:lnTo>
                  <a:pt x="208343" y="2662907"/>
                </a:lnTo>
                <a:lnTo>
                  <a:pt x="254000" y="2667000"/>
                </a:lnTo>
                <a:lnTo>
                  <a:pt x="1676400" y="2667000"/>
                </a:lnTo>
                <a:lnTo>
                  <a:pt x="1789912" y="4968875"/>
                </a:lnTo>
                <a:lnTo>
                  <a:pt x="1903412" y="2667000"/>
                </a:lnTo>
                <a:lnTo>
                  <a:pt x="2603500" y="2667000"/>
                </a:lnTo>
                <a:lnTo>
                  <a:pt x="2649157" y="2662907"/>
                </a:lnTo>
                <a:lnTo>
                  <a:pt x="2692130" y="2651109"/>
                </a:lnTo>
                <a:lnTo>
                  <a:pt x="2731700" y="2632322"/>
                </a:lnTo>
                <a:lnTo>
                  <a:pt x="2767150" y="2607263"/>
                </a:lnTo>
                <a:lnTo>
                  <a:pt x="2797763" y="2576650"/>
                </a:lnTo>
                <a:lnTo>
                  <a:pt x="2822822" y="2541200"/>
                </a:lnTo>
                <a:lnTo>
                  <a:pt x="2841609" y="2501630"/>
                </a:lnTo>
                <a:lnTo>
                  <a:pt x="2853407" y="2458657"/>
                </a:lnTo>
                <a:lnTo>
                  <a:pt x="2857500" y="2413000"/>
                </a:lnTo>
                <a:lnTo>
                  <a:pt x="2857500" y="254000"/>
                </a:lnTo>
                <a:lnTo>
                  <a:pt x="2853407" y="208343"/>
                </a:lnTo>
                <a:lnTo>
                  <a:pt x="2841609" y="165371"/>
                </a:lnTo>
                <a:lnTo>
                  <a:pt x="2822822" y="125801"/>
                </a:lnTo>
                <a:lnTo>
                  <a:pt x="2797763" y="90351"/>
                </a:lnTo>
                <a:lnTo>
                  <a:pt x="2767150" y="59737"/>
                </a:lnTo>
                <a:lnTo>
                  <a:pt x="2731700" y="34678"/>
                </a:lnTo>
                <a:lnTo>
                  <a:pt x="2692130" y="15890"/>
                </a:lnTo>
                <a:lnTo>
                  <a:pt x="2649157" y="4092"/>
                </a:lnTo>
                <a:lnTo>
                  <a:pt x="2603500" y="0"/>
                </a:lnTo>
                <a:lnTo>
                  <a:pt x="254000" y="0"/>
                </a:lnTo>
                <a:close/>
              </a:path>
            </a:pathLst>
          </a:custGeom>
          <a:ln w="25400">
            <a:solidFill>
              <a:srgbClr val="000000"/>
            </a:solidFill>
          </a:ln>
        </p:spPr>
        <p:txBody>
          <a:bodyPr wrap="square" lIns="0" tIns="0" rIns="0" bIns="0" rtlCol="0"/>
          <a:lstStyle/>
          <a:p>
            <a:endParaRPr/>
          </a:p>
        </p:txBody>
      </p:sp>
      <p:sp>
        <p:nvSpPr>
          <p:cNvPr id="11" name="object 11"/>
          <p:cNvSpPr txBox="1"/>
          <p:nvPr/>
        </p:nvSpPr>
        <p:spPr>
          <a:xfrm>
            <a:off x="3632200" y="1054100"/>
            <a:ext cx="237490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②</a:t>
            </a:r>
            <a:r>
              <a:rPr sz="2400" spc="-325" dirty="0">
                <a:latin typeface="Arial"/>
                <a:cs typeface="Arial"/>
              </a:rPr>
              <a:t>GPS</a:t>
            </a:r>
            <a:r>
              <a:rPr sz="2400" spc="-325" dirty="0">
                <a:latin typeface="Yu Mincho"/>
                <a:cs typeface="Yu Mincho"/>
              </a:rPr>
              <a:t>で近くにあ</a:t>
            </a:r>
            <a:endParaRPr sz="2400">
              <a:latin typeface="Yu Mincho"/>
              <a:cs typeface="Yu Mincho"/>
            </a:endParaRPr>
          </a:p>
        </p:txBody>
      </p:sp>
      <p:sp>
        <p:nvSpPr>
          <p:cNvPr id="12" name="object 12"/>
          <p:cNvSpPr txBox="1"/>
          <p:nvPr/>
        </p:nvSpPr>
        <p:spPr>
          <a:xfrm>
            <a:off x="3632200" y="1457939"/>
            <a:ext cx="2463800" cy="1215390"/>
          </a:xfrm>
          <a:prstGeom prst="rect">
            <a:avLst/>
          </a:prstGeom>
        </p:spPr>
        <p:txBody>
          <a:bodyPr vert="horz" wrap="square" lIns="0" tIns="0" rIns="0" bIns="0" rtlCol="0">
            <a:spAutoFit/>
          </a:bodyPr>
          <a:lstStyle/>
          <a:p>
            <a:pPr marL="12700" marR="5080">
              <a:lnSpc>
                <a:spcPct val="163200"/>
              </a:lnSpc>
            </a:pPr>
            <a:r>
              <a:rPr sz="2400" dirty="0">
                <a:latin typeface="Yu Mincho"/>
                <a:cs typeface="Yu Mincho"/>
              </a:rPr>
              <a:t>るチェックイン付  </a:t>
            </a:r>
            <a:r>
              <a:rPr sz="2400" spc="-110" dirty="0">
                <a:latin typeface="Yu Mincho"/>
                <a:cs typeface="Yu Mincho"/>
              </a:rPr>
              <a:t>き</a:t>
            </a:r>
            <a:r>
              <a:rPr sz="2400" spc="-110" dirty="0">
                <a:latin typeface="Arial"/>
                <a:cs typeface="Arial"/>
              </a:rPr>
              <a:t>Facebook</a:t>
            </a:r>
            <a:r>
              <a:rPr sz="2400" spc="-110" dirty="0">
                <a:latin typeface="Yu Mincho"/>
                <a:cs typeface="Yu Mincho"/>
              </a:rPr>
              <a:t>ページ</a:t>
            </a:r>
            <a:endParaRPr sz="2400">
              <a:latin typeface="Yu Mincho"/>
              <a:cs typeface="Yu Mincho"/>
            </a:endParaRPr>
          </a:p>
        </p:txBody>
      </p:sp>
      <p:sp>
        <p:nvSpPr>
          <p:cNvPr id="13" name="object 13"/>
          <p:cNvSpPr txBox="1"/>
          <p:nvPr/>
        </p:nvSpPr>
        <p:spPr>
          <a:xfrm>
            <a:off x="3632200" y="2921000"/>
            <a:ext cx="2438400" cy="387350"/>
          </a:xfrm>
          <a:prstGeom prst="rect">
            <a:avLst/>
          </a:prstGeom>
        </p:spPr>
        <p:txBody>
          <a:bodyPr vert="horz" wrap="square" lIns="0" tIns="0" rIns="0" bIns="0" rtlCol="0">
            <a:spAutoFit/>
          </a:bodyPr>
          <a:lstStyle/>
          <a:p>
            <a:pPr marL="12700">
              <a:lnSpc>
                <a:spcPct val="100000"/>
              </a:lnSpc>
            </a:pPr>
            <a:r>
              <a:rPr sz="2400" spc="185" dirty="0">
                <a:latin typeface="Yu Mincho"/>
                <a:cs typeface="Yu Mincho"/>
              </a:rPr>
              <a:t>が表示‹選択する</a:t>
            </a:r>
            <a:endParaRPr sz="2400">
              <a:latin typeface="Yu Mincho"/>
              <a:cs typeface="Yu Mincho"/>
            </a:endParaRPr>
          </a:p>
        </p:txBody>
      </p:sp>
      <p:sp>
        <p:nvSpPr>
          <p:cNvPr id="14" name="object 14"/>
          <p:cNvSpPr/>
          <p:nvPr/>
        </p:nvSpPr>
        <p:spPr>
          <a:xfrm>
            <a:off x="6527800" y="838200"/>
            <a:ext cx="2857500" cy="3272154"/>
          </a:xfrm>
          <a:custGeom>
            <a:avLst/>
            <a:gdLst/>
            <a:ahLst/>
            <a:cxnLst/>
            <a:rect l="l" t="t" r="r" b="b"/>
            <a:pathLst>
              <a:path w="2857500" h="3272154">
                <a:moveTo>
                  <a:pt x="254000" y="0"/>
                </a:moveTo>
                <a:lnTo>
                  <a:pt x="208343" y="4092"/>
                </a:lnTo>
                <a:lnTo>
                  <a:pt x="165371" y="15890"/>
                </a:lnTo>
                <a:lnTo>
                  <a:pt x="125801" y="34678"/>
                </a:lnTo>
                <a:lnTo>
                  <a:pt x="90351" y="59737"/>
                </a:lnTo>
                <a:lnTo>
                  <a:pt x="59737" y="90351"/>
                </a:lnTo>
                <a:lnTo>
                  <a:pt x="34678" y="125801"/>
                </a:lnTo>
                <a:lnTo>
                  <a:pt x="15890" y="165371"/>
                </a:lnTo>
                <a:lnTo>
                  <a:pt x="4092" y="208343"/>
                </a:lnTo>
                <a:lnTo>
                  <a:pt x="0" y="254000"/>
                </a:lnTo>
                <a:lnTo>
                  <a:pt x="0" y="2413000"/>
                </a:lnTo>
                <a:lnTo>
                  <a:pt x="4092" y="2458657"/>
                </a:lnTo>
                <a:lnTo>
                  <a:pt x="15890" y="2501630"/>
                </a:lnTo>
                <a:lnTo>
                  <a:pt x="34678" y="2541200"/>
                </a:lnTo>
                <a:lnTo>
                  <a:pt x="59737" y="2576650"/>
                </a:lnTo>
                <a:lnTo>
                  <a:pt x="90351" y="2607263"/>
                </a:lnTo>
                <a:lnTo>
                  <a:pt x="125801" y="2632322"/>
                </a:lnTo>
                <a:lnTo>
                  <a:pt x="165371" y="2651109"/>
                </a:lnTo>
                <a:lnTo>
                  <a:pt x="208343" y="2662907"/>
                </a:lnTo>
                <a:lnTo>
                  <a:pt x="254000" y="2667000"/>
                </a:lnTo>
                <a:lnTo>
                  <a:pt x="2277668" y="2667000"/>
                </a:lnTo>
                <a:lnTo>
                  <a:pt x="2391562" y="3271837"/>
                </a:lnTo>
                <a:lnTo>
                  <a:pt x="2505075" y="2667000"/>
                </a:lnTo>
                <a:lnTo>
                  <a:pt x="2603500" y="2667000"/>
                </a:lnTo>
                <a:lnTo>
                  <a:pt x="2649157" y="2662907"/>
                </a:lnTo>
                <a:lnTo>
                  <a:pt x="2692130" y="2651109"/>
                </a:lnTo>
                <a:lnTo>
                  <a:pt x="2731700" y="2632322"/>
                </a:lnTo>
                <a:lnTo>
                  <a:pt x="2767150" y="2607263"/>
                </a:lnTo>
                <a:lnTo>
                  <a:pt x="2797763" y="2576650"/>
                </a:lnTo>
                <a:lnTo>
                  <a:pt x="2822822" y="2541200"/>
                </a:lnTo>
                <a:lnTo>
                  <a:pt x="2841609" y="2501630"/>
                </a:lnTo>
                <a:lnTo>
                  <a:pt x="2853407" y="2458657"/>
                </a:lnTo>
                <a:lnTo>
                  <a:pt x="2857500" y="2413000"/>
                </a:lnTo>
                <a:lnTo>
                  <a:pt x="2857500" y="254000"/>
                </a:lnTo>
                <a:lnTo>
                  <a:pt x="2853407" y="208343"/>
                </a:lnTo>
                <a:lnTo>
                  <a:pt x="2841609" y="165371"/>
                </a:lnTo>
                <a:lnTo>
                  <a:pt x="2822822" y="125801"/>
                </a:lnTo>
                <a:lnTo>
                  <a:pt x="2797763" y="90351"/>
                </a:lnTo>
                <a:lnTo>
                  <a:pt x="2767150" y="59737"/>
                </a:lnTo>
                <a:lnTo>
                  <a:pt x="2731700" y="34678"/>
                </a:lnTo>
                <a:lnTo>
                  <a:pt x="2692130" y="15890"/>
                </a:lnTo>
                <a:lnTo>
                  <a:pt x="2649157" y="4092"/>
                </a:lnTo>
                <a:lnTo>
                  <a:pt x="2603500" y="0"/>
                </a:lnTo>
                <a:lnTo>
                  <a:pt x="254000" y="0"/>
                </a:lnTo>
                <a:close/>
              </a:path>
            </a:pathLst>
          </a:custGeom>
          <a:ln w="25400">
            <a:solidFill>
              <a:srgbClr val="000000"/>
            </a:solidFill>
          </a:ln>
        </p:spPr>
        <p:txBody>
          <a:bodyPr wrap="square" lIns="0" tIns="0" rIns="0" bIns="0" rtlCol="0"/>
          <a:lstStyle/>
          <a:p>
            <a:endParaRPr/>
          </a:p>
        </p:txBody>
      </p:sp>
      <p:sp>
        <p:nvSpPr>
          <p:cNvPr id="15" name="object 15"/>
          <p:cNvSpPr txBox="1"/>
          <p:nvPr/>
        </p:nvSpPr>
        <p:spPr>
          <a:xfrm>
            <a:off x="6705600" y="941364"/>
            <a:ext cx="2463800" cy="2341245"/>
          </a:xfrm>
          <a:prstGeom prst="rect">
            <a:avLst/>
          </a:prstGeom>
        </p:spPr>
        <p:txBody>
          <a:bodyPr vert="horz" wrap="square" lIns="0" tIns="0" rIns="0" bIns="0" rtlCol="0">
            <a:spAutoFit/>
          </a:bodyPr>
          <a:lstStyle/>
          <a:p>
            <a:pPr marL="12700" marR="5080" algn="just">
              <a:lnSpc>
                <a:spcPct val="158600"/>
              </a:lnSpc>
            </a:pPr>
            <a:r>
              <a:rPr sz="2400" dirty="0">
                <a:latin typeface="Yu Mincho"/>
                <a:cs typeface="Yu Mincho"/>
              </a:rPr>
              <a:t>③投稿する文章と  一緒に居る人や写  真を貼付し、右上  </a:t>
            </a:r>
            <a:r>
              <a:rPr sz="2400" spc="-25" dirty="0">
                <a:latin typeface="Yu Mincho"/>
                <a:cs typeface="Yu Mincho"/>
              </a:rPr>
              <a:t>の投稿をタップ</a:t>
            </a:r>
            <a:endParaRPr sz="2400">
              <a:latin typeface="Yu Mincho"/>
              <a:cs typeface="Yu Mincho"/>
            </a:endParaRPr>
          </a:p>
        </p:txBody>
      </p:sp>
      <p:sp>
        <p:nvSpPr>
          <p:cNvPr id="16" name="object 16"/>
          <p:cNvSpPr/>
          <p:nvPr/>
        </p:nvSpPr>
        <p:spPr>
          <a:xfrm>
            <a:off x="9677400" y="876300"/>
            <a:ext cx="2857500" cy="4199890"/>
          </a:xfrm>
          <a:custGeom>
            <a:avLst/>
            <a:gdLst/>
            <a:ahLst/>
            <a:cxnLst/>
            <a:rect l="l" t="t" r="r" b="b"/>
            <a:pathLst>
              <a:path w="2857500" h="4199890">
                <a:moveTo>
                  <a:pt x="254000" y="0"/>
                </a:moveTo>
                <a:lnTo>
                  <a:pt x="208343" y="4092"/>
                </a:lnTo>
                <a:lnTo>
                  <a:pt x="165371" y="15890"/>
                </a:lnTo>
                <a:lnTo>
                  <a:pt x="125801" y="34678"/>
                </a:lnTo>
                <a:lnTo>
                  <a:pt x="90351" y="59737"/>
                </a:lnTo>
                <a:lnTo>
                  <a:pt x="59737" y="90351"/>
                </a:lnTo>
                <a:lnTo>
                  <a:pt x="34678" y="125801"/>
                </a:lnTo>
                <a:lnTo>
                  <a:pt x="15890" y="165371"/>
                </a:lnTo>
                <a:lnTo>
                  <a:pt x="4092" y="208343"/>
                </a:lnTo>
                <a:lnTo>
                  <a:pt x="0" y="254000"/>
                </a:lnTo>
                <a:lnTo>
                  <a:pt x="0" y="2413000"/>
                </a:lnTo>
                <a:lnTo>
                  <a:pt x="4092" y="2458657"/>
                </a:lnTo>
                <a:lnTo>
                  <a:pt x="15890" y="2501630"/>
                </a:lnTo>
                <a:lnTo>
                  <a:pt x="34678" y="2541200"/>
                </a:lnTo>
                <a:lnTo>
                  <a:pt x="59737" y="2576650"/>
                </a:lnTo>
                <a:lnTo>
                  <a:pt x="90351" y="2607263"/>
                </a:lnTo>
                <a:lnTo>
                  <a:pt x="125801" y="2632322"/>
                </a:lnTo>
                <a:lnTo>
                  <a:pt x="165371" y="2651109"/>
                </a:lnTo>
                <a:lnTo>
                  <a:pt x="208343" y="2662907"/>
                </a:lnTo>
                <a:lnTo>
                  <a:pt x="254000" y="2667000"/>
                </a:lnTo>
                <a:lnTo>
                  <a:pt x="1140618" y="2667000"/>
                </a:lnTo>
                <a:lnTo>
                  <a:pt x="1254522" y="4199331"/>
                </a:lnTo>
                <a:lnTo>
                  <a:pt x="1368425" y="2667000"/>
                </a:lnTo>
                <a:lnTo>
                  <a:pt x="2603500" y="2667000"/>
                </a:lnTo>
                <a:lnTo>
                  <a:pt x="2649157" y="2662907"/>
                </a:lnTo>
                <a:lnTo>
                  <a:pt x="2692130" y="2651109"/>
                </a:lnTo>
                <a:lnTo>
                  <a:pt x="2731700" y="2632322"/>
                </a:lnTo>
                <a:lnTo>
                  <a:pt x="2767150" y="2607263"/>
                </a:lnTo>
                <a:lnTo>
                  <a:pt x="2797763" y="2576650"/>
                </a:lnTo>
                <a:lnTo>
                  <a:pt x="2822822" y="2541200"/>
                </a:lnTo>
                <a:lnTo>
                  <a:pt x="2841609" y="2501630"/>
                </a:lnTo>
                <a:lnTo>
                  <a:pt x="2853407" y="2458657"/>
                </a:lnTo>
                <a:lnTo>
                  <a:pt x="2857500" y="2413000"/>
                </a:lnTo>
                <a:lnTo>
                  <a:pt x="2857500" y="254000"/>
                </a:lnTo>
                <a:lnTo>
                  <a:pt x="2853407" y="208343"/>
                </a:lnTo>
                <a:lnTo>
                  <a:pt x="2841609" y="165371"/>
                </a:lnTo>
                <a:lnTo>
                  <a:pt x="2822822" y="125801"/>
                </a:lnTo>
                <a:lnTo>
                  <a:pt x="2797763" y="90351"/>
                </a:lnTo>
                <a:lnTo>
                  <a:pt x="2767150" y="59737"/>
                </a:lnTo>
                <a:lnTo>
                  <a:pt x="2731700" y="34678"/>
                </a:lnTo>
                <a:lnTo>
                  <a:pt x="2692130" y="15890"/>
                </a:lnTo>
                <a:lnTo>
                  <a:pt x="2649157" y="4092"/>
                </a:lnTo>
                <a:lnTo>
                  <a:pt x="2603500" y="0"/>
                </a:lnTo>
                <a:lnTo>
                  <a:pt x="254000" y="0"/>
                </a:lnTo>
                <a:close/>
              </a:path>
            </a:pathLst>
          </a:custGeom>
          <a:ln w="25399">
            <a:solidFill>
              <a:srgbClr val="000000"/>
            </a:solidFill>
          </a:ln>
        </p:spPr>
        <p:txBody>
          <a:bodyPr wrap="square" lIns="0" tIns="0" rIns="0" bIns="0" rtlCol="0"/>
          <a:lstStyle/>
          <a:p>
            <a:endParaRPr/>
          </a:p>
        </p:txBody>
      </p:sp>
      <p:sp>
        <p:nvSpPr>
          <p:cNvPr id="17" name="object 17"/>
          <p:cNvSpPr txBox="1"/>
          <p:nvPr/>
        </p:nvSpPr>
        <p:spPr>
          <a:xfrm>
            <a:off x="9855200" y="924539"/>
            <a:ext cx="2414270" cy="1215390"/>
          </a:xfrm>
          <a:prstGeom prst="rect">
            <a:avLst/>
          </a:prstGeom>
        </p:spPr>
        <p:txBody>
          <a:bodyPr vert="horz" wrap="square" lIns="0" tIns="0" rIns="0" bIns="0" rtlCol="0">
            <a:spAutoFit/>
          </a:bodyPr>
          <a:lstStyle/>
          <a:p>
            <a:pPr marL="12700" marR="5080">
              <a:lnSpc>
                <a:spcPct val="163200"/>
              </a:lnSpc>
            </a:pPr>
            <a:r>
              <a:rPr sz="2400" spc="-70" dirty="0">
                <a:latin typeface="Yu Mincho"/>
                <a:cs typeface="Yu Mincho"/>
              </a:rPr>
              <a:t>④ニュースフィー  </a:t>
            </a:r>
            <a:r>
              <a:rPr sz="2400" dirty="0">
                <a:latin typeface="Yu Mincho"/>
                <a:cs typeface="Yu Mincho"/>
              </a:rPr>
              <a:t>ドに</a:t>
            </a:r>
            <a:r>
              <a:rPr sz="2400" spc="-340" dirty="0">
                <a:latin typeface="Arial"/>
                <a:cs typeface="Arial"/>
              </a:rPr>
              <a:t>F</a:t>
            </a:r>
            <a:r>
              <a:rPr sz="2400" spc="-315" dirty="0">
                <a:latin typeface="Arial"/>
                <a:cs typeface="Arial"/>
              </a:rPr>
              <a:t>a</a:t>
            </a:r>
            <a:r>
              <a:rPr sz="2400" spc="-120" dirty="0">
                <a:latin typeface="Arial"/>
                <a:cs typeface="Arial"/>
              </a:rPr>
              <a:t>cebo</a:t>
            </a:r>
            <a:r>
              <a:rPr sz="2400" spc="-15" dirty="0">
                <a:latin typeface="Arial"/>
                <a:cs typeface="Arial"/>
              </a:rPr>
              <a:t>o</a:t>
            </a:r>
            <a:r>
              <a:rPr sz="2400" spc="-60" dirty="0">
                <a:latin typeface="Arial"/>
                <a:cs typeface="Arial"/>
              </a:rPr>
              <a:t>k</a:t>
            </a:r>
            <a:r>
              <a:rPr sz="2400" spc="-75" dirty="0">
                <a:latin typeface="Yu Mincho"/>
                <a:cs typeface="Yu Mincho"/>
              </a:rPr>
              <a:t>ペー</a:t>
            </a:r>
            <a:endParaRPr sz="2400">
              <a:latin typeface="Yu Mincho"/>
              <a:cs typeface="Yu Mincho"/>
            </a:endParaRPr>
          </a:p>
        </p:txBody>
      </p:sp>
      <p:sp>
        <p:nvSpPr>
          <p:cNvPr id="18" name="object 18"/>
          <p:cNvSpPr txBox="1"/>
          <p:nvPr/>
        </p:nvSpPr>
        <p:spPr>
          <a:xfrm>
            <a:off x="9855200" y="2169241"/>
            <a:ext cx="2463800" cy="1189990"/>
          </a:xfrm>
          <a:prstGeom prst="rect">
            <a:avLst/>
          </a:prstGeom>
        </p:spPr>
        <p:txBody>
          <a:bodyPr vert="horz" wrap="square" lIns="0" tIns="0" rIns="0" bIns="0" rtlCol="0">
            <a:spAutoFit/>
          </a:bodyPr>
          <a:lstStyle/>
          <a:p>
            <a:pPr marL="12700" marR="5080">
              <a:lnSpc>
                <a:spcPct val="159700"/>
              </a:lnSpc>
            </a:pPr>
            <a:r>
              <a:rPr sz="2400" dirty="0">
                <a:latin typeface="Yu Mincho"/>
                <a:cs typeface="Yu Mincho"/>
              </a:rPr>
              <a:t>ジが友達に表示さ  れ居場所が分かる</a:t>
            </a:r>
            <a:endParaRPr sz="2400">
              <a:latin typeface="Yu Mincho"/>
              <a:cs typeface="Yu Mincho"/>
            </a:endParaRPr>
          </a:p>
        </p:txBody>
      </p:sp>
      <p:sp>
        <p:nvSpPr>
          <p:cNvPr id="19" name="object 19"/>
          <p:cNvSpPr/>
          <p:nvPr/>
        </p:nvSpPr>
        <p:spPr>
          <a:xfrm>
            <a:off x="2122000" y="4343400"/>
            <a:ext cx="1268095" cy="406400"/>
          </a:xfrm>
          <a:custGeom>
            <a:avLst/>
            <a:gdLst/>
            <a:ahLst/>
            <a:cxnLst/>
            <a:rect l="l" t="t" r="r" b="b"/>
            <a:pathLst>
              <a:path w="1268095" h="406400">
                <a:moveTo>
                  <a:pt x="1082911" y="59515"/>
                </a:moveTo>
                <a:lnTo>
                  <a:pt x="1135737" y="78658"/>
                </a:lnTo>
                <a:lnTo>
                  <a:pt x="1179759" y="99283"/>
                </a:lnTo>
                <a:lnTo>
                  <a:pt x="1214976" y="121118"/>
                </a:lnTo>
                <a:lnTo>
                  <a:pt x="1258998" y="167349"/>
                </a:lnTo>
                <a:lnTo>
                  <a:pt x="1267802" y="191204"/>
                </a:lnTo>
                <a:lnTo>
                  <a:pt x="1267802" y="215195"/>
                </a:lnTo>
                <a:lnTo>
                  <a:pt x="1241389" y="262502"/>
                </a:lnTo>
                <a:lnTo>
                  <a:pt x="1179759" y="307116"/>
                </a:lnTo>
                <a:lnTo>
                  <a:pt x="1135737" y="327741"/>
                </a:lnTo>
                <a:lnTo>
                  <a:pt x="1082911" y="346884"/>
                </a:lnTo>
                <a:lnTo>
                  <a:pt x="1040207" y="359375"/>
                </a:lnTo>
                <a:lnTo>
                  <a:pt x="994966" y="370396"/>
                </a:lnTo>
                <a:lnTo>
                  <a:pt x="947507" y="379948"/>
                </a:lnTo>
                <a:lnTo>
                  <a:pt x="898145" y="388030"/>
                </a:lnTo>
                <a:lnTo>
                  <a:pt x="847198" y="394643"/>
                </a:lnTo>
                <a:lnTo>
                  <a:pt x="794983" y="399787"/>
                </a:lnTo>
                <a:lnTo>
                  <a:pt x="741816" y="403460"/>
                </a:lnTo>
                <a:lnTo>
                  <a:pt x="688016" y="405665"/>
                </a:lnTo>
                <a:lnTo>
                  <a:pt x="633899" y="406400"/>
                </a:lnTo>
                <a:lnTo>
                  <a:pt x="579782" y="405665"/>
                </a:lnTo>
                <a:lnTo>
                  <a:pt x="525981" y="403460"/>
                </a:lnTo>
                <a:lnTo>
                  <a:pt x="472815" y="399787"/>
                </a:lnTo>
                <a:lnTo>
                  <a:pt x="420600" y="394643"/>
                </a:lnTo>
                <a:lnTo>
                  <a:pt x="369653" y="388030"/>
                </a:lnTo>
                <a:lnTo>
                  <a:pt x="320291" y="379948"/>
                </a:lnTo>
                <a:lnTo>
                  <a:pt x="272831" y="370396"/>
                </a:lnTo>
                <a:lnTo>
                  <a:pt x="227591" y="359375"/>
                </a:lnTo>
                <a:lnTo>
                  <a:pt x="184887" y="346884"/>
                </a:lnTo>
                <a:lnTo>
                  <a:pt x="132062" y="327741"/>
                </a:lnTo>
                <a:lnTo>
                  <a:pt x="88041" y="307116"/>
                </a:lnTo>
                <a:lnTo>
                  <a:pt x="52824" y="285281"/>
                </a:lnTo>
                <a:lnTo>
                  <a:pt x="8804" y="239050"/>
                </a:lnTo>
                <a:lnTo>
                  <a:pt x="0" y="191204"/>
                </a:lnTo>
                <a:lnTo>
                  <a:pt x="8804" y="167349"/>
                </a:lnTo>
                <a:lnTo>
                  <a:pt x="52824" y="121118"/>
                </a:lnTo>
                <a:lnTo>
                  <a:pt x="88041" y="99283"/>
                </a:lnTo>
                <a:lnTo>
                  <a:pt x="132062" y="78658"/>
                </a:lnTo>
                <a:lnTo>
                  <a:pt x="184887" y="59515"/>
                </a:lnTo>
                <a:lnTo>
                  <a:pt x="227591" y="47024"/>
                </a:lnTo>
                <a:lnTo>
                  <a:pt x="272831" y="36003"/>
                </a:lnTo>
                <a:lnTo>
                  <a:pt x="320291" y="26451"/>
                </a:lnTo>
                <a:lnTo>
                  <a:pt x="369653" y="18369"/>
                </a:lnTo>
                <a:lnTo>
                  <a:pt x="420600" y="11756"/>
                </a:lnTo>
                <a:lnTo>
                  <a:pt x="472815" y="6612"/>
                </a:lnTo>
                <a:lnTo>
                  <a:pt x="525981" y="2939"/>
                </a:lnTo>
                <a:lnTo>
                  <a:pt x="579782" y="734"/>
                </a:lnTo>
                <a:lnTo>
                  <a:pt x="633899" y="0"/>
                </a:lnTo>
                <a:lnTo>
                  <a:pt x="688016" y="734"/>
                </a:lnTo>
                <a:lnTo>
                  <a:pt x="741816" y="2939"/>
                </a:lnTo>
                <a:lnTo>
                  <a:pt x="794983" y="6612"/>
                </a:lnTo>
                <a:lnTo>
                  <a:pt x="847198" y="11756"/>
                </a:lnTo>
                <a:lnTo>
                  <a:pt x="898145" y="18369"/>
                </a:lnTo>
                <a:lnTo>
                  <a:pt x="947507" y="26451"/>
                </a:lnTo>
                <a:lnTo>
                  <a:pt x="994966" y="36003"/>
                </a:lnTo>
                <a:lnTo>
                  <a:pt x="1040207" y="47024"/>
                </a:lnTo>
                <a:lnTo>
                  <a:pt x="1082911" y="59515"/>
                </a:lnTo>
              </a:path>
            </a:pathLst>
          </a:custGeom>
          <a:ln w="50800">
            <a:solidFill>
              <a:srgbClr val="E32400"/>
            </a:solidFill>
          </a:ln>
        </p:spPr>
        <p:txBody>
          <a:bodyPr wrap="square" lIns="0" tIns="0" rIns="0" bIns="0" rtlCol="0"/>
          <a:lstStyle/>
          <a:p>
            <a:endParaRPr/>
          </a:p>
        </p:txBody>
      </p:sp>
      <p:sp>
        <p:nvSpPr>
          <p:cNvPr id="20" name="object 20"/>
          <p:cNvSpPr/>
          <p:nvPr/>
        </p:nvSpPr>
        <p:spPr>
          <a:xfrm>
            <a:off x="3340929" y="5727770"/>
            <a:ext cx="2043430" cy="406400"/>
          </a:xfrm>
          <a:custGeom>
            <a:avLst/>
            <a:gdLst/>
            <a:ahLst/>
            <a:cxnLst/>
            <a:rect l="l" t="t" r="r" b="b"/>
            <a:pathLst>
              <a:path w="2043429" h="406400">
                <a:moveTo>
                  <a:pt x="1744429" y="59445"/>
                </a:moveTo>
                <a:lnTo>
                  <a:pt x="1804151" y="72370"/>
                </a:lnTo>
                <a:lnTo>
                  <a:pt x="1857237" y="86028"/>
                </a:lnTo>
                <a:lnTo>
                  <a:pt x="1903687" y="100333"/>
                </a:lnTo>
                <a:lnTo>
                  <a:pt x="1943501" y="115199"/>
                </a:lnTo>
                <a:lnTo>
                  <a:pt x="2003223" y="146268"/>
                </a:lnTo>
                <a:lnTo>
                  <a:pt x="2036402" y="178544"/>
                </a:lnTo>
                <a:lnTo>
                  <a:pt x="2043037" y="194919"/>
                </a:lnTo>
                <a:lnTo>
                  <a:pt x="2043037" y="211338"/>
                </a:lnTo>
                <a:lnTo>
                  <a:pt x="2023130" y="243959"/>
                </a:lnTo>
                <a:lnTo>
                  <a:pt x="1976680" y="275718"/>
                </a:lnTo>
                <a:lnTo>
                  <a:pt x="1903687" y="305924"/>
                </a:lnTo>
                <a:lnTo>
                  <a:pt x="1857237" y="320229"/>
                </a:lnTo>
                <a:lnTo>
                  <a:pt x="1804151" y="333888"/>
                </a:lnTo>
                <a:lnTo>
                  <a:pt x="1744429" y="346813"/>
                </a:lnTo>
                <a:lnTo>
                  <a:pt x="1702263" y="354739"/>
                </a:lnTo>
                <a:lnTo>
                  <a:pt x="1658449" y="362099"/>
                </a:lnTo>
                <a:lnTo>
                  <a:pt x="1613109" y="368892"/>
                </a:lnTo>
                <a:lnTo>
                  <a:pt x="1566366" y="375120"/>
                </a:lnTo>
                <a:lnTo>
                  <a:pt x="1518341" y="380781"/>
                </a:lnTo>
                <a:lnTo>
                  <a:pt x="1469157" y="385877"/>
                </a:lnTo>
                <a:lnTo>
                  <a:pt x="1418935" y="390406"/>
                </a:lnTo>
                <a:lnTo>
                  <a:pt x="1367797" y="394369"/>
                </a:lnTo>
                <a:lnTo>
                  <a:pt x="1315867" y="397766"/>
                </a:lnTo>
                <a:lnTo>
                  <a:pt x="1263264" y="400597"/>
                </a:lnTo>
                <a:lnTo>
                  <a:pt x="1210113" y="402861"/>
                </a:lnTo>
                <a:lnTo>
                  <a:pt x="1156535" y="404560"/>
                </a:lnTo>
                <a:lnTo>
                  <a:pt x="1102651" y="405692"/>
                </a:lnTo>
                <a:lnTo>
                  <a:pt x="1048584" y="406258"/>
                </a:lnTo>
                <a:lnTo>
                  <a:pt x="994456" y="406258"/>
                </a:lnTo>
                <a:lnTo>
                  <a:pt x="940390" y="405692"/>
                </a:lnTo>
                <a:lnTo>
                  <a:pt x="886506" y="404560"/>
                </a:lnTo>
                <a:lnTo>
                  <a:pt x="832927" y="402861"/>
                </a:lnTo>
                <a:lnTo>
                  <a:pt x="779776" y="400597"/>
                </a:lnTo>
                <a:lnTo>
                  <a:pt x="727174" y="397766"/>
                </a:lnTo>
                <a:lnTo>
                  <a:pt x="675243" y="394369"/>
                </a:lnTo>
                <a:lnTo>
                  <a:pt x="624106" y="390406"/>
                </a:lnTo>
                <a:lnTo>
                  <a:pt x="573883" y="385877"/>
                </a:lnTo>
                <a:lnTo>
                  <a:pt x="524699" y="380781"/>
                </a:lnTo>
                <a:lnTo>
                  <a:pt x="476674" y="375120"/>
                </a:lnTo>
                <a:lnTo>
                  <a:pt x="429930" y="368892"/>
                </a:lnTo>
                <a:lnTo>
                  <a:pt x="384590" y="362099"/>
                </a:lnTo>
                <a:lnTo>
                  <a:pt x="340776" y="354739"/>
                </a:lnTo>
                <a:lnTo>
                  <a:pt x="298609" y="346813"/>
                </a:lnTo>
                <a:lnTo>
                  <a:pt x="238887" y="333888"/>
                </a:lnTo>
                <a:lnTo>
                  <a:pt x="185801" y="320229"/>
                </a:lnTo>
                <a:lnTo>
                  <a:pt x="139351" y="305924"/>
                </a:lnTo>
                <a:lnTo>
                  <a:pt x="99536" y="291058"/>
                </a:lnTo>
                <a:lnTo>
                  <a:pt x="39814" y="259990"/>
                </a:lnTo>
                <a:lnTo>
                  <a:pt x="6635" y="227713"/>
                </a:lnTo>
                <a:lnTo>
                  <a:pt x="0" y="194919"/>
                </a:lnTo>
                <a:lnTo>
                  <a:pt x="6635" y="178544"/>
                </a:lnTo>
                <a:lnTo>
                  <a:pt x="39814" y="146268"/>
                </a:lnTo>
                <a:lnTo>
                  <a:pt x="99536" y="115199"/>
                </a:lnTo>
                <a:lnTo>
                  <a:pt x="139351" y="100333"/>
                </a:lnTo>
                <a:lnTo>
                  <a:pt x="185801" y="86028"/>
                </a:lnTo>
                <a:lnTo>
                  <a:pt x="238887" y="72370"/>
                </a:lnTo>
                <a:lnTo>
                  <a:pt x="298609" y="59445"/>
                </a:lnTo>
                <a:lnTo>
                  <a:pt x="340776" y="51519"/>
                </a:lnTo>
                <a:lnTo>
                  <a:pt x="384590" y="44159"/>
                </a:lnTo>
                <a:lnTo>
                  <a:pt x="429930" y="37365"/>
                </a:lnTo>
                <a:lnTo>
                  <a:pt x="476674" y="31137"/>
                </a:lnTo>
                <a:lnTo>
                  <a:pt x="524699" y="25476"/>
                </a:lnTo>
                <a:lnTo>
                  <a:pt x="573883" y="20381"/>
                </a:lnTo>
                <a:lnTo>
                  <a:pt x="624106" y="15852"/>
                </a:lnTo>
                <a:lnTo>
                  <a:pt x="675243" y="11889"/>
                </a:lnTo>
                <a:lnTo>
                  <a:pt x="727174" y="8492"/>
                </a:lnTo>
                <a:lnTo>
                  <a:pt x="779776" y="5661"/>
                </a:lnTo>
                <a:lnTo>
                  <a:pt x="832927" y="3396"/>
                </a:lnTo>
                <a:lnTo>
                  <a:pt x="886506" y="1698"/>
                </a:lnTo>
                <a:lnTo>
                  <a:pt x="940390" y="566"/>
                </a:lnTo>
                <a:lnTo>
                  <a:pt x="994456" y="0"/>
                </a:lnTo>
                <a:lnTo>
                  <a:pt x="1048584" y="0"/>
                </a:lnTo>
                <a:lnTo>
                  <a:pt x="1102651" y="566"/>
                </a:lnTo>
                <a:lnTo>
                  <a:pt x="1156535" y="1698"/>
                </a:lnTo>
                <a:lnTo>
                  <a:pt x="1210113" y="3396"/>
                </a:lnTo>
                <a:lnTo>
                  <a:pt x="1263264" y="5661"/>
                </a:lnTo>
                <a:lnTo>
                  <a:pt x="1315867" y="8492"/>
                </a:lnTo>
                <a:lnTo>
                  <a:pt x="1367797" y="11889"/>
                </a:lnTo>
                <a:lnTo>
                  <a:pt x="1418935" y="15852"/>
                </a:lnTo>
                <a:lnTo>
                  <a:pt x="1469157" y="20381"/>
                </a:lnTo>
                <a:lnTo>
                  <a:pt x="1518341" y="25476"/>
                </a:lnTo>
                <a:lnTo>
                  <a:pt x="1566366" y="31137"/>
                </a:lnTo>
                <a:lnTo>
                  <a:pt x="1613109" y="37365"/>
                </a:lnTo>
                <a:lnTo>
                  <a:pt x="1658449" y="44159"/>
                </a:lnTo>
                <a:lnTo>
                  <a:pt x="1702263" y="51519"/>
                </a:lnTo>
                <a:lnTo>
                  <a:pt x="1744429" y="59445"/>
                </a:lnTo>
              </a:path>
            </a:pathLst>
          </a:custGeom>
          <a:ln w="50800">
            <a:solidFill>
              <a:srgbClr val="E32400"/>
            </a:solidFill>
          </a:ln>
        </p:spPr>
        <p:txBody>
          <a:bodyPr wrap="square" lIns="0" tIns="0" rIns="0" bIns="0" rtlCol="0"/>
          <a:lstStyle/>
          <a:p>
            <a:endParaRPr/>
          </a:p>
        </p:txBody>
      </p:sp>
      <p:sp>
        <p:nvSpPr>
          <p:cNvPr id="21" name="object 21"/>
          <p:cNvSpPr/>
          <p:nvPr/>
        </p:nvSpPr>
        <p:spPr>
          <a:xfrm>
            <a:off x="8548391" y="3988064"/>
            <a:ext cx="1064260" cy="406400"/>
          </a:xfrm>
          <a:custGeom>
            <a:avLst/>
            <a:gdLst/>
            <a:ahLst/>
            <a:cxnLst/>
            <a:rect l="l" t="t" r="r" b="b"/>
            <a:pathLst>
              <a:path w="1064259" h="406400">
                <a:moveTo>
                  <a:pt x="909279" y="59251"/>
                </a:moveTo>
                <a:lnTo>
                  <a:pt x="960925" y="82041"/>
                </a:lnTo>
                <a:lnTo>
                  <a:pt x="1002242" y="106832"/>
                </a:lnTo>
                <a:lnTo>
                  <a:pt x="1033230" y="133179"/>
                </a:lnTo>
                <a:lnTo>
                  <a:pt x="1064217" y="188762"/>
                </a:lnTo>
                <a:lnTo>
                  <a:pt x="1064217" y="217108"/>
                </a:lnTo>
                <a:lnTo>
                  <a:pt x="1033230" y="272691"/>
                </a:lnTo>
                <a:lnTo>
                  <a:pt x="1002242" y="299038"/>
                </a:lnTo>
                <a:lnTo>
                  <a:pt x="960925" y="323828"/>
                </a:lnTo>
                <a:lnTo>
                  <a:pt x="909279" y="346619"/>
                </a:lnTo>
                <a:lnTo>
                  <a:pt x="865969" y="361432"/>
                </a:lnTo>
                <a:lnTo>
                  <a:pt x="819668" y="374129"/>
                </a:lnTo>
                <a:lnTo>
                  <a:pt x="770836" y="384709"/>
                </a:lnTo>
                <a:lnTo>
                  <a:pt x="719933" y="393174"/>
                </a:lnTo>
                <a:lnTo>
                  <a:pt x="667419" y="399522"/>
                </a:lnTo>
                <a:lnTo>
                  <a:pt x="613755" y="403754"/>
                </a:lnTo>
                <a:lnTo>
                  <a:pt x="559401" y="405871"/>
                </a:lnTo>
                <a:lnTo>
                  <a:pt x="504816" y="405871"/>
                </a:lnTo>
                <a:lnTo>
                  <a:pt x="450462" y="403754"/>
                </a:lnTo>
                <a:lnTo>
                  <a:pt x="396798" y="399522"/>
                </a:lnTo>
                <a:lnTo>
                  <a:pt x="344284" y="393174"/>
                </a:lnTo>
                <a:lnTo>
                  <a:pt x="293381" y="384709"/>
                </a:lnTo>
                <a:lnTo>
                  <a:pt x="244549" y="374129"/>
                </a:lnTo>
                <a:lnTo>
                  <a:pt x="198248" y="361432"/>
                </a:lnTo>
                <a:lnTo>
                  <a:pt x="154937" y="346619"/>
                </a:lnTo>
                <a:lnTo>
                  <a:pt x="103291" y="323828"/>
                </a:lnTo>
                <a:lnTo>
                  <a:pt x="61975" y="299038"/>
                </a:lnTo>
                <a:lnTo>
                  <a:pt x="30987" y="272691"/>
                </a:lnTo>
                <a:lnTo>
                  <a:pt x="0" y="217108"/>
                </a:lnTo>
                <a:lnTo>
                  <a:pt x="0" y="188762"/>
                </a:lnTo>
                <a:lnTo>
                  <a:pt x="10329" y="160637"/>
                </a:lnTo>
                <a:lnTo>
                  <a:pt x="61975" y="106832"/>
                </a:lnTo>
                <a:lnTo>
                  <a:pt x="103291" y="82041"/>
                </a:lnTo>
                <a:lnTo>
                  <a:pt x="154937" y="59251"/>
                </a:lnTo>
                <a:lnTo>
                  <a:pt x="198248" y="44438"/>
                </a:lnTo>
                <a:lnTo>
                  <a:pt x="244549" y="31741"/>
                </a:lnTo>
                <a:lnTo>
                  <a:pt x="293381" y="21161"/>
                </a:lnTo>
                <a:lnTo>
                  <a:pt x="344284" y="12696"/>
                </a:lnTo>
                <a:lnTo>
                  <a:pt x="396798" y="6348"/>
                </a:lnTo>
                <a:lnTo>
                  <a:pt x="450462" y="2116"/>
                </a:lnTo>
                <a:lnTo>
                  <a:pt x="504816" y="0"/>
                </a:lnTo>
                <a:lnTo>
                  <a:pt x="559401" y="0"/>
                </a:lnTo>
                <a:lnTo>
                  <a:pt x="613755" y="2116"/>
                </a:lnTo>
                <a:lnTo>
                  <a:pt x="667419" y="6348"/>
                </a:lnTo>
                <a:lnTo>
                  <a:pt x="719933" y="12696"/>
                </a:lnTo>
                <a:lnTo>
                  <a:pt x="770836" y="21161"/>
                </a:lnTo>
                <a:lnTo>
                  <a:pt x="819668" y="31741"/>
                </a:lnTo>
                <a:lnTo>
                  <a:pt x="865969" y="44438"/>
                </a:lnTo>
                <a:lnTo>
                  <a:pt x="909279" y="59251"/>
                </a:lnTo>
              </a:path>
            </a:pathLst>
          </a:custGeom>
          <a:ln w="50800">
            <a:solidFill>
              <a:srgbClr val="E32400"/>
            </a:solidFill>
          </a:ln>
        </p:spPr>
        <p:txBody>
          <a:bodyPr wrap="square" lIns="0" tIns="0" rIns="0" bIns="0" rtlCol="0"/>
          <a:lstStyle/>
          <a:p>
            <a:endParaRPr/>
          </a:p>
        </p:txBody>
      </p:sp>
      <p:sp>
        <p:nvSpPr>
          <p:cNvPr id="22" name="object 22"/>
          <p:cNvSpPr/>
          <p:nvPr/>
        </p:nvSpPr>
        <p:spPr>
          <a:xfrm>
            <a:off x="10059691" y="5004064"/>
            <a:ext cx="1064260" cy="406400"/>
          </a:xfrm>
          <a:custGeom>
            <a:avLst/>
            <a:gdLst/>
            <a:ahLst/>
            <a:cxnLst/>
            <a:rect l="l" t="t" r="r" b="b"/>
            <a:pathLst>
              <a:path w="1064259" h="406400">
                <a:moveTo>
                  <a:pt x="909279" y="59251"/>
                </a:moveTo>
                <a:lnTo>
                  <a:pt x="960925" y="82041"/>
                </a:lnTo>
                <a:lnTo>
                  <a:pt x="1002242" y="106832"/>
                </a:lnTo>
                <a:lnTo>
                  <a:pt x="1033230" y="133179"/>
                </a:lnTo>
                <a:lnTo>
                  <a:pt x="1064217" y="188762"/>
                </a:lnTo>
                <a:lnTo>
                  <a:pt x="1064217" y="217108"/>
                </a:lnTo>
                <a:lnTo>
                  <a:pt x="1033230" y="272691"/>
                </a:lnTo>
                <a:lnTo>
                  <a:pt x="1002242" y="299038"/>
                </a:lnTo>
                <a:lnTo>
                  <a:pt x="960925" y="323828"/>
                </a:lnTo>
                <a:lnTo>
                  <a:pt x="909279" y="346619"/>
                </a:lnTo>
                <a:lnTo>
                  <a:pt x="865969" y="361432"/>
                </a:lnTo>
                <a:lnTo>
                  <a:pt x="819668" y="374129"/>
                </a:lnTo>
                <a:lnTo>
                  <a:pt x="770836" y="384709"/>
                </a:lnTo>
                <a:lnTo>
                  <a:pt x="719933" y="393174"/>
                </a:lnTo>
                <a:lnTo>
                  <a:pt x="667419" y="399522"/>
                </a:lnTo>
                <a:lnTo>
                  <a:pt x="613755" y="403754"/>
                </a:lnTo>
                <a:lnTo>
                  <a:pt x="559401" y="405871"/>
                </a:lnTo>
                <a:lnTo>
                  <a:pt x="504816" y="405871"/>
                </a:lnTo>
                <a:lnTo>
                  <a:pt x="450462" y="403754"/>
                </a:lnTo>
                <a:lnTo>
                  <a:pt x="396798" y="399522"/>
                </a:lnTo>
                <a:lnTo>
                  <a:pt x="344284" y="393174"/>
                </a:lnTo>
                <a:lnTo>
                  <a:pt x="293381" y="384709"/>
                </a:lnTo>
                <a:lnTo>
                  <a:pt x="244549" y="374129"/>
                </a:lnTo>
                <a:lnTo>
                  <a:pt x="198248" y="361432"/>
                </a:lnTo>
                <a:lnTo>
                  <a:pt x="154937" y="346619"/>
                </a:lnTo>
                <a:lnTo>
                  <a:pt x="103291" y="323828"/>
                </a:lnTo>
                <a:lnTo>
                  <a:pt x="61975" y="299038"/>
                </a:lnTo>
                <a:lnTo>
                  <a:pt x="30987" y="272691"/>
                </a:lnTo>
                <a:lnTo>
                  <a:pt x="0" y="217108"/>
                </a:lnTo>
                <a:lnTo>
                  <a:pt x="0" y="188762"/>
                </a:lnTo>
                <a:lnTo>
                  <a:pt x="10329" y="160637"/>
                </a:lnTo>
                <a:lnTo>
                  <a:pt x="61975" y="106832"/>
                </a:lnTo>
                <a:lnTo>
                  <a:pt x="103291" y="82041"/>
                </a:lnTo>
                <a:lnTo>
                  <a:pt x="154937" y="59251"/>
                </a:lnTo>
                <a:lnTo>
                  <a:pt x="198248" y="44438"/>
                </a:lnTo>
                <a:lnTo>
                  <a:pt x="244549" y="31741"/>
                </a:lnTo>
                <a:lnTo>
                  <a:pt x="293381" y="21161"/>
                </a:lnTo>
                <a:lnTo>
                  <a:pt x="344284" y="12696"/>
                </a:lnTo>
                <a:lnTo>
                  <a:pt x="396798" y="6348"/>
                </a:lnTo>
                <a:lnTo>
                  <a:pt x="450462" y="2116"/>
                </a:lnTo>
                <a:lnTo>
                  <a:pt x="504816" y="0"/>
                </a:lnTo>
                <a:lnTo>
                  <a:pt x="559401" y="0"/>
                </a:lnTo>
                <a:lnTo>
                  <a:pt x="613755" y="2116"/>
                </a:lnTo>
                <a:lnTo>
                  <a:pt x="667419" y="6348"/>
                </a:lnTo>
                <a:lnTo>
                  <a:pt x="719933" y="12696"/>
                </a:lnTo>
                <a:lnTo>
                  <a:pt x="770836" y="21161"/>
                </a:lnTo>
                <a:lnTo>
                  <a:pt x="819668" y="31741"/>
                </a:lnTo>
                <a:lnTo>
                  <a:pt x="865969" y="44438"/>
                </a:lnTo>
                <a:lnTo>
                  <a:pt x="909279" y="59251"/>
                </a:lnTo>
              </a:path>
            </a:pathLst>
          </a:custGeom>
          <a:ln w="50800">
            <a:solidFill>
              <a:srgbClr val="E32400"/>
            </a:solidFill>
          </a:ln>
        </p:spPr>
        <p:txBody>
          <a:bodyPr wrap="square" lIns="0" tIns="0" rIns="0" bIns="0" rtlCol="0"/>
          <a:lstStyle/>
          <a:p>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29</a:t>
            </a:fld>
            <a:endParaRPr spc="-105" dirty="0"/>
          </a:p>
        </p:txBody>
      </p:sp>
      <p:sp>
        <p:nvSpPr>
          <p:cNvPr id="24" name="object 24"/>
          <p:cNvSpPr txBox="1"/>
          <p:nvPr/>
        </p:nvSpPr>
        <p:spPr>
          <a:xfrm>
            <a:off x="3632200" y="9357480"/>
            <a:ext cx="7586345" cy="208279"/>
          </a:xfrm>
          <a:prstGeom prst="rect">
            <a:avLst/>
          </a:prstGeom>
        </p:spPr>
        <p:txBody>
          <a:bodyPr vert="horz" wrap="square" lIns="0" tIns="0" rIns="0" bIns="0" rtlCol="0">
            <a:spAutoFit/>
          </a:bodyPr>
          <a:lstStyle/>
          <a:p>
            <a:pPr marL="12700">
              <a:lnSpc>
                <a:spcPts val="15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33900" y="647700"/>
            <a:ext cx="831215" cy="348615"/>
          </a:xfrm>
          <a:custGeom>
            <a:avLst/>
            <a:gdLst/>
            <a:ahLst/>
            <a:cxnLst/>
            <a:rect l="l" t="t" r="r" b="b"/>
            <a:pathLst>
              <a:path w="831214" h="348615">
                <a:moveTo>
                  <a:pt x="0" y="0"/>
                </a:moveTo>
                <a:lnTo>
                  <a:pt x="830897" y="0"/>
                </a:lnTo>
                <a:lnTo>
                  <a:pt x="830897" y="348195"/>
                </a:lnTo>
                <a:lnTo>
                  <a:pt x="0" y="348195"/>
                </a:lnTo>
                <a:lnTo>
                  <a:pt x="0" y="0"/>
                </a:lnTo>
                <a:close/>
              </a:path>
            </a:pathLst>
          </a:custGeom>
          <a:solidFill>
            <a:srgbClr val="E0EDD4"/>
          </a:solidFill>
        </p:spPr>
        <p:txBody>
          <a:bodyPr wrap="square" lIns="0" tIns="0" rIns="0" bIns="0" rtlCol="0"/>
          <a:lstStyle/>
          <a:p>
            <a:endParaRPr/>
          </a:p>
        </p:txBody>
      </p:sp>
      <p:sp>
        <p:nvSpPr>
          <p:cNvPr id="3" name="object 3"/>
          <p:cNvSpPr/>
          <p:nvPr/>
        </p:nvSpPr>
        <p:spPr>
          <a:xfrm>
            <a:off x="5364797" y="647700"/>
            <a:ext cx="709295" cy="348615"/>
          </a:xfrm>
          <a:custGeom>
            <a:avLst/>
            <a:gdLst/>
            <a:ahLst/>
            <a:cxnLst/>
            <a:rect l="l" t="t" r="r" b="b"/>
            <a:pathLst>
              <a:path w="709295" h="348615">
                <a:moveTo>
                  <a:pt x="0" y="0"/>
                </a:moveTo>
                <a:lnTo>
                  <a:pt x="708926" y="0"/>
                </a:lnTo>
                <a:lnTo>
                  <a:pt x="708926" y="348195"/>
                </a:lnTo>
                <a:lnTo>
                  <a:pt x="0" y="348195"/>
                </a:lnTo>
                <a:lnTo>
                  <a:pt x="0" y="0"/>
                </a:lnTo>
                <a:close/>
              </a:path>
            </a:pathLst>
          </a:custGeom>
          <a:solidFill>
            <a:srgbClr val="E0EDD4"/>
          </a:solidFill>
        </p:spPr>
        <p:txBody>
          <a:bodyPr wrap="square" lIns="0" tIns="0" rIns="0" bIns="0" rtlCol="0"/>
          <a:lstStyle/>
          <a:p>
            <a:endParaRPr/>
          </a:p>
        </p:txBody>
      </p:sp>
      <p:sp>
        <p:nvSpPr>
          <p:cNvPr id="4" name="object 4"/>
          <p:cNvSpPr/>
          <p:nvPr/>
        </p:nvSpPr>
        <p:spPr>
          <a:xfrm>
            <a:off x="6073724" y="647700"/>
            <a:ext cx="2049780" cy="348615"/>
          </a:xfrm>
          <a:custGeom>
            <a:avLst/>
            <a:gdLst/>
            <a:ahLst/>
            <a:cxnLst/>
            <a:rect l="l" t="t" r="r" b="b"/>
            <a:pathLst>
              <a:path w="2049779" h="348615">
                <a:moveTo>
                  <a:pt x="0" y="0"/>
                </a:moveTo>
                <a:lnTo>
                  <a:pt x="2049221" y="0"/>
                </a:lnTo>
                <a:lnTo>
                  <a:pt x="2049221" y="348195"/>
                </a:lnTo>
                <a:lnTo>
                  <a:pt x="0" y="348195"/>
                </a:lnTo>
                <a:lnTo>
                  <a:pt x="0" y="0"/>
                </a:lnTo>
                <a:close/>
              </a:path>
            </a:pathLst>
          </a:custGeom>
          <a:solidFill>
            <a:srgbClr val="E0EDD4"/>
          </a:solidFill>
        </p:spPr>
        <p:txBody>
          <a:bodyPr wrap="square" lIns="0" tIns="0" rIns="0" bIns="0" rtlCol="0"/>
          <a:lstStyle/>
          <a:p>
            <a:endParaRPr/>
          </a:p>
        </p:txBody>
      </p:sp>
      <p:sp>
        <p:nvSpPr>
          <p:cNvPr id="5" name="object 5"/>
          <p:cNvSpPr/>
          <p:nvPr/>
        </p:nvSpPr>
        <p:spPr>
          <a:xfrm>
            <a:off x="8122945" y="647700"/>
            <a:ext cx="2235200" cy="348615"/>
          </a:xfrm>
          <a:custGeom>
            <a:avLst/>
            <a:gdLst/>
            <a:ahLst/>
            <a:cxnLst/>
            <a:rect l="l" t="t" r="r" b="b"/>
            <a:pathLst>
              <a:path w="2235200" h="348615">
                <a:moveTo>
                  <a:pt x="0" y="0"/>
                </a:moveTo>
                <a:lnTo>
                  <a:pt x="2234971" y="0"/>
                </a:lnTo>
                <a:lnTo>
                  <a:pt x="2234971" y="348195"/>
                </a:lnTo>
                <a:lnTo>
                  <a:pt x="0" y="348195"/>
                </a:lnTo>
                <a:lnTo>
                  <a:pt x="0" y="0"/>
                </a:lnTo>
                <a:close/>
              </a:path>
            </a:pathLst>
          </a:custGeom>
          <a:solidFill>
            <a:srgbClr val="E0EDD4"/>
          </a:solidFill>
        </p:spPr>
        <p:txBody>
          <a:bodyPr wrap="square" lIns="0" tIns="0" rIns="0" bIns="0" rtlCol="0"/>
          <a:lstStyle/>
          <a:p>
            <a:endParaRPr/>
          </a:p>
        </p:txBody>
      </p:sp>
      <p:sp>
        <p:nvSpPr>
          <p:cNvPr id="6" name="object 6"/>
          <p:cNvSpPr/>
          <p:nvPr/>
        </p:nvSpPr>
        <p:spPr>
          <a:xfrm>
            <a:off x="10357916" y="647700"/>
            <a:ext cx="2075814" cy="348615"/>
          </a:xfrm>
          <a:custGeom>
            <a:avLst/>
            <a:gdLst/>
            <a:ahLst/>
            <a:cxnLst/>
            <a:rect l="l" t="t" r="r" b="b"/>
            <a:pathLst>
              <a:path w="2075815" h="348615">
                <a:moveTo>
                  <a:pt x="0" y="0"/>
                </a:moveTo>
                <a:lnTo>
                  <a:pt x="2075383" y="0"/>
                </a:lnTo>
                <a:lnTo>
                  <a:pt x="2075383" y="348195"/>
                </a:lnTo>
                <a:lnTo>
                  <a:pt x="0" y="348195"/>
                </a:lnTo>
                <a:lnTo>
                  <a:pt x="0" y="0"/>
                </a:lnTo>
                <a:close/>
              </a:path>
            </a:pathLst>
          </a:custGeom>
          <a:solidFill>
            <a:srgbClr val="E0EDD4"/>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317500">
              <a:lnSpc>
                <a:spcPct val="100000"/>
              </a:lnSpc>
            </a:pPr>
            <a:r>
              <a:rPr sz="3800" dirty="0">
                <a:solidFill>
                  <a:srgbClr val="000000"/>
                </a:solidFill>
                <a:latin typeface="Yu Mincho"/>
                <a:cs typeface="Yu Mincho"/>
              </a:rPr>
              <a:t>インターネットの歴史と僕の歴史を照らし合わ</a:t>
            </a:r>
            <a:r>
              <a:rPr sz="3800" spc="-114" dirty="0">
                <a:solidFill>
                  <a:srgbClr val="000000"/>
                </a:solidFill>
                <a:latin typeface="Yu Mincho"/>
                <a:cs typeface="Yu Mincho"/>
              </a:rPr>
              <a:t>せ</a:t>
            </a:r>
            <a:r>
              <a:rPr sz="3800" dirty="0">
                <a:solidFill>
                  <a:srgbClr val="000000"/>
                </a:solidFill>
                <a:latin typeface="Yu Mincho"/>
                <a:cs typeface="Yu Mincho"/>
              </a:rPr>
              <a:t>ると･･･</a:t>
            </a:r>
            <a:endParaRPr sz="3800">
              <a:latin typeface="Yu Mincho"/>
              <a:cs typeface="Yu Mincho"/>
            </a:endParaRPr>
          </a:p>
        </p:txBody>
      </p:sp>
      <p:sp>
        <p:nvSpPr>
          <p:cNvPr id="8" name="object 8"/>
          <p:cNvSpPr/>
          <p:nvPr/>
        </p:nvSpPr>
        <p:spPr>
          <a:xfrm>
            <a:off x="152400" y="0"/>
            <a:ext cx="12700000" cy="9753600"/>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393700" y="8978900"/>
            <a:ext cx="482600" cy="293370"/>
          </a:xfrm>
          <a:prstGeom prst="rect">
            <a:avLst/>
          </a:prstGeom>
        </p:spPr>
        <p:txBody>
          <a:bodyPr vert="horz" wrap="square" lIns="0" tIns="0" rIns="0" bIns="0" rtlCol="0">
            <a:spAutoFit/>
          </a:bodyPr>
          <a:lstStyle/>
          <a:p>
            <a:pPr marL="12700">
              <a:lnSpc>
                <a:spcPct val="100000"/>
              </a:lnSpc>
            </a:pPr>
            <a:r>
              <a:rPr sz="1800" spc="-105" dirty="0">
                <a:latin typeface="Arial"/>
                <a:cs typeface="Arial"/>
              </a:rPr>
              <a:t>30</a:t>
            </a:r>
            <a:r>
              <a:rPr sz="1800" spc="-105" dirty="0">
                <a:latin typeface="Yu Mincho"/>
                <a:cs typeface="Yu Mincho"/>
              </a:rPr>
              <a:t>億</a:t>
            </a:r>
            <a:endParaRPr sz="1800">
              <a:latin typeface="Yu Mincho"/>
              <a:cs typeface="Yu Mincho"/>
            </a:endParaRPr>
          </a:p>
        </p:txBody>
      </p:sp>
      <p:sp>
        <p:nvSpPr>
          <p:cNvPr id="10" name="object 10"/>
          <p:cNvSpPr txBox="1"/>
          <p:nvPr/>
        </p:nvSpPr>
        <p:spPr>
          <a:xfrm>
            <a:off x="1181100" y="8966200"/>
            <a:ext cx="647065" cy="293370"/>
          </a:xfrm>
          <a:prstGeom prst="rect">
            <a:avLst/>
          </a:prstGeom>
        </p:spPr>
        <p:txBody>
          <a:bodyPr vert="horz" wrap="square" lIns="0" tIns="0" rIns="0" bIns="0" rtlCol="0">
            <a:spAutoFit/>
          </a:bodyPr>
          <a:lstStyle/>
          <a:p>
            <a:pPr marL="12700">
              <a:lnSpc>
                <a:spcPct val="100000"/>
              </a:lnSpc>
            </a:pPr>
            <a:r>
              <a:rPr sz="1800" spc="-105" dirty="0">
                <a:latin typeface="Arial"/>
                <a:cs typeface="Arial"/>
              </a:rPr>
              <a:t>22.5</a:t>
            </a:r>
            <a:r>
              <a:rPr sz="1800" spc="-105" dirty="0">
                <a:latin typeface="Yu Mincho"/>
                <a:cs typeface="Yu Mincho"/>
              </a:rPr>
              <a:t>億</a:t>
            </a:r>
            <a:endParaRPr sz="1800">
              <a:latin typeface="Yu Mincho"/>
              <a:cs typeface="Yu Mincho"/>
            </a:endParaRPr>
          </a:p>
        </p:txBody>
      </p:sp>
      <p:sp>
        <p:nvSpPr>
          <p:cNvPr id="11" name="object 11"/>
          <p:cNvSpPr txBox="1"/>
          <p:nvPr/>
        </p:nvSpPr>
        <p:spPr>
          <a:xfrm>
            <a:off x="2273300" y="8966200"/>
            <a:ext cx="482600" cy="293370"/>
          </a:xfrm>
          <a:prstGeom prst="rect">
            <a:avLst/>
          </a:prstGeom>
        </p:spPr>
        <p:txBody>
          <a:bodyPr vert="horz" wrap="square" lIns="0" tIns="0" rIns="0" bIns="0" rtlCol="0">
            <a:spAutoFit/>
          </a:bodyPr>
          <a:lstStyle/>
          <a:p>
            <a:pPr marL="12700">
              <a:lnSpc>
                <a:spcPct val="100000"/>
              </a:lnSpc>
            </a:pPr>
            <a:r>
              <a:rPr sz="1800" spc="-105" dirty="0">
                <a:latin typeface="Arial"/>
                <a:cs typeface="Arial"/>
              </a:rPr>
              <a:t>15</a:t>
            </a:r>
            <a:r>
              <a:rPr sz="1800" spc="-105" dirty="0">
                <a:latin typeface="Yu Mincho"/>
                <a:cs typeface="Yu Mincho"/>
              </a:rPr>
              <a:t>億</a:t>
            </a:r>
            <a:endParaRPr sz="1800">
              <a:latin typeface="Yu Mincho"/>
              <a:cs typeface="Yu Mincho"/>
            </a:endParaRPr>
          </a:p>
        </p:txBody>
      </p:sp>
      <p:sp>
        <p:nvSpPr>
          <p:cNvPr id="12" name="object 12"/>
          <p:cNvSpPr txBox="1"/>
          <p:nvPr/>
        </p:nvSpPr>
        <p:spPr>
          <a:xfrm>
            <a:off x="3136900" y="8978900"/>
            <a:ext cx="647065" cy="293370"/>
          </a:xfrm>
          <a:prstGeom prst="rect">
            <a:avLst/>
          </a:prstGeom>
        </p:spPr>
        <p:txBody>
          <a:bodyPr vert="horz" wrap="square" lIns="0" tIns="0" rIns="0" bIns="0" rtlCol="0">
            <a:spAutoFit/>
          </a:bodyPr>
          <a:lstStyle/>
          <a:p>
            <a:pPr marL="12700">
              <a:lnSpc>
                <a:spcPct val="100000"/>
              </a:lnSpc>
            </a:pPr>
            <a:r>
              <a:rPr sz="1800" spc="-105" dirty="0">
                <a:latin typeface="Arial"/>
                <a:cs typeface="Arial"/>
              </a:rPr>
              <a:t>0.75</a:t>
            </a:r>
            <a:r>
              <a:rPr sz="1800" spc="-105" dirty="0">
                <a:latin typeface="Yu Mincho"/>
                <a:cs typeface="Yu Mincho"/>
              </a:rPr>
              <a:t>億</a:t>
            </a:r>
            <a:endParaRPr sz="1800">
              <a:latin typeface="Yu Mincho"/>
              <a:cs typeface="Yu Mincho"/>
            </a:endParaRPr>
          </a:p>
        </p:txBody>
      </p:sp>
      <p:sp>
        <p:nvSpPr>
          <p:cNvPr id="13" name="object 13"/>
          <p:cNvSpPr txBox="1"/>
          <p:nvPr/>
        </p:nvSpPr>
        <p:spPr>
          <a:xfrm>
            <a:off x="4330700" y="8978900"/>
            <a:ext cx="139700" cy="287655"/>
          </a:xfrm>
          <a:prstGeom prst="rect">
            <a:avLst/>
          </a:prstGeom>
        </p:spPr>
        <p:txBody>
          <a:bodyPr vert="horz" wrap="square" lIns="0" tIns="0" rIns="0" bIns="0" rtlCol="0">
            <a:spAutoFit/>
          </a:bodyPr>
          <a:lstStyle/>
          <a:p>
            <a:pPr marL="12700">
              <a:lnSpc>
                <a:spcPct val="100000"/>
              </a:lnSpc>
            </a:pPr>
            <a:r>
              <a:rPr sz="1800" spc="-105" dirty="0">
                <a:latin typeface="Arial"/>
                <a:cs typeface="Arial"/>
              </a:rPr>
              <a:t>0</a:t>
            </a:r>
            <a:endParaRPr sz="1800">
              <a:latin typeface="Arial"/>
              <a:cs typeface="Arial"/>
            </a:endParaRPr>
          </a:p>
        </p:txBody>
      </p:sp>
      <p:sp>
        <p:nvSpPr>
          <p:cNvPr id="14" name="object 14"/>
          <p:cNvSpPr txBox="1"/>
          <p:nvPr/>
        </p:nvSpPr>
        <p:spPr>
          <a:xfrm>
            <a:off x="444500" y="685800"/>
            <a:ext cx="3797300" cy="1259840"/>
          </a:xfrm>
          <a:prstGeom prst="rect">
            <a:avLst/>
          </a:prstGeom>
        </p:spPr>
        <p:txBody>
          <a:bodyPr vert="horz" wrap="square" lIns="0" tIns="0" rIns="0" bIns="0" rtlCol="0">
            <a:spAutoFit/>
          </a:bodyPr>
          <a:lstStyle/>
          <a:p>
            <a:pPr marL="355600">
              <a:lnSpc>
                <a:spcPct val="100000"/>
              </a:lnSpc>
            </a:pPr>
            <a:r>
              <a:rPr sz="1800" dirty="0">
                <a:latin typeface="Yu Mincho"/>
                <a:cs typeface="Yu Mincho"/>
              </a:rPr>
              <a:t>世界のインターネット人口の推移</a:t>
            </a:r>
            <a:endParaRPr sz="1800">
              <a:latin typeface="Yu Mincho"/>
              <a:cs typeface="Yu Mincho"/>
            </a:endParaRPr>
          </a:p>
          <a:p>
            <a:pPr marL="12700">
              <a:lnSpc>
                <a:spcPct val="100000"/>
              </a:lnSpc>
              <a:spcBef>
                <a:spcPts val="540"/>
              </a:spcBef>
            </a:pPr>
            <a:r>
              <a:rPr sz="1400" dirty="0">
                <a:latin typeface="Yu Mincho"/>
                <a:cs typeface="Yu Mincho"/>
              </a:rPr>
              <a:t>インターネット誕生</a:t>
            </a:r>
            <a:endParaRPr sz="1400">
              <a:latin typeface="Yu Mincho"/>
              <a:cs typeface="Yu Mincho"/>
            </a:endParaRPr>
          </a:p>
          <a:p>
            <a:pPr>
              <a:lnSpc>
                <a:spcPct val="100000"/>
              </a:lnSpc>
            </a:pPr>
            <a:endParaRPr sz="1400">
              <a:latin typeface="Times New Roman"/>
              <a:cs typeface="Times New Roman"/>
            </a:endParaRPr>
          </a:p>
          <a:p>
            <a:pPr>
              <a:lnSpc>
                <a:spcPct val="100000"/>
              </a:lnSpc>
              <a:spcBef>
                <a:spcPts val="40"/>
              </a:spcBef>
            </a:pPr>
            <a:endParaRPr sz="1800">
              <a:latin typeface="Times New Roman"/>
              <a:cs typeface="Times New Roman"/>
            </a:endParaRPr>
          </a:p>
          <a:p>
            <a:pPr marL="12700">
              <a:lnSpc>
                <a:spcPct val="100000"/>
              </a:lnSpc>
            </a:pPr>
            <a:r>
              <a:rPr sz="1400" spc="-45" dirty="0">
                <a:latin typeface="Arial"/>
                <a:cs typeface="Arial"/>
              </a:rPr>
              <a:t>Windows95</a:t>
            </a:r>
            <a:r>
              <a:rPr sz="1400" spc="-45" dirty="0">
                <a:latin typeface="Yu Mincho"/>
                <a:cs typeface="Yu Mincho"/>
              </a:rPr>
              <a:t>と</a:t>
            </a:r>
            <a:r>
              <a:rPr sz="1400" spc="-45" dirty="0">
                <a:latin typeface="Arial"/>
                <a:cs typeface="Arial"/>
              </a:rPr>
              <a:t>IE</a:t>
            </a:r>
            <a:r>
              <a:rPr sz="1400" spc="-45" dirty="0">
                <a:latin typeface="Yu Mincho"/>
                <a:cs typeface="Yu Mincho"/>
              </a:rPr>
              <a:t>の登場</a:t>
            </a:r>
            <a:endParaRPr sz="1400">
              <a:latin typeface="Yu Mincho"/>
              <a:cs typeface="Yu Mincho"/>
            </a:endParaRPr>
          </a:p>
        </p:txBody>
      </p:sp>
      <p:sp>
        <p:nvSpPr>
          <p:cNvPr id="15" name="object 15"/>
          <p:cNvSpPr txBox="1"/>
          <p:nvPr/>
        </p:nvSpPr>
        <p:spPr>
          <a:xfrm>
            <a:off x="444500" y="2616200"/>
            <a:ext cx="2331720" cy="231140"/>
          </a:xfrm>
          <a:prstGeom prst="rect">
            <a:avLst/>
          </a:prstGeom>
        </p:spPr>
        <p:txBody>
          <a:bodyPr vert="horz" wrap="square" lIns="0" tIns="0" rIns="0" bIns="0" rtlCol="0">
            <a:spAutoFit/>
          </a:bodyPr>
          <a:lstStyle/>
          <a:p>
            <a:pPr marL="12700">
              <a:lnSpc>
                <a:spcPct val="100000"/>
              </a:lnSpc>
            </a:pPr>
            <a:r>
              <a:rPr sz="1400" spc="-25" dirty="0">
                <a:latin typeface="Yu Mincho"/>
                <a:cs typeface="Yu Mincho"/>
              </a:rPr>
              <a:t>キーワード検索</a:t>
            </a:r>
            <a:r>
              <a:rPr sz="1400" spc="-25" dirty="0">
                <a:latin typeface="Arial"/>
                <a:cs typeface="Arial"/>
              </a:rPr>
              <a:t>Google</a:t>
            </a:r>
            <a:r>
              <a:rPr sz="1400" spc="-25" dirty="0">
                <a:latin typeface="Yu Mincho"/>
                <a:cs typeface="Yu Mincho"/>
              </a:rPr>
              <a:t>の登場</a:t>
            </a:r>
            <a:endParaRPr sz="1400">
              <a:latin typeface="Yu Mincho"/>
              <a:cs typeface="Yu Mincho"/>
            </a:endParaRPr>
          </a:p>
        </p:txBody>
      </p:sp>
      <p:sp>
        <p:nvSpPr>
          <p:cNvPr id="16" name="object 16"/>
          <p:cNvSpPr txBox="1"/>
          <p:nvPr/>
        </p:nvSpPr>
        <p:spPr>
          <a:xfrm>
            <a:off x="444500" y="3911600"/>
            <a:ext cx="1976120" cy="231140"/>
          </a:xfrm>
          <a:prstGeom prst="rect">
            <a:avLst/>
          </a:prstGeom>
        </p:spPr>
        <p:txBody>
          <a:bodyPr vert="horz" wrap="square" lIns="0" tIns="0" rIns="0" bIns="0" rtlCol="0">
            <a:spAutoFit/>
          </a:bodyPr>
          <a:lstStyle/>
          <a:p>
            <a:pPr marL="12700">
              <a:lnSpc>
                <a:spcPct val="100000"/>
              </a:lnSpc>
            </a:pPr>
            <a:r>
              <a:rPr sz="1400" dirty="0">
                <a:latin typeface="Yu Mincho"/>
                <a:cs typeface="Yu Mincho"/>
              </a:rPr>
              <a:t>携帯音楽プレ</a:t>
            </a:r>
            <a:r>
              <a:rPr sz="1400" spc="-45" dirty="0">
                <a:latin typeface="Yu Mincho"/>
                <a:cs typeface="Yu Mincho"/>
              </a:rPr>
              <a:t>イ</a:t>
            </a:r>
            <a:r>
              <a:rPr sz="1400" dirty="0">
                <a:latin typeface="Yu Mincho"/>
                <a:cs typeface="Yu Mincho"/>
              </a:rPr>
              <a:t>ヤー登場</a:t>
            </a:r>
            <a:endParaRPr sz="1400">
              <a:latin typeface="Yu Mincho"/>
              <a:cs typeface="Yu Mincho"/>
            </a:endParaRPr>
          </a:p>
        </p:txBody>
      </p:sp>
      <p:sp>
        <p:nvSpPr>
          <p:cNvPr id="17" name="object 17"/>
          <p:cNvSpPr txBox="1"/>
          <p:nvPr/>
        </p:nvSpPr>
        <p:spPr>
          <a:xfrm>
            <a:off x="444500" y="5194300"/>
            <a:ext cx="2116455" cy="231140"/>
          </a:xfrm>
          <a:prstGeom prst="rect">
            <a:avLst/>
          </a:prstGeom>
        </p:spPr>
        <p:txBody>
          <a:bodyPr vert="horz" wrap="square" lIns="0" tIns="0" rIns="0" bIns="0" rtlCol="0">
            <a:spAutoFit/>
          </a:bodyPr>
          <a:lstStyle/>
          <a:p>
            <a:pPr marL="12700">
              <a:lnSpc>
                <a:spcPct val="100000"/>
              </a:lnSpc>
            </a:pPr>
            <a:r>
              <a:rPr sz="1400" dirty="0">
                <a:latin typeface="Yu Mincho"/>
                <a:cs typeface="Yu Mincho"/>
              </a:rPr>
              <a:t>ソーシ</a:t>
            </a:r>
            <a:r>
              <a:rPr sz="1400" spc="-70" dirty="0">
                <a:latin typeface="Yu Mincho"/>
                <a:cs typeface="Yu Mincho"/>
              </a:rPr>
              <a:t>ャル</a:t>
            </a:r>
            <a:r>
              <a:rPr sz="1400" dirty="0">
                <a:latin typeface="Yu Mincho"/>
                <a:cs typeface="Yu Mincho"/>
              </a:rPr>
              <a:t>メ</a:t>
            </a:r>
            <a:r>
              <a:rPr sz="1400" spc="-114" dirty="0">
                <a:latin typeface="Yu Mincho"/>
                <a:cs typeface="Yu Mincho"/>
              </a:rPr>
              <a:t>デ</a:t>
            </a:r>
            <a:r>
              <a:rPr sz="1400" spc="-85" dirty="0">
                <a:latin typeface="Yu Mincho"/>
                <a:cs typeface="Yu Mincho"/>
              </a:rPr>
              <a:t>ィ</a:t>
            </a:r>
            <a:r>
              <a:rPr sz="1400" dirty="0">
                <a:latin typeface="Yu Mincho"/>
                <a:cs typeface="Yu Mincho"/>
              </a:rPr>
              <a:t>アの登場</a:t>
            </a:r>
            <a:endParaRPr sz="1400">
              <a:latin typeface="Yu Mincho"/>
              <a:cs typeface="Yu Mincho"/>
            </a:endParaRPr>
          </a:p>
        </p:txBody>
      </p:sp>
      <p:sp>
        <p:nvSpPr>
          <p:cNvPr id="18" name="object 18"/>
          <p:cNvSpPr txBox="1"/>
          <p:nvPr/>
        </p:nvSpPr>
        <p:spPr>
          <a:xfrm>
            <a:off x="444500" y="6273800"/>
            <a:ext cx="1593850" cy="231140"/>
          </a:xfrm>
          <a:prstGeom prst="rect">
            <a:avLst/>
          </a:prstGeom>
        </p:spPr>
        <p:txBody>
          <a:bodyPr vert="horz" wrap="square" lIns="0" tIns="0" rIns="0" bIns="0" rtlCol="0">
            <a:spAutoFit/>
          </a:bodyPr>
          <a:lstStyle/>
          <a:p>
            <a:pPr marL="12700">
              <a:lnSpc>
                <a:spcPct val="100000"/>
              </a:lnSpc>
            </a:pPr>
            <a:r>
              <a:rPr sz="1400" dirty="0">
                <a:latin typeface="Yu Mincho"/>
                <a:cs typeface="Yu Mincho"/>
              </a:rPr>
              <a:t>ス</a:t>
            </a:r>
            <a:r>
              <a:rPr sz="1400" spc="-60" dirty="0">
                <a:latin typeface="Yu Mincho"/>
                <a:cs typeface="Yu Mincho"/>
              </a:rPr>
              <a:t>マ</a:t>
            </a:r>
            <a:r>
              <a:rPr sz="1400" dirty="0">
                <a:latin typeface="Yu Mincho"/>
                <a:cs typeface="Yu Mincho"/>
              </a:rPr>
              <a:t>ー</a:t>
            </a:r>
            <a:r>
              <a:rPr sz="1400" spc="-114" dirty="0">
                <a:latin typeface="Yu Mincho"/>
                <a:cs typeface="Yu Mincho"/>
              </a:rPr>
              <a:t>ト</a:t>
            </a:r>
            <a:r>
              <a:rPr sz="1400" dirty="0">
                <a:latin typeface="Yu Mincho"/>
                <a:cs typeface="Yu Mincho"/>
              </a:rPr>
              <a:t>フ</a:t>
            </a:r>
            <a:r>
              <a:rPr sz="1400" spc="-85" dirty="0">
                <a:latin typeface="Yu Mincho"/>
                <a:cs typeface="Yu Mincho"/>
              </a:rPr>
              <a:t>ォ</a:t>
            </a:r>
            <a:r>
              <a:rPr sz="1400" dirty="0">
                <a:latin typeface="Yu Mincho"/>
                <a:cs typeface="Yu Mincho"/>
              </a:rPr>
              <a:t>ン誕生</a:t>
            </a:r>
            <a:endParaRPr sz="1400">
              <a:latin typeface="Yu Mincho"/>
              <a:cs typeface="Yu Mincho"/>
            </a:endParaRPr>
          </a:p>
        </p:txBody>
      </p:sp>
      <p:sp>
        <p:nvSpPr>
          <p:cNvPr id="19" name="object 19"/>
          <p:cNvSpPr txBox="1"/>
          <p:nvPr/>
        </p:nvSpPr>
        <p:spPr>
          <a:xfrm>
            <a:off x="444500" y="7353300"/>
            <a:ext cx="1270000" cy="231140"/>
          </a:xfrm>
          <a:prstGeom prst="rect">
            <a:avLst/>
          </a:prstGeom>
        </p:spPr>
        <p:txBody>
          <a:bodyPr vert="horz" wrap="square" lIns="0" tIns="0" rIns="0" bIns="0" rtlCol="0">
            <a:spAutoFit/>
          </a:bodyPr>
          <a:lstStyle/>
          <a:p>
            <a:pPr marL="12700">
              <a:lnSpc>
                <a:spcPct val="100000"/>
              </a:lnSpc>
            </a:pPr>
            <a:r>
              <a:rPr sz="1400" dirty="0">
                <a:latin typeface="Yu Mincho"/>
                <a:cs typeface="Yu Mincho"/>
              </a:rPr>
              <a:t>タブレット誕生</a:t>
            </a:r>
            <a:endParaRPr sz="1400">
              <a:latin typeface="Yu Mincho"/>
              <a:cs typeface="Yu Mincho"/>
            </a:endParaRPr>
          </a:p>
        </p:txBody>
      </p:sp>
      <p:sp>
        <p:nvSpPr>
          <p:cNvPr id="20" name="object 20"/>
          <p:cNvSpPr txBox="1"/>
          <p:nvPr/>
        </p:nvSpPr>
        <p:spPr>
          <a:xfrm>
            <a:off x="7454900" y="8966200"/>
            <a:ext cx="4989195" cy="379095"/>
          </a:xfrm>
          <a:prstGeom prst="rect">
            <a:avLst/>
          </a:prstGeom>
        </p:spPr>
        <p:txBody>
          <a:bodyPr vert="horz" wrap="square" lIns="0" tIns="0" rIns="0" bIns="0" rtlCol="0">
            <a:spAutoFit/>
          </a:bodyPr>
          <a:lstStyle/>
          <a:p>
            <a:pPr marL="12700">
              <a:lnSpc>
                <a:spcPct val="100000"/>
              </a:lnSpc>
            </a:pPr>
            <a:r>
              <a:rPr sz="2400" u="heavy" spc="-65" dirty="0">
                <a:latin typeface="Arial"/>
                <a:cs typeface="Arial"/>
                <a:hlinkClick r:id="rId3"/>
              </a:rPr>
              <a:t>http://yokotashurin.com/etc/history.html</a:t>
            </a:r>
            <a:endParaRPr sz="2400">
              <a:latin typeface="Arial"/>
              <a:cs typeface="Arial"/>
            </a:endParaRPr>
          </a:p>
        </p:txBody>
      </p:sp>
      <p:graphicFrame>
        <p:nvGraphicFramePr>
          <p:cNvPr id="21" name="object 21"/>
          <p:cNvGraphicFramePr>
            <a:graphicFrameLocks noGrp="1"/>
          </p:cNvGraphicFramePr>
          <p:nvPr/>
        </p:nvGraphicFramePr>
        <p:xfrm>
          <a:off x="4521200" y="635000"/>
          <a:ext cx="7937500" cy="8382000"/>
        </p:xfrm>
        <a:graphic>
          <a:graphicData uri="http://schemas.openxmlformats.org/drawingml/2006/table">
            <a:tbl>
              <a:tblPr firstRow="1" bandRow="1">
                <a:tableStyleId>{2D5ABB26-0587-4C30-8999-92F81FD0307C}</a:tableStyleId>
              </a:tblPr>
              <a:tblGrid>
                <a:gridCol w="830897"/>
                <a:gridCol w="708926"/>
                <a:gridCol w="2049221"/>
                <a:gridCol w="2234971"/>
                <a:gridCol w="2075383"/>
              </a:tblGrid>
              <a:tr h="348192">
                <a:tc>
                  <a:txBody>
                    <a:bodyPr/>
                    <a:lstStyle/>
                    <a:p>
                      <a:pPr marL="6985" algn="ctr">
                        <a:lnSpc>
                          <a:spcPct val="100000"/>
                        </a:lnSpc>
                        <a:spcBef>
                          <a:spcPts val="200"/>
                        </a:spcBef>
                      </a:pPr>
                      <a:r>
                        <a:rPr sz="1800" dirty="0">
                          <a:latin typeface="Yu Mincho"/>
                          <a:cs typeface="Yu Mincho"/>
                        </a:rPr>
                        <a:t>西暦</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solidFill>
                      <a:srgbClr val="E0EDD4"/>
                    </a:solidFill>
                  </a:tcPr>
                </a:tc>
                <a:tc>
                  <a:txBody>
                    <a:bodyPr/>
                    <a:lstStyle/>
                    <a:p>
                      <a:pPr marL="108585">
                        <a:lnSpc>
                          <a:spcPct val="100000"/>
                        </a:lnSpc>
                        <a:spcBef>
                          <a:spcPts val="200"/>
                        </a:spcBef>
                      </a:pPr>
                      <a:r>
                        <a:rPr sz="1800" dirty="0">
                          <a:latin typeface="Yu Mincho"/>
                          <a:cs typeface="Yu Mincho"/>
                        </a:rPr>
                        <a:t>年齢</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solidFill>
                      <a:srgbClr val="E0EDD4"/>
                    </a:solidFill>
                  </a:tcPr>
                </a:tc>
                <a:tc>
                  <a:txBody>
                    <a:bodyPr/>
                    <a:lstStyle/>
                    <a:p>
                      <a:pPr marL="1905" algn="ctr">
                        <a:lnSpc>
                          <a:spcPct val="100000"/>
                        </a:lnSpc>
                        <a:spcBef>
                          <a:spcPts val="200"/>
                        </a:spcBef>
                      </a:pPr>
                      <a:r>
                        <a:rPr sz="1800" dirty="0">
                          <a:latin typeface="Yu Mincho"/>
                          <a:cs typeface="Yu Mincho"/>
                        </a:rPr>
                        <a:t>世界</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solidFill>
                      <a:srgbClr val="E0EDD4"/>
                    </a:solidFill>
                  </a:tcPr>
                </a:tc>
                <a:tc>
                  <a:txBody>
                    <a:bodyPr/>
                    <a:lstStyle/>
                    <a:p>
                      <a:pPr marL="10160" algn="ctr">
                        <a:lnSpc>
                          <a:spcPct val="100000"/>
                        </a:lnSpc>
                        <a:spcBef>
                          <a:spcPts val="200"/>
                        </a:spcBef>
                      </a:pPr>
                      <a:r>
                        <a:rPr sz="1800" dirty="0">
                          <a:latin typeface="Yu Mincho"/>
                          <a:cs typeface="Yu Mincho"/>
                        </a:rPr>
                        <a:t>日本</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solidFill>
                      <a:srgbClr val="E0EDD4"/>
                    </a:solidFill>
                  </a:tcPr>
                </a:tc>
                <a:tc>
                  <a:txBody>
                    <a:bodyPr/>
                    <a:lstStyle/>
                    <a:p>
                      <a:pPr algn="ctr">
                        <a:lnSpc>
                          <a:spcPct val="100000"/>
                        </a:lnSpc>
                        <a:spcBef>
                          <a:spcPts val="200"/>
                        </a:spcBef>
                      </a:pPr>
                      <a:r>
                        <a:rPr sz="1800" dirty="0">
                          <a:latin typeface="Yu Mincho"/>
                          <a:cs typeface="Yu Mincho"/>
                        </a:rPr>
                        <a:t>個人</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solidFill>
                      <a:srgbClr val="E0EDD4"/>
                    </a:solidFill>
                  </a:tcPr>
                </a:tc>
              </a:tr>
              <a:tr h="348190">
                <a:tc>
                  <a:txBody>
                    <a:bodyPr/>
                    <a:lstStyle/>
                    <a:p>
                      <a:pPr marL="6985" algn="ctr">
                        <a:lnSpc>
                          <a:spcPct val="100000"/>
                        </a:lnSpc>
                        <a:spcBef>
                          <a:spcPts val="254"/>
                        </a:spcBef>
                      </a:pPr>
                      <a:r>
                        <a:rPr sz="1800" spc="-85" dirty="0">
                          <a:latin typeface="Arial"/>
                          <a:cs typeface="Arial"/>
                        </a:rPr>
                        <a:t>1993</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54"/>
                        </a:spcBef>
                      </a:pPr>
                      <a:r>
                        <a:rPr sz="1800" spc="-70" dirty="0">
                          <a:latin typeface="Arial"/>
                          <a:cs typeface="Arial"/>
                        </a:rPr>
                        <a:t>22</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555"/>
                        </a:spcBef>
                      </a:pPr>
                      <a:r>
                        <a:rPr sz="1200" dirty="0">
                          <a:latin typeface="Yu Mincho"/>
                          <a:cs typeface="Yu Mincho"/>
                        </a:rPr>
                        <a:t>インターネット個人利用へ</a:t>
                      </a:r>
                      <a:endParaRPr sz="1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455"/>
                        </a:spcBef>
                      </a:pPr>
                      <a:r>
                        <a:rPr sz="1400" dirty="0">
                          <a:latin typeface="Yu Mincho"/>
                          <a:cs typeface="Yu Mincho"/>
                        </a:rPr>
                        <a:t>ポケットベル普及</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a:lnSpc>
                          <a:spcPct val="100000"/>
                        </a:lnSpc>
                        <a:spcBef>
                          <a:spcPts val="655"/>
                        </a:spcBef>
                      </a:pPr>
                      <a:r>
                        <a:rPr sz="1100" dirty="0">
                          <a:latin typeface="Yu Mincho"/>
                          <a:cs typeface="Yu Mincho"/>
                        </a:rPr>
                        <a:t>広島大学理学部数学科を卒業</a:t>
                      </a:r>
                      <a:endParaRPr sz="11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2">
                <a:tc>
                  <a:txBody>
                    <a:bodyPr/>
                    <a:lstStyle/>
                    <a:p>
                      <a:pPr marL="6985" algn="ctr">
                        <a:lnSpc>
                          <a:spcPct val="100000"/>
                        </a:lnSpc>
                        <a:spcBef>
                          <a:spcPts val="315"/>
                        </a:spcBef>
                      </a:pPr>
                      <a:r>
                        <a:rPr sz="1800" spc="-85" dirty="0">
                          <a:latin typeface="Arial"/>
                          <a:cs typeface="Arial"/>
                        </a:rPr>
                        <a:t>1994</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315"/>
                        </a:spcBef>
                      </a:pPr>
                      <a:r>
                        <a:rPr sz="1800" spc="-70" dirty="0">
                          <a:latin typeface="Arial"/>
                          <a:cs typeface="Arial"/>
                        </a:rPr>
                        <a:t>23</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415"/>
                        </a:spcBef>
                      </a:pPr>
                      <a:r>
                        <a:rPr sz="1400" spc="-65" dirty="0">
                          <a:latin typeface="Yu Mincho"/>
                          <a:cs typeface="Yu Mincho"/>
                        </a:rPr>
                        <a:t>米</a:t>
                      </a:r>
                      <a:r>
                        <a:rPr sz="1400" spc="-65" dirty="0">
                          <a:latin typeface="Arial"/>
                          <a:cs typeface="Arial"/>
                        </a:rPr>
                        <a:t>Yahoo!</a:t>
                      </a:r>
                      <a:r>
                        <a:rPr sz="1400" spc="-65" dirty="0">
                          <a:latin typeface="Yu Mincho"/>
                          <a:cs typeface="Yu Mincho"/>
                        </a:rPr>
                        <a:t>･</a:t>
                      </a:r>
                      <a:r>
                        <a:rPr sz="1400" spc="-65" dirty="0">
                          <a:latin typeface="Arial"/>
                          <a:cs typeface="Arial"/>
                        </a:rPr>
                        <a:t>Amazon</a:t>
                      </a:r>
                      <a:r>
                        <a:rPr sz="1400" spc="-65" dirty="0">
                          <a:latin typeface="Yu Mincho"/>
                          <a:cs typeface="Yu Mincho"/>
                        </a:rPr>
                        <a:t>誕生</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415"/>
                        </a:spcBef>
                      </a:pPr>
                      <a:r>
                        <a:rPr sz="1400" dirty="0">
                          <a:latin typeface="Yu Mincho"/>
                          <a:cs typeface="Yu Mincho"/>
                        </a:rPr>
                        <a:t>携帯電話の利用増加</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a:lnSpc>
                          <a:spcPct val="100000"/>
                        </a:lnSpc>
                        <a:spcBef>
                          <a:spcPts val="415"/>
                        </a:spcBef>
                      </a:pPr>
                      <a:r>
                        <a:rPr sz="1400" dirty="0">
                          <a:latin typeface="Yu Mincho"/>
                          <a:cs typeface="Yu Mincho"/>
                        </a:rPr>
                        <a:t>出版社に営業で入社</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275"/>
                        </a:spcBef>
                      </a:pPr>
                      <a:r>
                        <a:rPr sz="1800" spc="-85" dirty="0">
                          <a:latin typeface="Arial"/>
                          <a:cs typeface="Arial"/>
                        </a:rPr>
                        <a:t>1995</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75"/>
                        </a:spcBef>
                      </a:pPr>
                      <a:r>
                        <a:rPr sz="1800" spc="-70" dirty="0">
                          <a:latin typeface="Arial"/>
                          <a:cs typeface="Arial"/>
                        </a:rPr>
                        <a:t>24</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375"/>
                        </a:spcBef>
                      </a:pPr>
                      <a:r>
                        <a:rPr sz="1400" spc="-35" dirty="0">
                          <a:latin typeface="Arial"/>
                          <a:cs typeface="Arial"/>
                        </a:rPr>
                        <a:t>Windows95</a:t>
                      </a:r>
                      <a:r>
                        <a:rPr sz="1400" spc="-35" dirty="0">
                          <a:latin typeface="Yu Mincho"/>
                          <a:cs typeface="Yu Mincho"/>
                        </a:rPr>
                        <a:t>発売</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575"/>
                        </a:spcBef>
                      </a:pPr>
                      <a:r>
                        <a:rPr sz="1200" dirty="0">
                          <a:latin typeface="Yu Mincho"/>
                          <a:cs typeface="Yu Mincho"/>
                        </a:rPr>
                        <a:t>インターネットが流行語大賞</a:t>
                      </a:r>
                      <a:endParaRPr sz="1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a:lnSpc>
                          <a:spcPct val="100000"/>
                        </a:lnSpc>
                        <a:spcBef>
                          <a:spcPts val="475"/>
                        </a:spcBef>
                      </a:pPr>
                      <a:r>
                        <a:rPr sz="1400" dirty="0">
                          <a:latin typeface="Yu Mincho"/>
                          <a:cs typeface="Yu Mincho"/>
                        </a:rPr>
                        <a:t>阪神淡路大震災</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83">
                <a:tc>
                  <a:txBody>
                    <a:bodyPr/>
                    <a:lstStyle/>
                    <a:p>
                      <a:pPr marL="6985" algn="ctr">
                        <a:lnSpc>
                          <a:spcPct val="100000"/>
                        </a:lnSpc>
                        <a:spcBef>
                          <a:spcPts val="330"/>
                        </a:spcBef>
                      </a:pPr>
                      <a:r>
                        <a:rPr sz="1800" spc="-85" dirty="0">
                          <a:latin typeface="Arial"/>
                          <a:cs typeface="Arial"/>
                        </a:rPr>
                        <a:t>1996</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330"/>
                        </a:spcBef>
                      </a:pPr>
                      <a:r>
                        <a:rPr sz="1800" spc="-70" dirty="0">
                          <a:latin typeface="Arial"/>
                          <a:cs typeface="Arial"/>
                        </a:rPr>
                        <a:t>25</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330"/>
                        </a:spcBef>
                      </a:pPr>
                      <a:r>
                        <a:rPr sz="1400" spc="-25" dirty="0">
                          <a:latin typeface="Arial"/>
                          <a:cs typeface="Arial"/>
                        </a:rPr>
                        <a:t>Internet</a:t>
                      </a:r>
                      <a:r>
                        <a:rPr sz="1400" spc="-55" dirty="0">
                          <a:latin typeface="Arial"/>
                          <a:cs typeface="Arial"/>
                        </a:rPr>
                        <a:t> </a:t>
                      </a:r>
                      <a:r>
                        <a:rPr sz="1400" spc="-30" dirty="0">
                          <a:latin typeface="Arial"/>
                          <a:cs typeface="Arial"/>
                        </a:rPr>
                        <a:t>Explorer</a:t>
                      </a:r>
                      <a:r>
                        <a:rPr sz="1400" spc="-30" dirty="0">
                          <a:latin typeface="Yu Mincho"/>
                          <a:cs typeface="Yu Mincho"/>
                        </a:rPr>
                        <a:t>配布</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430"/>
                        </a:spcBef>
                      </a:pPr>
                      <a:r>
                        <a:rPr sz="1400" spc="-10" dirty="0">
                          <a:latin typeface="Yu Mincho"/>
                          <a:cs typeface="Yu Mincho"/>
                        </a:rPr>
                        <a:t>電子メールの普及</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290"/>
                        </a:spcBef>
                      </a:pPr>
                      <a:r>
                        <a:rPr sz="1800" spc="-85" dirty="0">
                          <a:latin typeface="Arial"/>
                          <a:cs typeface="Arial"/>
                        </a:rPr>
                        <a:t>1997</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90"/>
                        </a:spcBef>
                      </a:pPr>
                      <a:r>
                        <a:rPr sz="1800" spc="-70" dirty="0">
                          <a:latin typeface="Arial"/>
                          <a:cs typeface="Arial"/>
                        </a:rPr>
                        <a:t>26</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390"/>
                        </a:spcBef>
                      </a:pPr>
                      <a:r>
                        <a:rPr sz="1400" spc="-30" dirty="0">
                          <a:latin typeface="Arial"/>
                          <a:cs typeface="Arial"/>
                        </a:rPr>
                        <a:t>Google</a:t>
                      </a:r>
                      <a:r>
                        <a:rPr sz="1400" spc="-30" dirty="0">
                          <a:latin typeface="Yu Mincho"/>
                          <a:cs typeface="Yu Mincho"/>
                        </a:rPr>
                        <a:t>サービス開始</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390"/>
                        </a:spcBef>
                      </a:pPr>
                      <a:r>
                        <a:rPr sz="1400" spc="-40" dirty="0">
                          <a:latin typeface="Yu Mincho"/>
                          <a:cs typeface="Yu Mincho"/>
                        </a:rPr>
                        <a:t>楽天･ポータル･消費税</a:t>
                      </a:r>
                      <a:r>
                        <a:rPr sz="1400" spc="-40" dirty="0">
                          <a:latin typeface="Arial"/>
                          <a:cs typeface="Arial"/>
                        </a:rPr>
                        <a:t>5%</a:t>
                      </a:r>
                      <a:endParaRPr sz="140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a:lnSpc>
                          <a:spcPct val="100000"/>
                        </a:lnSpc>
                        <a:spcBef>
                          <a:spcPts val="390"/>
                        </a:spcBef>
                      </a:pPr>
                      <a:r>
                        <a:rPr sz="1400" dirty="0">
                          <a:latin typeface="Yu Mincho"/>
                          <a:cs typeface="Yu Mincho"/>
                        </a:rPr>
                        <a:t>仙台営業所設立</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250"/>
                        </a:spcBef>
                      </a:pPr>
                      <a:r>
                        <a:rPr sz="1800" spc="-85" dirty="0">
                          <a:latin typeface="Arial"/>
                          <a:cs typeface="Arial"/>
                        </a:rPr>
                        <a:t>1998</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50"/>
                        </a:spcBef>
                      </a:pPr>
                      <a:r>
                        <a:rPr sz="1800" spc="-70" dirty="0">
                          <a:latin typeface="Arial"/>
                          <a:cs typeface="Arial"/>
                        </a:rPr>
                        <a:t>27</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450"/>
                        </a:spcBef>
                      </a:pPr>
                      <a:r>
                        <a:rPr sz="1400" spc="-10" dirty="0">
                          <a:latin typeface="Yu Mincho"/>
                          <a:cs typeface="Yu Mincho"/>
                        </a:rPr>
                        <a:t>ドメイン管理団体発足</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450"/>
                        </a:spcBef>
                      </a:pPr>
                      <a:r>
                        <a:rPr sz="1400" spc="-15" dirty="0">
                          <a:latin typeface="Yu Mincho"/>
                          <a:cs typeface="Yu Mincho"/>
                        </a:rPr>
                        <a:t>携帯ショートメール普及</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83">
                <a:tc>
                  <a:txBody>
                    <a:bodyPr/>
                    <a:lstStyle/>
                    <a:p>
                      <a:pPr marL="6985" algn="ctr">
                        <a:lnSpc>
                          <a:spcPct val="100000"/>
                        </a:lnSpc>
                        <a:spcBef>
                          <a:spcPts val="305"/>
                        </a:spcBef>
                      </a:pPr>
                      <a:r>
                        <a:rPr sz="1800" spc="-85" dirty="0">
                          <a:latin typeface="Arial"/>
                          <a:cs typeface="Arial"/>
                        </a:rPr>
                        <a:t>1999</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305"/>
                        </a:spcBef>
                      </a:pPr>
                      <a:r>
                        <a:rPr sz="1800" spc="-70" dirty="0">
                          <a:latin typeface="Arial"/>
                          <a:cs typeface="Arial"/>
                        </a:rPr>
                        <a:t>28</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405"/>
                        </a:spcBef>
                      </a:pPr>
                      <a:r>
                        <a:rPr sz="1400" spc="-80" dirty="0">
                          <a:latin typeface="Arial"/>
                          <a:cs typeface="Arial"/>
                        </a:rPr>
                        <a:t>PayPal</a:t>
                      </a:r>
                      <a:r>
                        <a:rPr sz="1400" spc="-80" dirty="0">
                          <a:latin typeface="Yu Mincho"/>
                          <a:cs typeface="Yu Mincho"/>
                        </a:rPr>
                        <a:t>サービス開始</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405"/>
                        </a:spcBef>
                      </a:pPr>
                      <a:r>
                        <a:rPr sz="1400" spc="-10" dirty="0">
                          <a:latin typeface="Arial"/>
                          <a:cs typeface="Arial"/>
                        </a:rPr>
                        <a:t>i</a:t>
                      </a:r>
                      <a:r>
                        <a:rPr sz="1400" spc="-10" dirty="0">
                          <a:latin typeface="Yu Mincho"/>
                          <a:cs typeface="Yu Mincho"/>
                        </a:rPr>
                        <a:t>モード・</a:t>
                      </a:r>
                      <a:r>
                        <a:rPr sz="1400" spc="-10" dirty="0">
                          <a:latin typeface="Arial"/>
                          <a:cs typeface="Arial"/>
                        </a:rPr>
                        <a:t>2</a:t>
                      </a:r>
                      <a:r>
                        <a:rPr sz="1400" spc="-10" dirty="0">
                          <a:latin typeface="Yu Mincho"/>
                          <a:cs typeface="Yu Mincho"/>
                        </a:rPr>
                        <a:t>ちゃんねる開始</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265"/>
                        </a:spcBef>
                      </a:pPr>
                      <a:r>
                        <a:rPr sz="1800" spc="-85" dirty="0">
                          <a:latin typeface="Arial"/>
                          <a:cs typeface="Arial"/>
                        </a:rPr>
                        <a:t>2000</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65"/>
                        </a:spcBef>
                      </a:pPr>
                      <a:r>
                        <a:rPr sz="1800" spc="-70" dirty="0">
                          <a:latin typeface="Arial"/>
                          <a:cs typeface="Arial"/>
                        </a:rPr>
                        <a:t>29</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365"/>
                        </a:spcBef>
                      </a:pPr>
                      <a:r>
                        <a:rPr sz="1400" spc="-45" dirty="0">
                          <a:latin typeface="Arial"/>
                          <a:cs typeface="Arial"/>
                        </a:rPr>
                        <a:t>2000</a:t>
                      </a:r>
                      <a:r>
                        <a:rPr sz="1400" spc="-45" dirty="0">
                          <a:latin typeface="Yu Mincho"/>
                          <a:cs typeface="Yu Mincho"/>
                        </a:rPr>
                        <a:t>年問題</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365"/>
                        </a:spcBef>
                      </a:pPr>
                      <a:r>
                        <a:rPr sz="1400" spc="-30" dirty="0">
                          <a:latin typeface="Arial"/>
                          <a:cs typeface="Arial"/>
                        </a:rPr>
                        <a:t>IT</a:t>
                      </a:r>
                      <a:r>
                        <a:rPr sz="1400" spc="-30" dirty="0">
                          <a:latin typeface="Yu Mincho"/>
                          <a:cs typeface="Yu Mincho"/>
                        </a:rPr>
                        <a:t>革命･</a:t>
                      </a:r>
                      <a:r>
                        <a:rPr sz="1400" spc="-30" dirty="0">
                          <a:latin typeface="Arial"/>
                          <a:cs typeface="Arial"/>
                        </a:rPr>
                        <a:t>Google</a:t>
                      </a:r>
                      <a:r>
                        <a:rPr sz="1400" spc="-30" dirty="0">
                          <a:latin typeface="Yu Mincho"/>
                          <a:cs typeface="Yu Mincho"/>
                        </a:rPr>
                        <a:t>日本語化</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325"/>
                        </a:spcBef>
                      </a:pPr>
                      <a:r>
                        <a:rPr sz="1800" spc="-85" dirty="0">
                          <a:latin typeface="Arial"/>
                          <a:cs typeface="Arial"/>
                        </a:rPr>
                        <a:t>2001</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325"/>
                        </a:spcBef>
                      </a:pPr>
                      <a:r>
                        <a:rPr sz="1800" spc="-70" dirty="0">
                          <a:latin typeface="Arial"/>
                          <a:cs typeface="Arial"/>
                        </a:rPr>
                        <a:t>30</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425"/>
                        </a:spcBef>
                      </a:pPr>
                      <a:r>
                        <a:rPr sz="1400" spc="-40" dirty="0">
                          <a:latin typeface="Arial"/>
                          <a:cs typeface="Arial"/>
                        </a:rPr>
                        <a:t>Wikipedia</a:t>
                      </a:r>
                      <a:r>
                        <a:rPr sz="1400" spc="-40" dirty="0">
                          <a:latin typeface="Yu Mincho"/>
                          <a:cs typeface="Yu Mincho"/>
                        </a:rPr>
                        <a:t>誕生･</a:t>
                      </a:r>
                      <a:r>
                        <a:rPr sz="1400" spc="-40" dirty="0">
                          <a:latin typeface="Arial"/>
                          <a:cs typeface="Arial"/>
                        </a:rPr>
                        <a:t>iPod</a:t>
                      </a:r>
                      <a:r>
                        <a:rPr sz="1400" spc="-40" dirty="0">
                          <a:latin typeface="Yu Mincho"/>
                          <a:cs typeface="Yu Mincho"/>
                        </a:rPr>
                        <a:t>発売</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525"/>
                        </a:spcBef>
                      </a:pPr>
                      <a:r>
                        <a:rPr sz="1300" spc="-35" dirty="0">
                          <a:latin typeface="Yu Mincho"/>
                          <a:cs typeface="Yu Mincho"/>
                        </a:rPr>
                        <a:t>ダイヤルアップから定額制へ</a:t>
                      </a:r>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a:lnSpc>
                          <a:spcPct val="100000"/>
                        </a:lnSpc>
                        <a:spcBef>
                          <a:spcPts val="425"/>
                        </a:spcBef>
                      </a:pPr>
                      <a:r>
                        <a:rPr sz="1400" spc="-30" dirty="0">
                          <a:latin typeface="Arial"/>
                          <a:cs typeface="Arial"/>
                        </a:rPr>
                        <a:t>9.11</a:t>
                      </a:r>
                      <a:r>
                        <a:rPr sz="1400" spc="-30" dirty="0">
                          <a:latin typeface="Yu Mincho"/>
                          <a:cs typeface="Yu Mincho"/>
                        </a:rPr>
                        <a:t>米同時多発テロ</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83">
                <a:tc>
                  <a:txBody>
                    <a:bodyPr/>
                    <a:lstStyle/>
                    <a:p>
                      <a:pPr marL="6985" algn="ctr">
                        <a:lnSpc>
                          <a:spcPct val="100000"/>
                        </a:lnSpc>
                        <a:spcBef>
                          <a:spcPts val="280"/>
                        </a:spcBef>
                      </a:pPr>
                      <a:r>
                        <a:rPr sz="1800" spc="-85" dirty="0">
                          <a:latin typeface="Arial"/>
                          <a:cs typeface="Arial"/>
                        </a:rPr>
                        <a:t>2002</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80"/>
                        </a:spcBef>
                      </a:pPr>
                      <a:r>
                        <a:rPr sz="1800" spc="-70" dirty="0">
                          <a:latin typeface="Arial"/>
                          <a:cs typeface="Arial"/>
                        </a:rPr>
                        <a:t>31</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480"/>
                        </a:spcBef>
                      </a:pPr>
                      <a:r>
                        <a:rPr sz="1200" spc="-15" dirty="0">
                          <a:latin typeface="Yu Mincho"/>
                          <a:cs typeface="Yu Mincho"/>
                        </a:rPr>
                        <a:t>ファイル共有ソフト</a:t>
                      </a:r>
                      <a:r>
                        <a:rPr sz="1200" spc="-15" dirty="0">
                          <a:latin typeface="Arial"/>
                          <a:cs typeface="Arial"/>
                        </a:rPr>
                        <a:t>Winny</a:t>
                      </a:r>
                      <a:endParaRPr sz="120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480"/>
                        </a:spcBef>
                      </a:pPr>
                      <a:r>
                        <a:rPr sz="1300" spc="-5" dirty="0">
                          <a:latin typeface="Yu Mincho"/>
                          <a:cs typeface="Yu Mincho"/>
                        </a:rPr>
                        <a:t>ライブドアからブログ流行</a:t>
                      </a:r>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a:lnSpc>
                          <a:spcPct val="100000"/>
                        </a:lnSpc>
                        <a:spcBef>
                          <a:spcPts val="480"/>
                        </a:spcBef>
                      </a:pPr>
                      <a:r>
                        <a:rPr sz="1300" dirty="0">
                          <a:latin typeface="Yu Mincho"/>
                          <a:cs typeface="Yu Mincho"/>
                        </a:rPr>
                        <a:t>結婚･住民基本台帳ネット</a:t>
                      </a:r>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240"/>
                        </a:spcBef>
                      </a:pPr>
                      <a:r>
                        <a:rPr sz="1800" spc="-85" dirty="0">
                          <a:latin typeface="Arial"/>
                          <a:cs typeface="Arial"/>
                        </a:rPr>
                        <a:t>2003</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40"/>
                        </a:spcBef>
                      </a:pPr>
                      <a:r>
                        <a:rPr sz="1800" spc="-70" dirty="0">
                          <a:latin typeface="Arial"/>
                          <a:cs typeface="Arial"/>
                        </a:rPr>
                        <a:t>32</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340"/>
                        </a:spcBef>
                      </a:pPr>
                      <a:r>
                        <a:rPr sz="1400" spc="-105" dirty="0">
                          <a:latin typeface="Arial"/>
                          <a:cs typeface="Arial"/>
                        </a:rPr>
                        <a:t>MySpace</a:t>
                      </a:r>
                      <a:r>
                        <a:rPr sz="1400" spc="-105" dirty="0">
                          <a:latin typeface="Yu Mincho"/>
                          <a:cs typeface="Yu Mincho"/>
                        </a:rPr>
                        <a:t>・</a:t>
                      </a:r>
                      <a:r>
                        <a:rPr sz="1400" spc="-105" dirty="0">
                          <a:latin typeface="Arial"/>
                          <a:cs typeface="Arial"/>
                        </a:rPr>
                        <a:t>Skype</a:t>
                      </a:r>
                      <a:r>
                        <a:rPr sz="1400" spc="-105" dirty="0">
                          <a:latin typeface="Yu Mincho"/>
                          <a:cs typeface="Yu Mincho"/>
                        </a:rPr>
                        <a:t>誕生</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540"/>
                        </a:spcBef>
                      </a:pPr>
                      <a:r>
                        <a:rPr sz="1300" spc="-10" dirty="0">
                          <a:latin typeface="Yu Mincho"/>
                          <a:cs typeface="Yu Mincho"/>
                        </a:rPr>
                        <a:t>光回線ブロードバンド流行</a:t>
                      </a:r>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300"/>
                        </a:spcBef>
                      </a:pPr>
                      <a:r>
                        <a:rPr sz="1800" spc="-85" dirty="0">
                          <a:latin typeface="Arial"/>
                          <a:cs typeface="Arial"/>
                        </a:rPr>
                        <a:t>2004</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300"/>
                        </a:spcBef>
                      </a:pPr>
                      <a:r>
                        <a:rPr sz="1800" spc="-70" dirty="0">
                          <a:latin typeface="Arial"/>
                          <a:cs typeface="Arial"/>
                        </a:rPr>
                        <a:t>33</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400"/>
                        </a:spcBef>
                      </a:pPr>
                      <a:r>
                        <a:rPr sz="1400" spc="-65" dirty="0">
                          <a:latin typeface="Arial"/>
                          <a:cs typeface="Arial"/>
                        </a:rPr>
                        <a:t>Facebook</a:t>
                      </a:r>
                      <a:r>
                        <a:rPr sz="1400" spc="-65" dirty="0">
                          <a:latin typeface="Yu Mincho"/>
                          <a:cs typeface="Yu Mincho"/>
                        </a:rPr>
                        <a:t>･</a:t>
                      </a:r>
                      <a:r>
                        <a:rPr sz="1400" spc="-65" dirty="0">
                          <a:latin typeface="Arial"/>
                          <a:cs typeface="Arial"/>
                        </a:rPr>
                        <a:t>Gmail</a:t>
                      </a:r>
                      <a:r>
                        <a:rPr sz="1400" spc="-65" dirty="0">
                          <a:latin typeface="Yu Mincho"/>
                          <a:cs typeface="Yu Mincho"/>
                        </a:rPr>
                        <a:t>開始</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400"/>
                        </a:spcBef>
                      </a:pPr>
                      <a:r>
                        <a:rPr sz="1400" spc="-10" dirty="0">
                          <a:latin typeface="Arial"/>
                          <a:cs typeface="Arial"/>
                        </a:rPr>
                        <a:t>mixi</a:t>
                      </a:r>
                      <a:r>
                        <a:rPr sz="1400" spc="-10" dirty="0">
                          <a:latin typeface="Yu Mincho"/>
                          <a:cs typeface="Yu Mincho"/>
                        </a:rPr>
                        <a:t>開始･楽天プロ野球へ</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marR="310515">
                        <a:lnSpc>
                          <a:spcPct val="69400"/>
                        </a:lnSpc>
                        <a:spcBef>
                          <a:spcPts val="540"/>
                        </a:spcBef>
                      </a:pPr>
                      <a:r>
                        <a:rPr sz="1200" spc="-5" dirty="0">
                          <a:latin typeface="Yu Mincho"/>
                          <a:cs typeface="Yu Mincho"/>
                        </a:rPr>
                        <a:t>第１子誕生、</a:t>
                      </a:r>
                      <a:r>
                        <a:rPr sz="1200" spc="-5" dirty="0">
                          <a:latin typeface="Arial"/>
                          <a:cs typeface="Arial"/>
                        </a:rPr>
                        <a:t>IT</a:t>
                      </a:r>
                      <a:r>
                        <a:rPr sz="1200" spc="-5" dirty="0">
                          <a:latin typeface="Yu Mincho"/>
                          <a:cs typeface="Yu Mincho"/>
                        </a:rPr>
                        <a:t>企業入社  </a:t>
                      </a:r>
                      <a:r>
                        <a:rPr sz="1200" dirty="0">
                          <a:latin typeface="Yu Mincho"/>
                          <a:cs typeface="Yu Mincho"/>
                        </a:rPr>
                        <a:t>中越地震（長岡で被災）</a:t>
                      </a:r>
                      <a:endParaRPr sz="1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83">
                <a:tc>
                  <a:txBody>
                    <a:bodyPr/>
                    <a:lstStyle/>
                    <a:p>
                      <a:pPr marL="6985" algn="ctr">
                        <a:lnSpc>
                          <a:spcPct val="100000"/>
                        </a:lnSpc>
                        <a:spcBef>
                          <a:spcPts val="254"/>
                        </a:spcBef>
                      </a:pPr>
                      <a:r>
                        <a:rPr sz="1800" spc="-85" dirty="0">
                          <a:latin typeface="Arial"/>
                          <a:cs typeface="Arial"/>
                        </a:rPr>
                        <a:t>2005</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54"/>
                        </a:spcBef>
                      </a:pPr>
                      <a:r>
                        <a:rPr sz="1800" spc="-70" dirty="0">
                          <a:latin typeface="Arial"/>
                          <a:cs typeface="Arial"/>
                        </a:rPr>
                        <a:t>34</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355"/>
                        </a:spcBef>
                      </a:pPr>
                      <a:r>
                        <a:rPr sz="1300" spc="-70" dirty="0">
                          <a:latin typeface="Arial"/>
                          <a:cs typeface="Arial"/>
                        </a:rPr>
                        <a:t>YouTube</a:t>
                      </a:r>
                      <a:r>
                        <a:rPr sz="1300" spc="-70" dirty="0">
                          <a:latin typeface="Yu Mincho"/>
                          <a:cs typeface="Yu Mincho"/>
                        </a:rPr>
                        <a:t>誕生･</a:t>
                      </a:r>
                      <a:r>
                        <a:rPr sz="1300" spc="-70" dirty="0">
                          <a:latin typeface="Arial"/>
                          <a:cs typeface="Arial"/>
                        </a:rPr>
                        <a:t>web2.0</a:t>
                      </a:r>
                      <a:r>
                        <a:rPr sz="1300" spc="-70" dirty="0">
                          <a:latin typeface="Yu Mincho"/>
                          <a:cs typeface="Yu Mincho"/>
                        </a:rPr>
                        <a:t>発表</a:t>
                      </a:r>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455"/>
                        </a:spcBef>
                      </a:pPr>
                      <a:r>
                        <a:rPr sz="1300" dirty="0">
                          <a:latin typeface="Yu Mincho"/>
                          <a:cs typeface="Yu Mincho"/>
                        </a:rPr>
                        <a:t>個人情報保護法施行</a:t>
                      </a:r>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315"/>
                        </a:spcBef>
                      </a:pPr>
                      <a:r>
                        <a:rPr sz="1800" spc="-85" dirty="0">
                          <a:latin typeface="Arial"/>
                          <a:cs typeface="Arial"/>
                        </a:rPr>
                        <a:t>2006</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315"/>
                        </a:spcBef>
                      </a:pPr>
                      <a:r>
                        <a:rPr sz="1800" spc="-70" dirty="0">
                          <a:latin typeface="Arial"/>
                          <a:cs typeface="Arial"/>
                        </a:rPr>
                        <a:t>35</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515"/>
                        </a:spcBef>
                      </a:pPr>
                      <a:r>
                        <a:rPr sz="1200" spc="-35" dirty="0">
                          <a:latin typeface="Arial"/>
                          <a:cs typeface="Arial"/>
                        </a:rPr>
                        <a:t>Twitter</a:t>
                      </a:r>
                      <a:r>
                        <a:rPr sz="1200" spc="-35" dirty="0">
                          <a:latin typeface="Yu Mincho"/>
                          <a:cs typeface="Yu Mincho"/>
                        </a:rPr>
                        <a:t>誕生･</a:t>
                      </a:r>
                      <a:r>
                        <a:rPr sz="1200" spc="-35" dirty="0">
                          <a:latin typeface="Arial"/>
                          <a:cs typeface="Arial"/>
                        </a:rPr>
                        <a:t>Facebook</a:t>
                      </a:r>
                      <a:r>
                        <a:rPr sz="1200" spc="-35" dirty="0">
                          <a:latin typeface="Yu Mincho"/>
                          <a:cs typeface="Yu Mincho"/>
                        </a:rPr>
                        <a:t>一般化</a:t>
                      </a:r>
                      <a:endParaRPr sz="1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515"/>
                        </a:spcBef>
                      </a:pPr>
                      <a:r>
                        <a:rPr sz="1200" dirty="0">
                          <a:latin typeface="Yu Mincho"/>
                          <a:cs typeface="Yu Mincho"/>
                        </a:rPr>
                        <a:t>ライブドア騒動･ワンセグ開始</a:t>
                      </a:r>
                      <a:endParaRPr sz="1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endParaRPr sz="1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275"/>
                        </a:spcBef>
                      </a:pPr>
                      <a:r>
                        <a:rPr sz="1800" spc="-85" dirty="0">
                          <a:latin typeface="Arial"/>
                          <a:cs typeface="Arial"/>
                        </a:rPr>
                        <a:t>2007</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75"/>
                        </a:spcBef>
                      </a:pPr>
                      <a:r>
                        <a:rPr sz="1800" spc="-70" dirty="0">
                          <a:latin typeface="Arial"/>
                          <a:cs typeface="Arial"/>
                        </a:rPr>
                        <a:t>36</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375"/>
                        </a:spcBef>
                      </a:pPr>
                      <a:r>
                        <a:rPr sz="1300" spc="-70" dirty="0">
                          <a:latin typeface="Arial"/>
                          <a:cs typeface="Arial"/>
                        </a:rPr>
                        <a:t>USTREAM</a:t>
                      </a:r>
                      <a:r>
                        <a:rPr sz="1300" spc="-70" dirty="0">
                          <a:latin typeface="Yu Mincho"/>
                          <a:cs typeface="Yu Mincho"/>
                        </a:rPr>
                        <a:t>誕生･</a:t>
                      </a:r>
                      <a:r>
                        <a:rPr sz="1300" spc="-70" dirty="0">
                          <a:latin typeface="Arial"/>
                          <a:cs typeface="Arial"/>
                        </a:rPr>
                        <a:t>iPhone</a:t>
                      </a:r>
                      <a:r>
                        <a:rPr sz="1300" spc="-70" dirty="0">
                          <a:latin typeface="Yu Mincho"/>
                          <a:cs typeface="Yu Mincho"/>
                        </a:rPr>
                        <a:t>発売</a:t>
                      </a:r>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475"/>
                        </a:spcBef>
                      </a:pPr>
                      <a:r>
                        <a:rPr sz="1400" dirty="0">
                          <a:latin typeface="Yu Mincho"/>
                          <a:cs typeface="Yu Mincho"/>
                        </a:rPr>
                        <a:t>ニコニコ動画が人気に</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marR="227965">
                        <a:lnSpc>
                          <a:spcPct val="70500"/>
                        </a:lnSpc>
                        <a:spcBef>
                          <a:spcPts val="434"/>
                        </a:spcBef>
                      </a:pPr>
                      <a:r>
                        <a:rPr sz="1300" dirty="0">
                          <a:latin typeface="Yu Mincho"/>
                          <a:cs typeface="Yu Mincho"/>
                        </a:rPr>
                        <a:t>中越沖地震</a:t>
                      </a:r>
                      <a:r>
                        <a:rPr sz="1300" dirty="0">
                          <a:latin typeface="Arial"/>
                          <a:cs typeface="Arial"/>
                        </a:rPr>
                        <a:t>(</a:t>
                      </a:r>
                      <a:r>
                        <a:rPr sz="1300" dirty="0">
                          <a:latin typeface="Yu Mincho"/>
                          <a:cs typeface="Yu Mincho"/>
                        </a:rPr>
                        <a:t>長岡で被災</a:t>
                      </a:r>
                      <a:r>
                        <a:rPr sz="1300" dirty="0">
                          <a:latin typeface="Arial"/>
                          <a:cs typeface="Arial"/>
                        </a:rPr>
                        <a:t>)  </a:t>
                      </a:r>
                      <a:r>
                        <a:rPr sz="1300" spc="-10" dirty="0">
                          <a:latin typeface="Arial"/>
                          <a:cs typeface="Arial"/>
                        </a:rPr>
                        <a:t>IT</a:t>
                      </a:r>
                      <a:r>
                        <a:rPr sz="1300" spc="-10" dirty="0">
                          <a:latin typeface="Yu Mincho"/>
                          <a:cs typeface="Yu Mincho"/>
                        </a:rPr>
                        <a:t>コンサル会社を設立</a:t>
                      </a:r>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83">
                <a:tc>
                  <a:txBody>
                    <a:bodyPr/>
                    <a:lstStyle/>
                    <a:p>
                      <a:pPr marL="6985" algn="ctr">
                        <a:lnSpc>
                          <a:spcPct val="100000"/>
                        </a:lnSpc>
                        <a:spcBef>
                          <a:spcPts val="330"/>
                        </a:spcBef>
                      </a:pPr>
                      <a:r>
                        <a:rPr sz="1800" spc="-85" dirty="0">
                          <a:latin typeface="Arial"/>
                          <a:cs typeface="Arial"/>
                        </a:rPr>
                        <a:t>2008</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330"/>
                        </a:spcBef>
                      </a:pPr>
                      <a:r>
                        <a:rPr sz="1800" spc="-70" dirty="0">
                          <a:latin typeface="Arial"/>
                          <a:cs typeface="Arial"/>
                        </a:rPr>
                        <a:t>37</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430"/>
                        </a:spcBef>
                      </a:pPr>
                      <a:r>
                        <a:rPr sz="1300" spc="-15" dirty="0">
                          <a:latin typeface="Arial"/>
                          <a:cs typeface="Arial"/>
                        </a:rPr>
                        <a:t>DropBox</a:t>
                      </a:r>
                      <a:r>
                        <a:rPr sz="1300" spc="-15" dirty="0">
                          <a:latin typeface="Yu Mincho"/>
                          <a:cs typeface="Yu Mincho"/>
                        </a:rPr>
                        <a:t>開始･ネスケ終了</a:t>
                      </a:r>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330"/>
                        </a:spcBef>
                      </a:pPr>
                      <a:r>
                        <a:rPr sz="1400" spc="-40" dirty="0">
                          <a:latin typeface="Arial"/>
                          <a:cs typeface="Arial"/>
                        </a:rPr>
                        <a:t>Twitter</a:t>
                      </a:r>
                      <a:r>
                        <a:rPr sz="1400" spc="-40" dirty="0">
                          <a:latin typeface="Yu Mincho"/>
                          <a:cs typeface="Yu Mincho"/>
                        </a:rPr>
                        <a:t>、</a:t>
                      </a:r>
                      <a:r>
                        <a:rPr sz="1400" spc="-40" dirty="0">
                          <a:latin typeface="Arial"/>
                          <a:cs typeface="Arial"/>
                        </a:rPr>
                        <a:t>Facebook</a:t>
                      </a:r>
                      <a:r>
                        <a:rPr sz="1400" spc="-40" dirty="0">
                          <a:latin typeface="Yu Mincho"/>
                          <a:cs typeface="Yu Mincho"/>
                        </a:rPr>
                        <a:t>日本語化</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a:lnSpc>
                          <a:spcPct val="100000"/>
                        </a:lnSpc>
                        <a:spcBef>
                          <a:spcPts val="430"/>
                        </a:spcBef>
                      </a:pPr>
                      <a:r>
                        <a:rPr sz="1300" spc="-40" dirty="0">
                          <a:latin typeface="Arial"/>
                          <a:cs typeface="Arial"/>
                        </a:rPr>
                        <a:t>iPhone3G</a:t>
                      </a:r>
                      <a:r>
                        <a:rPr sz="1300" spc="-40" dirty="0">
                          <a:latin typeface="Yu Mincho"/>
                          <a:cs typeface="Yu Mincho"/>
                        </a:rPr>
                        <a:t>を発売日に購入</a:t>
                      </a:r>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290"/>
                        </a:spcBef>
                      </a:pPr>
                      <a:r>
                        <a:rPr sz="1800" spc="-85" dirty="0">
                          <a:latin typeface="Arial"/>
                          <a:cs typeface="Arial"/>
                        </a:rPr>
                        <a:t>2009</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90"/>
                        </a:spcBef>
                      </a:pPr>
                      <a:r>
                        <a:rPr sz="1800" spc="-70" dirty="0">
                          <a:latin typeface="Arial"/>
                          <a:cs typeface="Arial"/>
                        </a:rPr>
                        <a:t>38</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390"/>
                        </a:spcBef>
                      </a:pPr>
                      <a:r>
                        <a:rPr sz="1400" spc="-55" dirty="0">
                          <a:latin typeface="Arial"/>
                          <a:cs typeface="Arial"/>
                        </a:rPr>
                        <a:t>Amazon</a:t>
                      </a:r>
                      <a:r>
                        <a:rPr sz="1400" spc="-55" dirty="0">
                          <a:latin typeface="Yu Mincho"/>
                          <a:cs typeface="Yu Mincho"/>
                        </a:rPr>
                        <a:t>が</a:t>
                      </a:r>
                      <a:r>
                        <a:rPr sz="1400" spc="-55" dirty="0">
                          <a:latin typeface="Arial"/>
                          <a:cs typeface="Arial"/>
                        </a:rPr>
                        <a:t>Kindle2</a:t>
                      </a:r>
                      <a:r>
                        <a:rPr sz="1400" spc="-55" dirty="0">
                          <a:latin typeface="Yu Mincho"/>
                          <a:cs typeface="Yu Mincho"/>
                        </a:rPr>
                        <a:t>発売</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390"/>
                        </a:spcBef>
                      </a:pPr>
                      <a:r>
                        <a:rPr sz="1400" spc="-50" dirty="0">
                          <a:latin typeface="Arial"/>
                          <a:cs typeface="Arial"/>
                        </a:rPr>
                        <a:t>Android</a:t>
                      </a:r>
                      <a:r>
                        <a:rPr sz="1400" spc="-50" dirty="0">
                          <a:latin typeface="Yu Mincho"/>
                          <a:cs typeface="Yu Mincho"/>
                        </a:rPr>
                        <a:t>発売</a:t>
                      </a:r>
                      <a:r>
                        <a:rPr sz="1400" spc="-50" dirty="0">
                          <a:latin typeface="Arial"/>
                          <a:cs typeface="Arial"/>
                        </a:rPr>
                        <a:t>(2008</a:t>
                      </a:r>
                      <a:r>
                        <a:rPr sz="1400" spc="-50" dirty="0">
                          <a:latin typeface="Yu Mincho"/>
                          <a:cs typeface="Yu Mincho"/>
                        </a:rPr>
                        <a:t>年</a:t>
                      </a:r>
                      <a:r>
                        <a:rPr sz="1400" spc="-50" dirty="0">
                          <a:latin typeface="Arial"/>
                          <a:cs typeface="Arial"/>
                        </a:rPr>
                        <a:t>iPhone)</a:t>
                      </a:r>
                      <a:endParaRPr sz="140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endParaRPr sz="140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250"/>
                        </a:spcBef>
                      </a:pPr>
                      <a:r>
                        <a:rPr sz="1800" spc="-85" dirty="0">
                          <a:latin typeface="Arial"/>
                          <a:cs typeface="Arial"/>
                        </a:rPr>
                        <a:t>2010</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50"/>
                        </a:spcBef>
                      </a:pPr>
                      <a:r>
                        <a:rPr sz="1800" spc="-70" dirty="0">
                          <a:latin typeface="Arial"/>
                          <a:cs typeface="Arial"/>
                        </a:rPr>
                        <a:t>39</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350"/>
                        </a:spcBef>
                      </a:pPr>
                      <a:r>
                        <a:rPr sz="1400" spc="-55" dirty="0">
                          <a:latin typeface="Arial"/>
                          <a:cs typeface="Arial"/>
                        </a:rPr>
                        <a:t>Pinterest</a:t>
                      </a:r>
                      <a:r>
                        <a:rPr sz="1400" spc="-55" dirty="0">
                          <a:latin typeface="Yu Mincho"/>
                          <a:cs typeface="Yu Mincho"/>
                        </a:rPr>
                        <a:t>開始･</a:t>
                      </a:r>
                      <a:r>
                        <a:rPr sz="1400" spc="-55" dirty="0">
                          <a:latin typeface="Arial"/>
                          <a:cs typeface="Arial"/>
                        </a:rPr>
                        <a:t>iPad</a:t>
                      </a:r>
                      <a:r>
                        <a:rPr sz="1400" spc="-55" dirty="0">
                          <a:latin typeface="Yu Mincho"/>
                          <a:cs typeface="Yu Mincho"/>
                        </a:rPr>
                        <a:t>誕生</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450"/>
                        </a:spcBef>
                      </a:pPr>
                      <a:r>
                        <a:rPr sz="1400" dirty="0">
                          <a:latin typeface="Yu Mincho"/>
                          <a:cs typeface="Yu Mincho"/>
                        </a:rPr>
                        <a:t>電子書籍･クラウドが普及</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a:lnSpc>
                          <a:spcPct val="100000"/>
                        </a:lnSpc>
                        <a:spcBef>
                          <a:spcPts val="350"/>
                        </a:spcBef>
                      </a:pPr>
                      <a:r>
                        <a:rPr sz="1400" spc="-45" dirty="0">
                          <a:latin typeface="Yu Mincho"/>
                          <a:cs typeface="Yu Mincho"/>
                        </a:rPr>
                        <a:t>初めて</a:t>
                      </a:r>
                      <a:r>
                        <a:rPr sz="1400" spc="-45" dirty="0">
                          <a:latin typeface="Arial"/>
                          <a:cs typeface="Arial"/>
                        </a:rPr>
                        <a:t>Mac</a:t>
                      </a:r>
                      <a:r>
                        <a:rPr sz="1400" spc="-45" dirty="0">
                          <a:latin typeface="Yu Mincho"/>
                          <a:cs typeface="Yu Mincho"/>
                        </a:rPr>
                        <a:t>を購入</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83">
                <a:tc>
                  <a:txBody>
                    <a:bodyPr/>
                    <a:lstStyle/>
                    <a:p>
                      <a:pPr marL="6985" algn="ctr">
                        <a:lnSpc>
                          <a:spcPct val="100000"/>
                        </a:lnSpc>
                        <a:spcBef>
                          <a:spcPts val="305"/>
                        </a:spcBef>
                      </a:pPr>
                      <a:r>
                        <a:rPr sz="1800" spc="-85" dirty="0">
                          <a:latin typeface="Arial"/>
                          <a:cs typeface="Arial"/>
                        </a:rPr>
                        <a:t>2011</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305"/>
                        </a:spcBef>
                      </a:pPr>
                      <a:r>
                        <a:rPr sz="1800" spc="-70" dirty="0">
                          <a:latin typeface="Arial"/>
                          <a:cs typeface="Arial"/>
                        </a:rPr>
                        <a:t>40</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505"/>
                        </a:spcBef>
                      </a:pPr>
                      <a:r>
                        <a:rPr sz="1200" spc="-35" dirty="0">
                          <a:latin typeface="Arial"/>
                          <a:cs typeface="Arial"/>
                        </a:rPr>
                        <a:t>WikiLeaks</a:t>
                      </a:r>
                      <a:r>
                        <a:rPr sz="1200" spc="-35" dirty="0">
                          <a:latin typeface="Yu Mincho"/>
                          <a:cs typeface="Yu Mincho"/>
                        </a:rPr>
                        <a:t>話題･</a:t>
                      </a:r>
                      <a:r>
                        <a:rPr sz="1200" spc="-35" dirty="0">
                          <a:latin typeface="Arial"/>
                          <a:cs typeface="Arial"/>
                        </a:rPr>
                        <a:t>Google+</a:t>
                      </a:r>
                      <a:r>
                        <a:rPr sz="1200" spc="-35" dirty="0">
                          <a:latin typeface="Yu Mincho"/>
                          <a:cs typeface="Yu Mincho"/>
                        </a:rPr>
                        <a:t>誕生</a:t>
                      </a:r>
                      <a:endParaRPr sz="1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405"/>
                        </a:spcBef>
                      </a:pPr>
                      <a:r>
                        <a:rPr sz="1400" spc="-55" dirty="0">
                          <a:latin typeface="Arial"/>
                          <a:cs typeface="Arial"/>
                        </a:rPr>
                        <a:t>LINE</a:t>
                      </a:r>
                      <a:r>
                        <a:rPr sz="1400" spc="-55" dirty="0">
                          <a:latin typeface="Yu Mincho"/>
                          <a:cs typeface="Yu Mincho"/>
                        </a:rPr>
                        <a:t>開始</a:t>
                      </a:r>
                      <a:r>
                        <a:rPr sz="1400" spc="-55" dirty="0">
                          <a:latin typeface="Arial"/>
                          <a:cs typeface="Arial"/>
                        </a:rPr>
                        <a:t>(2012</a:t>
                      </a:r>
                      <a:r>
                        <a:rPr sz="1400" spc="-55" dirty="0">
                          <a:latin typeface="Yu Mincho"/>
                          <a:cs typeface="Yu Mincho"/>
                        </a:rPr>
                        <a:t>年</a:t>
                      </a:r>
                      <a:r>
                        <a:rPr sz="1400" spc="-55" dirty="0">
                          <a:latin typeface="Arial"/>
                          <a:cs typeface="Arial"/>
                        </a:rPr>
                        <a:t>LINE@)</a:t>
                      </a:r>
                      <a:endParaRPr sz="140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a:lnSpc>
                          <a:spcPct val="100000"/>
                        </a:lnSpc>
                        <a:spcBef>
                          <a:spcPts val="405"/>
                        </a:spcBef>
                      </a:pPr>
                      <a:r>
                        <a:rPr sz="1400" dirty="0">
                          <a:latin typeface="Yu Mincho"/>
                          <a:cs typeface="Yu Mincho"/>
                        </a:rPr>
                        <a:t>東日本大震災</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265"/>
                        </a:spcBef>
                      </a:pPr>
                      <a:r>
                        <a:rPr sz="1800" spc="-85" dirty="0">
                          <a:latin typeface="Arial"/>
                          <a:cs typeface="Arial"/>
                        </a:rPr>
                        <a:t>2012</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65"/>
                        </a:spcBef>
                      </a:pPr>
                      <a:r>
                        <a:rPr sz="1800" spc="-70" dirty="0">
                          <a:latin typeface="Arial"/>
                          <a:cs typeface="Arial"/>
                        </a:rPr>
                        <a:t>41</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465"/>
                        </a:spcBef>
                      </a:pPr>
                      <a:r>
                        <a:rPr sz="1400" spc="-40" dirty="0">
                          <a:latin typeface="Yu Mincho"/>
                          <a:cs typeface="Yu Mincho"/>
                        </a:rPr>
                        <a:t>バイラルメディア誕生</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565"/>
                        </a:spcBef>
                      </a:pPr>
                      <a:r>
                        <a:rPr sz="1200" spc="-25" dirty="0">
                          <a:latin typeface="Yu Mincho"/>
                          <a:cs typeface="Yu Mincho"/>
                        </a:rPr>
                        <a:t>タブレット</a:t>
                      </a:r>
                      <a:r>
                        <a:rPr sz="1200" spc="-25" dirty="0">
                          <a:latin typeface="Arial"/>
                          <a:cs typeface="Arial"/>
                        </a:rPr>
                        <a:t>PC</a:t>
                      </a:r>
                      <a:r>
                        <a:rPr sz="1200" spc="-25" dirty="0">
                          <a:latin typeface="Yu Mincho"/>
                          <a:cs typeface="Yu Mincho"/>
                        </a:rPr>
                        <a:t>･レスポンシィブ</a:t>
                      </a:r>
                      <a:endParaRPr sz="1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a:lnSpc>
                          <a:spcPct val="100000"/>
                        </a:lnSpc>
                        <a:spcBef>
                          <a:spcPts val="465"/>
                        </a:spcBef>
                      </a:pPr>
                      <a:r>
                        <a:rPr sz="1400" dirty="0">
                          <a:latin typeface="Yu Mincho"/>
                          <a:cs typeface="Yu Mincho"/>
                        </a:rPr>
                        <a:t>第２子誕生</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325"/>
                        </a:spcBef>
                      </a:pPr>
                      <a:r>
                        <a:rPr sz="1800" spc="-85" dirty="0">
                          <a:latin typeface="Arial"/>
                          <a:cs typeface="Arial"/>
                        </a:rPr>
                        <a:t>2013</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325"/>
                        </a:spcBef>
                      </a:pPr>
                      <a:r>
                        <a:rPr sz="1800" spc="-70" dirty="0">
                          <a:latin typeface="Arial"/>
                          <a:cs typeface="Arial"/>
                        </a:rPr>
                        <a:t>42</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525"/>
                        </a:spcBef>
                      </a:pPr>
                      <a:r>
                        <a:rPr sz="1200" dirty="0">
                          <a:latin typeface="Yu Mincho"/>
                          <a:cs typeface="Yu Mincho"/>
                        </a:rPr>
                        <a:t>キュレーションアプリ人気</a:t>
                      </a:r>
                      <a:endParaRPr sz="1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325"/>
                        </a:spcBef>
                      </a:pPr>
                      <a:r>
                        <a:rPr sz="1100" spc="-20" dirty="0">
                          <a:latin typeface="Yu Mincho"/>
                          <a:cs typeface="Yu Mincho"/>
                        </a:rPr>
                        <a:t>ネット選挙解禁･</a:t>
                      </a:r>
                      <a:r>
                        <a:rPr sz="1100" spc="-20" dirty="0">
                          <a:latin typeface="Arial"/>
                          <a:cs typeface="Arial"/>
                        </a:rPr>
                        <a:t>Pinterest</a:t>
                      </a:r>
                      <a:r>
                        <a:rPr sz="1100" spc="-20" dirty="0">
                          <a:latin typeface="Yu Mincho"/>
                          <a:cs typeface="Yu Mincho"/>
                        </a:rPr>
                        <a:t>日本語</a:t>
                      </a:r>
                      <a:endParaRPr sz="11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endParaRPr sz="11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95">
                <a:tc>
                  <a:txBody>
                    <a:bodyPr/>
                    <a:lstStyle/>
                    <a:p>
                      <a:pPr marL="6985" algn="ctr">
                        <a:lnSpc>
                          <a:spcPct val="100000"/>
                        </a:lnSpc>
                        <a:spcBef>
                          <a:spcPts val="280"/>
                        </a:spcBef>
                      </a:pPr>
                      <a:r>
                        <a:rPr sz="1800" spc="-85" dirty="0">
                          <a:latin typeface="Arial"/>
                          <a:cs typeface="Arial"/>
                        </a:rPr>
                        <a:t>2014</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80"/>
                        </a:spcBef>
                      </a:pPr>
                      <a:r>
                        <a:rPr sz="1800" spc="-70" dirty="0">
                          <a:latin typeface="Arial"/>
                          <a:cs typeface="Arial"/>
                        </a:rPr>
                        <a:t>43</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580"/>
                        </a:spcBef>
                      </a:pPr>
                      <a:r>
                        <a:rPr sz="1200" spc="-10" dirty="0">
                          <a:latin typeface="Yu Mincho"/>
                          <a:cs typeface="Yu Mincho"/>
                        </a:rPr>
                        <a:t>ウェアラブル端末の登場</a:t>
                      </a:r>
                      <a:endParaRPr sz="12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580"/>
                        </a:spcBef>
                      </a:pPr>
                      <a:r>
                        <a:rPr sz="1100" spc="-65" dirty="0">
                          <a:latin typeface="Arial"/>
                          <a:cs typeface="Arial"/>
                        </a:rPr>
                        <a:t>Yelp</a:t>
                      </a:r>
                      <a:r>
                        <a:rPr sz="1100" spc="-65" dirty="0">
                          <a:latin typeface="Yu Mincho"/>
                          <a:cs typeface="Yu Mincho"/>
                        </a:rPr>
                        <a:t>･</a:t>
                      </a:r>
                      <a:r>
                        <a:rPr sz="1100" spc="-65" dirty="0">
                          <a:latin typeface="Arial"/>
                          <a:cs typeface="Arial"/>
                        </a:rPr>
                        <a:t>BuzzFeed</a:t>
                      </a:r>
                      <a:r>
                        <a:rPr sz="1100" spc="-65" dirty="0">
                          <a:latin typeface="Yu Mincho"/>
                          <a:cs typeface="Yu Mincho"/>
                        </a:rPr>
                        <a:t>日本語化･消費税</a:t>
                      </a:r>
                      <a:r>
                        <a:rPr sz="1100" spc="-65" dirty="0">
                          <a:latin typeface="Arial"/>
                          <a:cs typeface="Arial"/>
                        </a:rPr>
                        <a:t>8%</a:t>
                      </a:r>
                      <a:endParaRPr sz="110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a:lnSpc>
                          <a:spcPts val="1265"/>
                        </a:lnSpc>
                      </a:pPr>
                      <a:r>
                        <a:rPr sz="1300" dirty="0">
                          <a:latin typeface="Yu Mincho"/>
                          <a:cs typeface="Yu Mincho"/>
                        </a:rPr>
                        <a:t>公立長岡造形大学</a:t>
                      </a:r>
                      <a:endParaRPr sz="1300">
                        <a:latin typeface="Yu Mincho"/>
                        <a:cs typeface="Yu Mincho"/>
                      </a:endParaRPr>
                    </a:p>
                    <a:p>
                      <a:pPr marL="55880">
                        <a:lnSpc>
                          <a:spcPts val="1480"/>
                        </a:lnSpc>
                        <a:tabLst>
                          <a:tab pos="1541780" algn="l"/>
                        </a:tabLst>
                      </a:pPr>
                      <a:r>
                        <a:rPr sz="1300" dirty="0">
                          <a:latin typeface="Yu Mincho"/>
                          <a:cs typeface="Yu Mincho"/>
                        </a:rPr>
                        <a:t>情報リテラシー論	講師</a:t>
                      </a:r>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r h="348183">
                <a:tc>
                  <a:txBody>
                    <a:bodyPr/>
                    <a:lstStyle/>
                    <a:p>
                      <a:pPr marL="6985" algn="ctr">
                        <a:lnSpc>
                          <a:spcPct val="100000"/>
                        </a:lnSpc>
                        <a:spcBef>
                          <a:spcPts val="240"/>
                        </a:spcBef>
                      </a:pPr>
                      <a:r>
                        <a:rPr sz="1800" spc="-85" dirty="0">
                          <a:latin typeface="Arial"/>
                          <a:cs typeface="Arial"/>
                        </a:rPr>
                        <a:t>2015</a:t>
                      </a:r>
                      <a:r>
                        <a:rPr sz="1800" spc="-85" dirty="0">
                          <a:latin typeface="Yu Mincho"/>
                          <a:cs typeface="Yu Mincho"/>
                        </a:rPr>
                        <a:t>年</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108585">
                        <a:lnSpc>
                          <a:spcPct val="100000"/>
                        </a:lnSpc>
                        <a:spcBef>
                          <a:spcPts val="240"/>
                        </a:spcBef>
                      </a:pPr>
                      <a:r>
                        <a:rPr sz="1800" spc="-70" dirty="0">
                          <a:latin typeface="Arial"/>
                          <a:cs typeface="Arial"/>
                        </a:rPr>
                        <a:t>44</a:t>
                      </a:r>
                      <a:r>
                        <a:rPr sz="1800" spc="-70" dirty="0">
                          <a:latin typeface="Yu Mincho"/>
                          <a:cs typeface="Yu Mincho"/>
                        </a:rPr>
                        <a:t>歳</a:t>
                      </a:r>
                      <a:endParaRPr sz="18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47625">
                        <a:lnSpc>
                          <a:spcPct val="100000"/>
                        </a:lnSpc>
                        <a:spcBef>
                          <a:spcPts val="540"/>
                        </a:spcBef>
                      </a:pPr>
                      <a:r>
                        <a:rPr sz="1200" spc="-10" dirty="0">
                          <a:latin typeface="Yu Mincho"/>
                          <a:cs typeface="Yu Mincho"/>
                        </a:rPr>
                        <a:t>オム二チャネル･</a:t>
                      </a:r>
                      <a:r>
                        <a:rPr sz="1200" spc="-10" dirty="0">
                          <a:latin typeface="Arial"/>
                          <a:cs typeface="Arial"/>
                        </a:rPr>
                        <a:t>O2O</a:t>
                      </a:r>
                      <a:endParaRPr sz="120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244">
                        <a:lnSpc>
                          <a:spcPct val="100000"/>
                        </a:lnSpc>
                        <a:spcBef>
                          <a:spcPts val="540"/>
                        </a:spcBef>
                      </a:pPr>
                      <a:r>
                        <a:rPr sz="1100" spc="-55" dirty="0">
                          <a:latin typeface="Arial"/>
                          <a:cs typeface="Arial"/>
                        </a:rPr>
                        <a:t>Instagram</a:t>
                      </a:r>
                      <a:r>
                        <a:rPr sz="1100" spc="-55" dirty="0">
                          <a:latin typeface="Yu Mincho"/>
                          <a:cs typeface="Yu Mincho"/>
                        </a:rPr>
                        <a:t>人気</a:t>
                      </a:r>
                      <a:r>
                        <a:rPr sz="1100" spc="-70" dirty="0">
                          <a:latin typeface="Yu Mincho"/>
                          <a:cs typeface="Yu Mincho"/>
                        </a:rPr>
                        <a:t> </a:t>
                      </a:r>
                      <a:r>
                        <a:rPr sz="1100" dirty="0">
                          <a:latin typeface="Yu Mincho"/>
                          <a:cs typeface="Yu Mincho"/>
                        </a:rPr>
                        <a:t>動画･音楽定額配信</a:t>
                      </a:r>
                      <a:endParaRPr sz="11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55880" marR="170815">
                        <a:lnSpc>
                          <a:spcPts val="1400"/>
                        </a:lnSpc>
                        <a:spcBef>
                          <a:spcPts val="20"/>
                        </a:spcBef>
                        <a:tabLst>
                          <a:tab pos="1541780" algn="l"/>
                        </a:tabLst>
                      </a:pPr>
                      <a:r>
                        <a:rPr sz="1300" dirty="0">
                          <a:latin typeface="Yu Mincho"/>
                          <a:cs typeface="Yu Mincho"/>
                        </a:rPr>
                        <a:t>公立長岡造形大学  情報リテラシー論	講師</a:t>
                      </a:r>
                      <a:endParaRPr sz="13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r>
            </a:tbl>
          </a:graphicData>
        </a:graphic>
      </p:graphicFrame>
      <p:sp>
        <p:nvSpPr>
          <p:cNvPr id="22" name="object 22"/>
          <p:cNvSpPr/>
          <p:nvPr/>
        </p:nvSpPr>
        <p:spPr>
          <a:xfrm>
            <a:off x="609600" y="914400"/>
            <a:ext cx="3822700" cy="8102600"/>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2096757" y="1182789"/>
            <a:ext cx="2183765" cy="1905"/>
          </a:xfrm>
          <a:custGeom>
            <a:avLst/>
            <a:gdLst/>
            <a:ahLst/>
            <a:cxnLst/>
            <a:rect l="l" t="t" r="r" b="b"/>
            <a:pathLst>
              <a:path w="2183765" h="1905">
                <a:moveTo>
                  <a:pt x="0" y="653"/>
                </a:moveTo>
                <a:lnTo>
                  <a:pt x="2183155" y="653"/>
                </a:lnTo>
              </a:path>
            </a:pathLst>
          </a:custGeom>
          <a:ln w="3175">
            <a:solidFill>
              <a:srgbClr val="E32400"/>
            </a:solidFill>
          </a:ln>
        </p:spPr>
        <p:txBody>
          <a:bodyPr wrap="square" lIns="0" tIns="0" rIns="0" bIns="0" rtlCol="0"/>
          <a:lstStyle/>
          <a:p>
            <a:endParaRPr/>
          </a:p>
        </p:txBody>
      </p:sp>
      <p:sp>
        <p:nvSpPr>
          <p:cNvPr id="24" name="object 24"/>
          <p:cNvSpPr/>
          <p:nvPr/>
        </p:nvSpPr>
        <p:spPr>
          <a:xfrm>
            <a:off x="4218889" y="1098994"/>
            <a:ext cx="168275" cy="167640"/>
          </a:xfrm>
          <a:custGeom>
            <a:avLst/>
            <a:gdLst/>
            <a:ahLst/>
            <a:cxnLst/>
            <a:rect l="l" t="t" r="r" b="b"/>
            <a:pathLst>
              <a:path w="168275" h="167640">
                <a:moveTo>
                  <a:pt x="0" y="0"/>
                </a:moveTo>
                <a:lnTo>
                  <a:pt x="41960" y="83794"/>
                </a:lnTo>
                <a:lnTo>
                  <a:pt x="101" y="167640"/>
                </a:lnTo>
                <a:lnTo>
                  <a:pt x="167690" y="83731"/>
                </a:lnTo>
                <a:lnTo>
                  <a:pt x="0" y="0"/>
                </a:lnTo>
                <a:close/>
              </a:path>
            </a:pathLst>
          </a:custGeom>
          <a:solidFill>
            <a:srgbClr val="E32400"/>
          </a:solidFill>
        </p:spPr>
        <p:txBody>
          <a:bodyPr wrap="square" lIns="0" tIns="0" rIns="0" bIns="0" rtlCol="0"/>
          <a:lstStyle/>
          <a:p>
            <a:endParaRPr/>
          </a:p>
        </p:txBody>
      </p:sp>
      <p:sp>
        <p:nvSpPr>
          <p:cNvPr id="25" name="object 25"/>
          <p:cNvSpPr/>
          <p:nvPr/>
        </p:nvSpPr>
        <p:spPr>
          <a:xfrm>
            <a:off x="2781300" y="2692396"/>
            <a:ext cx="1363980" cy="1905"/>
          </a:xfrm>
          <a:custGeom>
            <a:avLst/>
            <a:gdLst/>
            <a:ahLst/>
            <a:cxnLst/>
            <a:rect l="l" t="t" r="r" b="b"/>
            <a:pathLst>
              <a:path w="1363979" h="1905">
                <a:moveTo>
                  <a:pt x="0" y="705"/>
                </a:moveTo>
                <a:lnTo>
                  <a:pt x="1363878" y="705"/>
                </a:lnTo>
              </a:path>
            </a:pathLst>
          </a:custGeom>
          <a:ln w="3175">
            <a:solidFill>
              <a:srgbClr val="E32400"/>
            </a:solidFill>
          </a:ln>
        </p:spPr>
        <p:txBody>
          <a:bodyPr wrap="square" lIns="0" tIns="0" rIns="0" bIns="0" rtlCol="0"/>
          <a:lstStyle/>
          <a:p>
            <a:endParaRPr/>
          </a:p>
        </p:txBody>
      </p:sp>
      <p:sp>
        <p:nvSpPr>
          <p:cNvPr id="26" name="object 26"/>
          <p:cNvSpPr/>
          <p:nvPr/>
        </p:nvSpPr>
        <p:spPr>
          <a:xfrm>
            <a:off x="4084129" y="2608643"/>
            <a:ext cx="168275" cy="167640"/>
          </a:xfrm>
          <a:custGeom>
            <a:avLst/>
            <a:gdLst/>
            <a:ahLst/>
            <a:cxnLst/>
            <a:rect l="l" t="t" r="r" b="b"/>
            <a:pathLst>
              <a:path w="168275" h="167639">
                <a:moveTo>
                  <a:pt x="0" y="0"/>
                </a:moveTo>
                <a:lnTo>
                  <a:pt x="41998" y="83769"/>
                </a:lnTo>
                <a:lnTo>
                  <a:pt x="177" y="167640"/>
                </a:lnTo>
                <a:lnTo>
                  <a:pt x="167728" y="83642"/>
                </a:lnTo>
                <a:lnTo>
                  <a:pt x="0" y="0"/>
                </a:lnTo>
                <a:close/>
              </a:path>
            </a:pathLst>
          </a:custGeom>
          <a:solidFill>
            <a:srgbClr val="E32400"/>
          </a:solidFill>
        </p:spPr>
        <p:txBody>
          <a:bodyPr wrap="square" lIns="0" tIns="0" rIns="0" bIns="0" rtlCol="0"/>
          <a:lstStyle/>
          <a:p>
            <a:endParaRPr/>
          </a:p>
        </p:txBody>
      </p:sp>
      <p:sp>
        <p:nvSpPr>
          <p:cNvPr id="27" name="object 27"/>
          <p:cNvSpPr/>
          <p:nvPr/>
        </p:nvSpPr>
        <p:spPr>
          <a:xfrm>
            <a:off x="2564599" y="5251780"/>
            <a:ext cx="598170" cy="0"/>
          </a:xfrm>
          <a:custGeom>
            <a:avLst/>
            <a:gdLst/>
            <a:ahLst/>
            <a:cxnLst/>
            <a:rect l="l" t="t" r="r" b="b"/>
            <a:pathLst>
              <a:path w="598169">
                <a:moveTo>
                  <a:pt x="597814" y="0"/>
                </a:moveTo>
                <a:lnTo>
                  <a:pt x="578764" y="0"/>
                </a:lnTo>
                <a:lnTo>
                  <a:pt x="0" y="0"/>
                </a:lnTo>
              </a:path>
            </a:pathLst>
          </a:custGeom>
          <a:ln w="38100">
            <a:solidFill>
              <a:srgbClr val="E32400"/>
            </a:solidFill>
          </a:ln>
        </p:spPr>
        <p:txBody>
          <a:bodyPr wrap="square" lIns="0" tIns="0" rIns="0" bIns="0" rtlCol="0"/>
          <a:lstStyle/>
          <a:p>
            <a:endParaRPr/>
          </a:p>
        </p:txBody>
      </p:sp>
      <p:sp>
        <p:nvSpPr>
          <p:cNvPr id="28" name="object 28"/>
          <p:cNvSpPr/>
          <p:nvPr/>
        </p:nvSpPr>
        <p:spPr>
          <a:xfrm>
            <a:off x="3101454" y="5167960"/>
            <a:ext cx="167640" cy="167640"/>
          </a:xfrm>
          <a:custGeom>
            <a:avLst/>
            <a:gdLst/>
            <a:ahLst/>
            <a:cxnLst/>
            <a:rect l="l" t="t" r="r" b="b"/>
            <a:pathLst>
              <a:path w="167639" h="167639">
                <a:moveTo>
                  <a:pt x="0" y="0"/>
                </a:moveTo>
                <a:lnTo>
                  <a:pt x="41909" y="83820"/>
                </a:lnTo>
                <a:lnTo>
                  <a:pt x="0" y="167639"/>
                </a:lnTo>
                <a:lnTo>
                  <a:pt x="167639" y="83820"/>
                </a:lnTo>
                <a:lnTo>
                  <a:pt x="0" y="0"/>
                </a:lnTo>
                <a:close/>
              </a:path>
            </a:pathLst>
          </a:custGeom>
          <a:solidFill>
            <a:srgbClr val="E32400"/>
          </a:solidFill>
        </p:spPr>
        <p:txBody>
          <a:bodyPr wrap="square" lIns="0" tIns="0" rIns="0" bIns="0" rtlCol="0"/>
          <a:lstStyle/>
          <a:p>
            <a:endParaRPr/>
          </a:p>
        </p:txBody>
      </p:sp>
      <p:sp>
        <p:nvSpPr>
          <p:cNvPr id="29" name="object 29"/>
          <p:cNvSpPr/>
          <p:nvPr/>
        </p:nvSpPr>
        <p:spPr>
          <a:xfrm>
            <a:off x="1993900" y="6337300"/>
            <a:ext cx="598170" cy="0"/>
          </a:xfrm>
          <a:custGeom>
            <a:avLst/>
            <a:gdLst/>
            <a:ahLst/>
            <a:cxnLst/>
            <a:rect l="l" t="t" r="r" b="b"/>
            <a:pathLst>
              <a:path w="598169">
                <a:moveTo>
                  <a:pt x="597814" y="0"/>
                </a:moveTo>
                <a:lnTo>
                  <a:pt x="578764" y="0"/>
                </a:lnTo>
                <a:lnTo>
                  <a:pt x="0" y="0"/>
                </a:lnTo>
              </a:path>
            </a:pathLst>
          </a:custGeom>
          <a:ln w="38100">
            <a:solidFill>
              <a:srgbClr val="E32400"/>
            </a:solidFill>
          </a:ln>
        </p:spPr>
        <p:txBody>
          <a:bodyPr wrap="square" lIns="0" tIns="0" rIns="0" bIns="0" rtlCol="0"/>
          <a:lstStyle/>
          <a:p>
            <a:endParaRPr/>
          </a:p>
        </p:txBody>
      </p:sp>
      <p:sp>
        <p:nvSpPr>
          <p:cNvPr id="30" name="object 30"/>
          <p:cNvSpPr/>
          <p:nvPr/>
        </p:nvSpPr>
        <p:spPr>
          <a:xfrm>
            <a:off x="2530754" y="6253479"/>
            <a:ext cx="167640" cy="167640"/>
          </a:xfrm>
          <a:custGeom>
            <a:avLst/>
            <a:gdLst/>
            <a:ahLst/>
            <a:cxnLst/>
            <a:rect l="l" t="t" r="r" b="b"/>
            <a:pathLst>
              <a:path w="167639" h="167639">
                <a:moveTo>
                  <a:pt x="0" y="0"/>
                </a:moveTo>
                <a:lnTo>
                  <a:pt x="41910" y="83820"/>
                </a:lnTo>
                <a:lnTo>
                  <a:pt x="0" y="167640"/>
                </a:lnTo>
                <a:lnTo>
                  <a:pt x="167640" y="83820"/>
                </a:lnTo>
                <a:lnTo>
                  <a:pt x="0" y="0"/>
                </a:lnTo>
                <a:close/>
              </a:path>
            </a:pathLst>
          </a:custGeom>
          <a:solidFill>
            <a:srgbClr val="E32400"/>
          </a:solidFill>
        </p:spPr>
        <p:txBody>
          <a:bodyPr wrap="square" lIns="0" tIns="0" rIns="0" bIns="0" rtlCol="0"/>
          <a:lstStyle/>
          <a:p>
            <a:endParaRPr/>
          </a:p>
        </p:txBody>
      </p:sp>
      <p:sp>
        <p:nvSpPr>
          <p:cNvPr id="31" name="object 31"/>
          <p:cNvSpPr/>
          <p:nvPr/>
        </p:nvSpPr>
        <p:spPr>
          <a:xfrm>
            <a:off x="1701800" y="7442200"/>
            <a:ext cx="133350" cy="12065"/>
          </a:xfrm>
          <a:custGeom>
            <a:avLst/>
            <a:gdLst/>
            <a:ahLst/>
            <a:cxnLst/>
            <a:rect l="l" t="t" r="r" b="b"/>
            <a:pathLst>
              <a:path w="133350" h="12065">
                <a:moveTo>
                  <a:pt x="132955" y="11685"/>
                </a:moveTo>
                <a:lnTo>
                  <a:pt x="113978" y="10017"/>
                </a:lnTo>
                <a:lnTo>
                  <a:pt x="0" y="0"/>
                </a:lnTo>
              </a:path>
            </a:pathLst>
          </a:custGeom>
          <a:ln w="38100">
            <a:solidFill>
              <a:srgbClr val="E32400"/>
            </a:solidFill>
          </a:ln>
        </p:spPr>
        <p:txBody>
          <a:bodyPr wrap="square" lIns="0" tIns="0" rIns="0" bIns="0" rtlCol="0"/>
          <a:lstStyle/>
          <a:p>
            <a:endParaRPr/>
          </a:p>
        </p:txBody>
      </p:sp>
      <p:sp>
        <p:nvSpPr>
          <p:cNvPr id="32" name="object 32"/>
          <p:cNvSpPr/>
          <p:nvPr/>
        </p:nvSpPr>
        <p:spPr>
          <a:xfrm>
            <a:off x="1766684" y="7365047"/>
            <a:ext cx="174625" cy="167005"/>
          </a:xfrm>
          <a:custGeom>
            <a:avLst/>
            <a:gdLst/>
            <a:ahLst/>
            <a:cxnLst/>
            <a:rect l="l" t="t" r="r" b="b"/>
            <a:pathLst>
              <a:path w="174625" h="167004">
                <a:moveTo>
                  <a:pt x="14681" y="0"/>
                </a:moveTo>
                <a:lnTo>
                  <a:pt x="49098" y="87172"/>
                </a:lnTo>
                <a:lnTo>
                  <a:pt x="0" y="166992"/>
                </a:lnTo>
                <a:lnTo>
                  <a:pt x="174345" y="98183"/>
                </a:lnTo>
                <a:lnTo>
                  <a:pt x="14681" y="0"/>
                </a:lnTo>
                <a:close/>
              </a:path>
            </a:pathLst>
          </a:custGeom>
          <a:solidFill>
            <a:srgbClr val="E32400"/>
          </a:solidFill>
        </p:spPr>
        <p:txBody>
          <a:bodyPr wrap="square" lIns="0" tIns="0" rIns="0" bIns="0" rtlCol="0"/>
          <a:lstStyle/>
          <a:p>
            <a:endParaRPr/>
          </a:p>
        </p:txBody>
      </p:sp>
      <p:sp>
        <p:nvSpPr>
          <p:cNvPr id="33" name="object 33"/>
          <p:cNvSpPr/>
          <p:nvPr/>
        </p:nvSpPr>
        <p:spPr>
          <a:xfrm>
            <a:off x="2095500" y="1828863"/>
            <a:ext cx="2183765" cy="1905"/>
          </a:xfrm>
          <a:custGeom>
            <a:avLst/>
            <a:gdLst/>
            <a:ahLst/>
            <a:cxnLst/>
            <a:rect l="l" t="t" r="r" b="b"/>
            <a:pathLst>
              <a:path w="2183765" h="1905">
                <a:moveTo>
                  <a:pt x="0" y="653"/>
                </a:moveTo>
                <a:lnTo>
                  <a:pt x="2183155" y="653"/>
                </a:lnTo>
              </a:path>
            </a:pathLst>
          </a:custGeom>
          <a:ln w="3175">
            <a:solidFill>
              <a:srgbClr val="E32400"/>
            </a:solidFill>
          </a:ln>
        </p:spPr>
        <p:txBody>
          <a:bodyPr wrap="square" lIns="0" tIns="0" rIns="0" bIns="0" rtlCol="0"/>
          <a:lstStyle/>
          <a:p>
            <a:endParaRPr/>
          </a:p>
        </p:txBody>
      </p:sp>
      <p:sp>
        <p:nvSpPr>
          <p:cNvPr id="34" name="object 34"/>
          <p:cNvSpPr/>
          <p:nvPr/>
        </p:nvSpPr>
        <p:spPr>
          <a:xfrm>
            <a:off x="4217644" y="1745081"/>
            <a:ext cx="168275" cy="167640"/>
          </a:xfrm>
          <a:custGeom>
            <a:avLst/>
            <a:gdLst/>
            <a:ahLst/>
            <a:cxnLst/>
            <a:rect l="l" t="t" r="r" b="b"/>
            <a:pathLst>
              <a:path w="168275" h="167639">
                <a:moveTo>
                  <a:pt x="0" y="0"/>
                </a:moveTo>
                <a:lnTo>
                  <a:pt x="41960" y="83794"/>
                </a:lnTo>
                <a:lnTo>
                  <a:pt x="101" y="167639"/>
                </a:lnTo>
                <a:lnTo>
                  <a:pt x="167690" y="83718"/>
                </a:lnTo>
                <a:lnTo>
                  <a:pt x="0" y="0"/>
                </a:lnTo>
                <a:close/>
              </a:path>
            </a:pathLst>
          </a:custGeom>
          <a:solidFill>
            <a:srgbClr val="E32400"/>
          </a:solidFill>
        </p:spPr>
        <p:txBody>
          <a:bodyPr wrap="square" lIns="0" tIns="0" rIns="0" bIns="0" rtlCol="0"/>
          <a:lstStyle/>
          <a:p>
            <a:endParaRPr/>
          </a:p>
        </p:txBody>
      </p:sp>
      <p:sp>
        <p:nvSpPr>
          <p:cNvPr id="35" name="object 35"/>
          <p:cNvSpPr/>
          <p:nvPr/>
        </p:nvSpPr>
        <p:spPr>
          <a:xfrm>
            <a:off x="2387600" y="3999164"/>
            <a:ext cx="1275715" cy="3175"/>
          </a:xfrm>
          <a:custGeom>
            <a:avLst/>
            <a:gdLst/>
            <a:ahLst/>
            <a:cxnLst/>
            <a:rect l="l" t="t" r="r" b="b"/>
            <a:pathLst>
              <a:path w="1275714" h="3175">
                <a:moveTo>
                  <a:pt x="0" y="1427"/>
                </a:moveTo>
                <a:lnTo>
                  <a:pt x="1275524" y="1427"/>
                </a:lnTo>
              </a:path>
            </a:pathLst>
          </a:custGeom>
          <a:ln w="3175">
            <a:solidFill>
              <a:srgbClr val="E32400"/>
            </a:solidFill>
          </a:ln>
        </p:spPr>
        <p:txBody>
          <a:bodyPr wrap="square" lIns="0" tIns="0" rIns="0" bIns="0" rtlCol="0"/>
          <a:lstStyle/>
          <a:p>
            <a:endParaRPr/>
          </a:p>
        </p:txBody>
      </p:sp>
      <p:sp>
        <p:nvSpPr>
          <p:cNvPr id="36" name="object 36"/>
          <p:cNvSpPr/>
          <p:nvPr/>
        </p:nvSpPr>
        <p:spPr>
          <a:xfrm>
            <a:off x="3601973" y="3915486"/>
            <a:ext cx="168275" cy="167640"/>
          </a:xfrm>
          <a:custGeom>
            <a:avLst/>
            <a:gdLst/>
            <a:ahLst/>
            <a:cxnLst/>
            <a:rect l="l" t="t" r="r" b="b"/>
            <a:pathLst>
              <a:path w="168275" h="167639">
                <a:moveTo>
                  <a:pt x="0" y="0"/>
                </a:moveTo>
                <a:lnTo>
                  <a:pt x="42087" y="83731"/>
                </a:lnTo>
                <a:lnTo>
                  <a:pt x="368" y="167639"/>
                </a:lnTo>
                <a:lnTo>
                  <a:pt x="167817" y="83438"/>
                </a:lnTo>
                <a:lnTo>
                  <a:pt x="0" y="0"/>
                </a:lnTo>
                <a:close/>
              </a:path>
            </a:pathLst>
          </a:custGeom>
          <a:solidFill>
            <a:srgbClr val="E32400"/>
          </a:solidFill>
        </p:spPr>
        <p:txBody>
          <a:bodyPr wrap="square" lIns="0" tIns="0" rIns="0" bIns="0" rtlCol="0"/>
          <a:lstStyle/>
          <a:p>
            <a:endParaRPr/>
          </a:p>
        </p:txBody>
      </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139700">
              <a:lnSpc>
                <a:spcPts val="1900"/>
              </a:lnSpc>
            </a:pPr>
            <a:fld id="{81D60167-4931-47E6-BA6A-407CBD079E47}" type="slidenum">
              <a:rPr spc="-105" dirty="0"/>
              <a:t>3</a:t>
            </a:fld>
            <a:endParaRPr spc="-105" dirty="0"/>
          </a:p>
        </p:txBody>
      </p:sp>
      <p:sp>
        <p:nvSpPr>
          <p:cNvPr id="38" name="object 38"/>
          <p:cNvSpPr txBox="1"/>
          <p:nvPr/>
        </p:nvSpPr>
        <p:spPr>
          <a:xfrm>
            <a:off x="2552700" y="9357480"/>
            <a:ext cx="7586345" cy="208279"/>
          </a:xfrm>
          <a:prstGeom prst="rect">
            <a:avLst/>
          </a:prstGeom>
        </p:spPr>
        <p:txBody>
          <a:bodyPr vert="horz" wrap="square" lIns="0" tIns="0" rIns="0" bIns="0" rtlCol="0">
            <a:spAutoFit/>
          </a:bodyPr>
          <a:lstStyle/>
          <a:p>
            <a:pPr marL="12700">
              <a:lnSpc>
                <a:spcPts val="15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6700" y="762000"/>
            <a:ext cx="5829300" cy="85725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6699" y="761998"/>
            <a:ext cx="5829300" cy="8572500"/>
          </a:xfrm>
          <a:custGeom>
            <a:avLst/>
            <a:gdLst/>
            <a:ahLst/>
            <a:cxnLst/>
            <a:rect l="l" t="t" r="r" b="b"/>
            <a:pathLst>
              <a:path w="5829300" h="8572500">
                <a:moveTo>
                  <a:pt x="0" y="0"/>
                </a:moveTo>
                <a:lnTo>
                  <a:pt x="5829300" y="0"/>
                </a:lnTo>
                <a:lnTo>
                  <a:pt x="5829300" y="8572501"/>
                </a:lnTo>
                <a:lnTo>
                  <a:pt x="0" y="8572501"/>
                </a:lnTo>
                <a:lnTo>
                  <a:pt x="0" y="0"/>
                </a:lnTo>
                <a:close/>
              </a:path>
            </a:pathLst>
          </a:custGeom>
          <a:ln w="12700">
            <a:solidFill>
              <a:srgbClr val="000000"/>
            </a:solidFill>
          </a:ln>
        </p:spPr>
        <p:txBody>
          <a:bodyPr wrap="square" lIns="0" tIns="0" rIns="0" bIns="0" rtlCol="0"/>
          <a:lstStyle/>
          <a:p>
            <a:endParaRPr/>
          </a:p>
        </p:txBody>
      </p:sp>
      <p:sp>
        <p:nvSpPr>
          <p:cNvPr id="4" name="object 4"/>
          <p:cNvSpPr/>
          <p:nvPr/>
        </p:nvSpPr>
        <p:spPr>
          <a:xfrm>
            <a:off x="6350000" y="711200"/>
            <a:ext cx="4279900" cy="42545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349993" y="711200"/>
            <a:ext cx="4279900" cy="4254500"/>
          </a:xfrm>
          <a:custGeom>
            <a:avLst/>
            <a:gdLst/>
            <a:ahLst/>
            <a:cxnLst/>
            <a:rect l="l" t="t" r="r" b="b"/>
            <a:pathLst>
              <a:path w="4279900" h="4254500">
                <a:moveTo>
                  <a:pt x="0" y="0"/>
                </a:moveTo>
                <a:lnTo>
                  <a:pt x="4279906" y="0"/>
                </a:lnTo>
                <a:lnTo>
                  <a:pt x="4279906" y="4254499"/>
                </a:lnTo>
                <a:lnTo>
                  <a:pt x="0" y="4254499"/>
                </a:lnTo>
                <a:lnTo>
                  <a:pt x="0" y="0"/>
                </a:lnTo>
                <a:close/>
              </a:path>
            </a:pathLst>
          </a:custGeom>
          <a:ln w="38100">
            <a:solidFill>
              <a:srgbClr val="FF2600"/>
            </a:solidFill>
          </a:ln>
        </p:spPr>
        <p:txBody>
          <a:bodyPr wrap="square" lIns="0" tIns="0" rIns="0" bIns="0" rtlCol="0"/>
          <a:lstStyle/>
          <a:p>
            <a:endParaRPr/>
          </a:p>
        </p:txBody>
      </p:sp>
      <p:sp>
        <p:nvSpPr>
          <p:cNvPr id="6" name="object 6"/>
          <p:cNvSpPr/>
          <p:nvPr/>
        </p:nvSpPr>
        <p:spPr>
          <a:xfrm>
            <a:off x="6350000" y="5092700"/>
            <a:ext cx="4279900" cy="42164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349993" y="5092698"/>
            <a:ext cx="4279900" cy="4216400"/>
          </a:xfrm>
          <a:custGeom>
            <a:avLst/>
            <a:gdLst/>
            <a:ahLst/>
            <a:cxnLst/>
            <a:rect l="l" t="t" r="r" b="b"/>
            <a:pathLst>
              <a:path w="4279900" h="4216400">
                <a:moveTo>
                  <a:pt x="0" y="0"/>
                </a:moveTo>
                <a:lnTo>
                  <a:pt x="4279906" y="0"/>
                </a:lnTo>
                <a:lnTo>
                  <a:pt x="4279906" y="4216401"/>
                </a:lnTo>
                <a:lnTo>
                  <a:pt x="0" y="4216401"/>
                </a:lnTo>
                <a:lnTo>
                  <a:pt x="0" y="0"/>
                </a:lnTo>
                <a:close/>
              </a:path>
            </a:pathLst>
          </a:custGeom>
          <a:ln w="50800">
            <a:solidFill>
              <a:srgbClr val="0433FF"/>
            </a:solidFill>
          </a:ln>
        </p:spPr>
        <p:txBody>
          <a:bodyPr wrap="square" lIns="0" tIns="0" rIns="0" bIns="0" rtlCol="0"/>
          <a:lstStyle/>
          <a:p>
            <a:endParaRPr/>
          </a:p>
        </p:txBody>
      </p:sp>
      <p:sp>
        <p:nvSpPr>
          <p:cNvPr id="8" name="object 8"/>
          <p:cNvSpPr/>
          <p:nvPr/>
        </p:nvSpPr>
        <p:spPr>
          <a:xfrm>
            <a:off x="866628" y="4842446"/>
            <a:ext cx="4739640" cy="887094"/>
          </a:xfrm>
          <a:custGeom>
            <a:avLst/>
            <a:gdLst/>
            <a:ahLst/>
            <a:cxnLst/>
            <a:rect l="l" t="t" r="r" b="b"/>
            <a:pathLst>
              <a:path w="4739640" h="887095">
                <a:moveTo>
                  <a:pt x="0" y="0"/>
                </a:moveTo>
                <a:lnTo>
                  <a:pt x="4739017" y="0"/>
                </a:lnTo>
                <a:lnTo>
                  <a:pt x="4739017" y="886790"/>
                </a:lnTo>
                <a:lnTo>
                  <a:pt x="0" y="886790"/>
                </a:lnTo>
                <a:lnTo>
                  <a:pt x="0" y="0"/>
                </a:lnTo>
                <a:close/>
              </a:path>
            </a:pathLst>
          </a:custGeom>
          <a:ln w="38100">
            <a:solidFill>
              <a:srgbClr val="FF2600"/>
            </a:solidFill>
          </a:ln>
        </p:spPr>
        <p:txBody>
          <a:bodyPr wrap="square" lIns="0" tIns="0" rIns="0" bIns="0" rtlCol="0"/>
          <a:lstStyle/>
          <a:p>
            <a:endParaRPr/>
          </a:p>
        </p:txBody>
      </p:sp>
      <p:sp>
        <p:nvSpPr>
          <p:cNvPr id="9" name="object 9"/>
          <p:cNvSpPr/>
          <p:nvPr/>
        </p:nvSpPr>
        <p:spPr>
          <a:xfrm>
            <a:off x="8005876" y="3558616"/>
            <a:ext cx="1106805" cy="290195"/>
          </a:xfrm>
          <a:custGeom>
            <a:avLst/>
            <a:gdLst/>
            <a:ahLst/>
            <a:cxnLst/>
            <a:rect l="l" t="t" r="r" b="b"/>
            <a:pathLst>
              <a:path w="1106804" h="290195">
                <a:moveTo>
                  <a:pt x="0" y="0"/>
                </a:moveTo>
                <a:lnTo>
                  <a:pt x="1106195" y="0"/>
                </a:lnTo>
                <a:lnTo>
                  <a:pt x="1106195" y="290121"/>
                </a:lnTo>
                <a:lnTo>
                  <a:pt x="0" y="290121"/>
                </a:lnTo>
                <a:lnTo>
                  <a:pt x="0" y="0"/>
                </a:lnTo>
                <a:close/>
              </a:path>
            </a:pathLst>
          </a:custGeom>
          <a:ln w="38100">
            <a:solidFill>
              <a:srgbClr val="0433FF"/>
            </a:solidFill>
          </a:ln>
        </p:spPr>
        <p:txBody>
          <a:bodyPr wrap="square" lIns="0" tIns="0" rIns="0" bIns="0" rtlCol="0"/>
          <a:lstStyle/>
          <a:p>
            <a:endParaRPr/>
          </a:p>
        </p:txBody>
      </p:sp>
      <p:sp>
        <p:nvSpPr>
          <p:cNvPr id="10" name="object 10"/>
          <p:cNvSpPr/>
          <p:nvPr/>
        </p:nvSpPr>
        <p:spPr>
          <a:xfrm>
            <a:off x="5648388" y="4491850"/>
            <a:ext cx="610870" cy="852805"/>
          </a:xfrm>
          <a:custGeom>
            <a:avLst/>
            <a:gdLst/>
            <a:ahLst/>
            <a:cxnLst/>
            <a:rect l="l" t="t" r="r" b="b"/>
            <a:pathLst>
              <a:path w="610870" h="852804">
                <a:moveTo>
                  <a:pt x="0" y="426161"/>
                </a:moveTo>
                <a:lnTo>
                  <a:pt x="610336" y="426161"/>
                </a:lnTo>
              </a:path>
            </a:pathLst>
          </a:custGeom>
          <a:ln w="852322">
            <a:solidFill>
              <a:srgbClr val="FF2600"/>
            </a:solidFill>
          </a:ln>
        </p:spPr>
        <p:txBody>
          <a:bodyPr wrap="square" lIns="0" tIns="0" rIns="0" bIns="0" rtlCol="0"/>
          <a:lstStyle/>
          <a:p>
            <a:endParaRPr/>
          </a:p>
        </p:txBody>
      </p:sp>
      <p:sp>
        <p:nvSpPr>
          <p:cNvPr id="11" name="object 11"/>
          <p:cNvSpPr/>
          <p:nvPr/>
        </p:nvSpPr>
        <p:spPr>
          <a:xfrm>
            <a:off x="6201765" y="4403051"/>
            <a:ext cx="120650" cy="134620"/>
          </a:xfrm>
          <a:custGeom>
            <a:avLst/>
            <a:gdLst/>
            <a:ahLst/>
            <a:cxnLst/>
            <a:rect l="l" t="t" r="r" b="b"/>
            <a:pathLst>
              <a:path w="120650" h="134620">
                <a:moveTo>
                  <a:pt x="120548" y="0"/>
                </a:moveTo>
                <a:lnTo>
                  <a:pt x="0" y="63639"/>
                </a:lnTo>
                <a:lnTo>
                  <a:pt x="99136" y="134620"/>
                </a:lnTo>
                <a:lnTo>
                  <a:pt x="120548" y="0"/>
                </a:lnTo>
                <a:close/>
              </a:path>
            </a:pathLst>
          </a:custGeom>
          <a:solidFill>
            <a:srgbClr val="FF2600"/>
          </a:solidFill>
        </p:spPr>
        <p:txBody>
          <a:bodyPr wrap="square" lIns="0" tIns="0" rIns="0" bIns="0" rtlCol="0"/>
          <a:lstStyle/>
          <a:p>
            <a:endParaRPr/>
          </a:p>
        </p:txBody>
      </p:sp>
      <p:sp>
        <p:nvSpPr>
          <p:cNvPr id="12" name="object 12"/>
          <p:cNvSpPr/>
          <p:nvPr/>
        </p:nvSpPr>
        <p:spPr>
          <a:xfrm>
            <a:off x="8150775" y="3920655"/>
            <a:ext cx="264795" cy="1729105"/>
          </a:xfrm>
          <a:custGeom>
            <a:avLst/>
            <a:gdLst/>
            <a:ahLst/>
            <a:cxnLst/>
            <a:rect l="l" t="t" r="r" b="b"/>
            <a:pathLst>
              <a:path w="264795" h="1729104">
                <a:moveTo>
                  <a:pt x="0" y="864424"/>
                </a:moveTo>
                <a:lnTo>
                  <a:pt x="264689" y="864424"/>
                </a:lnTo>
              </a:path>
            </a:pathLst>
          </a:custGeom>
          <a:ln w="1728848">
            <a:solidFill>
              <a:srgbClr val="0433FF"/>
            </a:solidFill>
          </a:ln>
        </p:spPr>
        <p:txBody>
          <a:bodyPr wrap="square" lIns="0" tIns="0" rIns="0" bIns="0" rtlCol="0"/>
          <a:lstStyle/>
          <a:p>
            <a:endParaRPr/>
          </a:p>
        </p:txBody>
      </p:sp>
      <p:sp>
        <p:nvSpPr>
          <p:cNvPr id="13" name="object 13"/>
          <p:cNvSpPr/>
          <p:nvPr/>
        </p:nvSpPr>
        <p:spPr>
          <a:xfrm>
            <a:off x="8049171" y="5608256"/>
            <a:ext cx="211454" cy="227329"/>
          </a:xfrm>
          <a:custGeom>
            <a:avLst/>
            <a:gdLst/>
            <a:ahLst/>
            <a:cxnLst/>
            <a:rect l="l" t="t" r="r" b="b"/>
            <a:pathLst>
              <a:path w="211454" h="227329">
                <a:moveTo>
                  <a:pt x="0" y="0"/>
                </a:moveTo>
                <a:lnTo>
                  <a:pt x="73164" y="227037"/>
                </a:lnTo>
                <a:lnTo>
                  <a:pt x="210896" y="32283"/>
                </a:lnTo>
                <a:lnTo>
                  <a:pt x="0" y="0"/>
                </a:lnTo>
                <a:close/>
              </a:path>
            </a:pathLst>
          </a:custGeom>
          <a:solidFill>
            <a:srgbClr val="0433FF"/>
          </a:solidFill>
        </p:spPr>
        <p:txBody>
          <a:bodyPr wrap="square" lIns="0" tIns="0" rIns="0" bIns="0" rtlCol="0"/>
          <a:lstStyle/>
          <a:p>
            <a:endParaRPr/>
          </a:p>
        </p:txBody>
      </p:sp>
      <p:sp>
        <p:nvSpPr>
          <p:cNvPr id="14" name="object 14"/>
          <p:cNvSpPr/>
          <p:nvPr/>
        </p:nvSpPr>
        <p:spPr>
          <a:xfrm>
            <a:off x="6856641" y="7133310"/>
            <a:ext cx="342900" cy="131445"/>
          </a:xfrm>
          <a:custGeom>
            <a:avLst/>
            <a:gdLst/>
            <a:ahLst/>
            <a:cxnLst/>
            <a:rect l="l" t="t" r="r" b="b"/>
            <a:pathLst>
              <a:path w="342900" h="131445">
                <a:moveTo>
                  <a:pt x="0" y="0"/>
                </a:moveTo>
                <a:lnTo>
                  <a:pt x="342900" y="0"/>
                </a:lnTo>
                <a:lnTo>
                  <a:pt x="342900" y="130975"/>
                </a:lnTo>
                <a:lnTo>
                  <a:pt x="0" y="130975"/>
                </a:lnTo>
                <a:lnTo>
                  <a:pt x="0" y="0"/>
                </a:lnTo>
                <a:close/>
              </a:path>
            </a:pathLst>
          </a:custGeom>
          <a:solidFill>
            <a:srgbClr val="DCDEE0"/>
          </a:solidFill>
        </p:spPr>
        <p:txBody>
          <a:bodyPr wrap="square" lIns="0" tIns="0" rIns="0" bIns="0" rtlCol="0"/>
          <a:lstStyle/>
          <a:p>
            <a:endParaRPr/>
          </a:p>
        </p:txBody>
      </p:sp>
      <p:sp>
        <p:nvSpPr>
          <p:cNvPr id="15" name="object 15"/>
          <p:cNvSpPr/>
          <p:nvPr/>
        </p:nvSpPr>
        <p:spPr>
          <a:xfrm>
            <a:off x="7472540" y="7133310"/>
            <a:ext cx="342900" cy="131445"/>
          </a:xfrm>
          <a:custGeom>
            <a:avLst/>
            <a:gdLst/>
            <a:ahLst/>
            <a:cxnLst/>
            <a:rect l="l" t="t" r="r" b="b"/>
            <a:pathLst>
              <a:path w="342900" h="131445">
                <a:moveTo>
                  <a:pt x="0" y="0"/>
                </a:moveTo>
                <a:lnTo>
                  <a:pt x="342900" y="0"/>
                </a:lnTo>
                <a:lnTo>
                  <a:pt x="342900" y="130975"/>
                </a:lnTo>
                <a:lnTo>
                  <a:pt x="0" y="130975"/>
                </a:lnTo>
                <a:lnTo>
                  <a:pt x="0" y="0"/>
                </a:lnTo>
                <a:close/>
              </a:path>
            </a:pathLst>
          </a:custGeom>
          <a:solidFill>
            <a:srgbClr val="DCDEE0"/>
          </a:solidFill>
        </p:spPr>
        <p:txBody>
          <a:bodyPr wrap="square" lIns="0" tIns="0" rIns="0" bIns="0" rtlCol="0"/>
          <a:lstStyle/>
          <a:p>
            <a:endParaRPr/>
          </a:p>
        </p:txBody>
      </p:sp>
      <p:sp>
        <p:nvSpPr>
          <p:cNvPr id="16" name="object 16"/>
          <p:cNvSpPr/>
          <p:nvPr/>
        </p:nvSpPr>
        <p:spPr>
          <a:xfrm>
            <a:off x="6831241" y="7595552"/>
            <a:ext cx="648335" cy="131445"/>
          </a:xfrm>
          <a:custGeom>
            <a:avLst/>
            <a:gdLst/>
            <a:ahLst/>
            <a:cxnLst/>
            <a:rect l="l" t="t" r="r" b="b"/>
            <a:pathLst>
              <a:path w="648334" h="131445">
                <a:moveTo>
                  <a:pt x="0" y="0"/>
                </a:moveTo>
                <a:lnTo>
                  <a:pt x="647915" y="0"/>
                </a:lnTo>
                <a:lnTo>
                  <a:pt x="647915" y="130975"/>
                </a:lnTo>
                <a:lnTo>
                  <a:pt x="0" y="130975"/>
                </a:lnTo>
                <a:lnTo>
                  <a:pt x="0" y="0"/>
                </a:lnTo>
                <a:close/>
              </a:path>
            </a:pathLst>
          </a:custGeom>
          <a:solidFill>
            <a:srgbClr val="DCDEE0"/>
          </a:solidFill>
        </p:spPr>
        <p:txBody>
          <a:bodyPr wrap="square" lIns="0" tIns="0" rIns="0" bIns="0" rtlCol="0"/>
          <a:lstStyle/>
          <a:p>
            <a:endParaRPr/>
          </a:p>
        </p:txBody>
      </p:sp>
      <p:sp>
        <p:nvSpPr>
          <p:cNvPr id="17" name="object 17"/>
          <p:cNvSpPr txBox="1"/>
          <p:nvPr/>
        </p:nvSpPr>
        <p:spPr>
          <a:xfrm>
            <a:off x="10706100" y="761715"/>
            <a:ext cx="2143760" cy="8509635"/>
          </a:xfrm>
          <a:prstGeom prst="rect">
            <a:avLst/>
          </a:prstGeom>
        </p:spPr>
        <p:txBody>
          <a:bodyPr vert="horz" wrap="square" lIns="0" tIns="88900" rIns="0" bIns="0" rtlCol="0">
            <a:spAutoFit/>
          </a:bodyPr>
          <a:lstStyle/>
          <a:p>
            <a:pPr marL="12700">
              <a:lnSpc>
                <a:spcPct val="100000"/>
              </a:lnSpc>
              <a:spcBef>
                <a:spcPts val="700"/>
              </a:spcBef>
            </a:pPr>
            <a:r>
              <a:rPr sz="2200" spc="-100" dirty="0">
                <a:latin typeface="Yu Mincho"/>
                <a:cs typeface="Yu Mincho"/>
              </a:rPr>
              <a:t>「</a:t>
            </a:r>
            <a:r>
              <a:rPr sz="2200" spc="-100" dirty="0">
                <a:latin typeface="Arial"/>
                <a:cs typeface="Arial"/>
              </a:rPr>
              <a:t>Facebook</a:t>
            </a:r>
            <a:r>
              <a:rPr sz="2200" spc="-100" dirty="0">
                <a:latin typeface="Yu Mincho"/>
                <a:cs typeface="Yu Mincho"/>
              </a:rPr>
              <a:t>アカ</a:t>
            </a:r>
            <a:endParaRPr sz="2200">
              <a:latin typeface="Yu Mincho"/>
              <a:cs typeface="Yu Mincho"/>
            </a:endParaRPr>
          </a:p>
          <a:p>
            <a:pPr marL="12700" marR="5080">
              <a:lnSpc>
                <a:spcPct val="126299"/>
              </a:lnSpc>
              <a:spcBef>
                <a:spcPts val="165"/>
              </a:spcBef>
            </a:pPr>
            <a:r>
              <a:rPr sz="2200" spc="-35" dirty="0">
                <a:latin typeface="Yu Mincho"/>
                <a:cs typeface="Yu Mincho"/>
              </a:rPr>
              <a:t>ウントでログイ  </a:t>
            </a:r>
            <a:r>
              <a:rPr sz="2200" spc="-135" dirty="0">
                <a:latin typeface="Yu Mincho"/>
                <a:cs typeface="Yu Mincho"/>
              </a:rPr>
              <a:t>ンする」をクリッ  </a:t>
            </a:r>
            <a:r>
              <a:rPr sz="2200" dirty="0">
                <a:latin typeface="Yu Mincho"/>
                <a:cs typeface="Yu Mincho"/>
              </a:rPr>
              <a:t>クすると、自分  </a:t>
            </a:r>
            <a:r>
              <a:rPr sz="2200" spc="-100" dirty="0">
                <a:latin typeface="Yu Mincho"/>
                <a:cs typeface="Yu Mincho"/>
              </a:rPr>
              <a:t>の</a:t>
            </a:r>
            <a:r>
              <a:rPr sz="2200" spc="-100" dirty="0">
                <a:latin typeface="Arial"/>
                <a:cs typeface="Arial"/>
              </a:rPr>
              <a:t>Facebook</a:t>
            </a:r>
            <a:r>
              <a:rPr sz="2200" spc="-100" dirty="0">
                <a:latin typeface="Yu Mincho"/>
                <a:cs typeface="Yu Mincho"/>
              </a:rPr>
              <a:t>にあ  </a:t>
            </a:r>
            <a:r>
              <a:rPr sz="2200" spc="-20" dirty="0">
                <a:latin typeface="Yu Mincho"/>
                <a:cs typeface="Yu Mincho"/>
              </a:rPr>
              <a:t>る情報にアクセ  </a:t>
            </a:r>
            <a:r>
              <a:rPr sz="2200" dirty="0">
                <a:latin typeface="Yu Mincho"/>
                <a:cs typeface="Yu Mincho"/>
              </a:rPr>
              <a:t>スする項目が出  </a:t>
            </a:r>
            <a:r>
              <a:rPr sz="2200" spc="-20" dirty="0">
                <a:latin typeface="Yu Mincho"/>
                <a:cs typeface="Yu Mincho"/>
              </a:rPr>
              <a:t>るので、よく読  </a:t>
            </a:r>
            <a:r>
              <a:rPr sz="2200" spc="-25" dirty="0">
                <a:latin typeface="Yu Mincho"/>
                <a:cs typeface="Yu Mincho"/>
              </a:rPr>
              <a:t>んで必要ないと  </a:t>
            </a:r>
            <a:r>
              <a:rPr sz="2200" dirty="0">
                <a:latin typeface="Yu Mincho"/>
                <a:cs typeface="Yu Mincho"/>
              </a:rPr>
              <a:t>感じた項目は  チェックなどを  </a:t>
            </a:r>
            <a:r>
              <a:rPr sz="2200" spc="-35" dirty="0">
                <a:latin typeface="Yu Mincho"/>
                <a:cs typeface="Yu Mincho"/>
              </a:rPr>
              <a:t>外す。このよう  </a:t>
            </a:r>
            <a:r>
              <a:rPr sz="2200" spc="-100" dirty="0">
                <a:latin typeface="Yu Mincho"/>
                <a:cs typeface="Yu Mincho"/>
              </a:rPr>
              <a:t>な</a:t>
            </a:r>
            <a:r>
              <a:rPr sz="2200" spc="-100" dirty="0">
                <a:latin typeface="Arial"/>
                <a:cs typeface="Arial"/>
              </a:rPr>
              <a:t>Facebook</a:t>
            </a:r>
            <a:r>
              <a:rPr sz="2200" spc="-100" dirty="0">
                <a:latin typeface="Yu Mincho"/>
                <a:cs typeface="Yu Mincho"/>
              </a:rPr>
              <a:t>アプ  </a:t>
            </a:r>
            <a:r>
              <a:rPr sz="2200" dirty="0">
                <a:latin typeface="Yu Mincho"/>
                <a:cs typeface="Yu Mincho"/>
              </a:rPr>
              <a:t>リが自分の代わ  </a:t>
            </a:r>
            <a:r>
              <a:rPr sz="2200" spc="-10" dirty="0">
                <a:latin typeface="Yu Mincho"/>
                <a:cs typeface="Yu Mincho"/>
              </a:rPr>
              <a:t>り投稿するって  </a:t>
            </a:r>
            <a:r>
              <a:rPr sz="2200" spc="-120" dirty="0">
                <a:latin typeface="Yu Mincho"/>
                <a:cs typeface="Yu Mincho"/>
              </a:rPr>
              <a:t>機能もあるの</a:t>
            </a:r>
            <a:r>
              <a:rPr sz="2200" spc="-229" dirty="0">
                <a:latin typeface="Yu Mincho"/>
                <a:cs typeface="Yu Mincho"/>
              </a:rPr>
              <a:t>で</a:t>
            </a:r>
            <a:r>
              <a:rPr sz="2200" dirty="0">
                <a:latin typeface="Yu Mincho"/>
                <a:cs typeface="Yu Mincho"/>
              </a:rPr>
              <a:t>、  嫌な場合は公開  範囲を「自分の  み」などに変え  ておく。</a:t>
            </a:r>
            <a:endParaRPr sz="2200">
              <a:latin typeface="Yu Mincho"/>
              <a:cs typeface="Yu Mincho"/>
            </a:endParaRPr>
          </a:p>
        </p:txBody>
      </p:sp>
      <p:sp>
        <p:nvSpPr>
          <p:cNvPr id="18" name="object 18"/>
          <p:cNvSpPr txBox="1">
            <a:spLocks noGrp="1"/>
          </p:cNvSpPr>
          <p:nvPr>
            <p:ph type="title"/>
          </p:nvPr>
        </p:nvSpPr>
        <p:spPr>
          <a:prstGeom prst="rect">
            <a:avLst/>
          </a:prstGeom>
        </p:spPr>
        <p:txBody>
          <a:bodyPr vert="horz" wrap="square" lIns="0" tIns="150103" rIns="0" bIns="0" rtlCol="0">
            <a:spAutoFit/>
          </a:bodyPr>
          <a:lstStyle/>
          <a:p>
            <a:pPr marL="177800">
              <a:lnSpc>
                <a:spcPct val="100000"/>
              </a:lnSpc>
            </a:pPr>
            <a:r>
              <a:rPr sz="2900" spc="45" dirty="0">
                <a:solidFill>
                  <a:srgbClr val="000000"/>
                </a:solidFill>
              </a:rPr>
              <a:t>Facebookでログインするゲームやアプリはアクセス項目と代理投稿に注意</a:t>
            </a:r>
            <a:endParaRPr sz="2900"/>
          </a:p>
        </p:txBody>
      </p:sp>
      <p:sp>
        <p:nvSpPr>
          <p:cNvPr id="19" name="object 19"/>
          <p:cNvSpPr/>
          <p:nvPr/>
        </p:nvSpPr>
        <p:spPr>
          <a:xfrm>
            <a:off x="7090892" y="8490829"/>
            <a:ext cx="2936240" cy="290195"/>
          </a:xfrm>
          <a:custGeom>
            <a:avLst/>
            <a:gdLst/>
            <a:ahLst/>
            <a:cxnLst/>
            <a:rect l="l" t="t" r="r" b="b"/>
            <a:pathLst>
              <a:path w="2936240" h="290195">
                <a:moveTo>
                  <a:pt x="0" y="0"/>
                </a:moveTo>
                <a:lnTo>
                  <a:pt x="2936176" y="0"/>
                </a:lnTo>
                <a:lnTo>
                  <a:pt x="2936176" y="290121"/>
                </a:lnTo>
                <a:lnTo>
                  <a:pt x="0" y="290121"/>
                </a:lnTo>
                <a:lnTo>
                  <a:pt x="0" y="0"/>
                </a:lnTo>
                <a:close/>
              </a:path>
            </a:pathLst>
          </a:custGeom>
          <a:ln w="50800">
            <a:solidFill>
              <a:srgbClr val="FF9300"/>
            </a:solidFill>
          </a:ln>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30</a:t>
            </a:fld>
            <a:endParaRPr spc="-105" dirty="0"/>
          </a:p>
        </p:txBody>
      </p:sp>
      <p:sp>
        <p:nvSpPr>
          <p:cNvPr id="21" name="object 21"/>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31</a:t>
            </a:fld>
            <a:endParaRPr spc="-105"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2" name="object 2"/>
          <p:cNvSpPr txBox="1">
            <a:spLocks noGrp="1"/>
          </p:cNvSpPr>
          <p:nvPr>
            <p:ph type="title"/>
          </p:nvPr>
        </p:nvSpPr>
        <p:spPr>
          <a:prstGeom prst="rect">
            <a:avLst/>
          </a:prstGeom>
        </p:spPr>
        <p:txBody>
          <a:bodyPr vert="horz" wrap="square" lIns="0" tIns="226303" rIns="0" bIns="0" rtlCol="0">
            <a:spAutoFit/>
          </a:bodyPr>
          <a:lstStyle/>
          <a:p>
            <a:pPr marL="723900">
              <a:lnSpc>
                <a:spcPct val="100000"/>
              </a:lnSpc>
            </a:pPr>
            <a:r>
              <a:rPr sz="3900" spc="415" dirty="0">
                <a:solidFill>
                  <a:srgbClr val="000000"/>
                </a:solidFill>
                <a:latin typeface="SimSun"/>
                <a:cs typeface="SimSun"/>
              </a:rPr>
              <a:t>Y</a:t>
            </a:r>
            <a:r>
              <a:rPr sz="3900" spc="470" dirty="0">
                <a:solidFill>
                  <a:srgbClr val="000000"/>
                </a:solidFill>
                <a:latin typeface="SimSun"/>
                <a:cs typeface="SimSun"/>
              </a:rPr>
              <a:t>ou</a:t>
            </a:r>
            <a:r>
              <a:rPr sz="3900" spc="225" dirty="0">
                <a:solidFill>
                  <a:srgbClr val="000000"/>
                </a:solidFill>
                <a:latin typeface="SimSun"/>
                <a:cs typeface="SimSun"/>
              </a:rPr>
              <a:t>T</a:t>
            </a:r>
            <a:r>
              <a:rPr sz="3900" spc="340" dirty="0">
                <a:solidFill>
                  <a:srgbClr val="000000"/>
                </a:solidFill>
                <a:latin typeface="SimSun"/>
                <a:cs typeface="SimSun"/>
              </a:rPr>
              <a:t>ube（</a:t>
            </a:r>
            <a:r>
              <a:rPr sz="3900" spc="-120" dirty="0">
                <a:solidFill>
                  <a:srgbClr val="000000"/>
                </a:solidFill>
                <a:latin typeface="SimSun"/>
                <a:cs typeface="SimSun"/>
              </a:rPr>
              <a:t>ユ</a:t>
            </a:r>
            <a:r>
              <a:rPr sz="3900" dirty="0">
                <a:solidFill>
                  <a:srgbClr val="000000"/>
                </a:solidFill>
                <a:latin typeface="SimSun"/>
                <a:cs typeface="SimSun"/>
              </a:rPr>
              <a:t>ーチュ</a:t>
            </a:r>
            <a:r>
              <a:rPr sz="3900" spc="-235" dirty="0">
                <a:solidFill>
                  <a:srgbClr val="000000"/>
                </a:solidFill>
                <a:latin typeface="SimSun"/>
                <a:cs typeface="SimSun"/>
              </a:rPr>
              <a:t>ー</a:t>
            </a:r>
            <a:r>
              <a:rPr sz="3900" dirty="0">
                <a:solidFill>
                  <a:srgbClr val="000000"/>
                </a:solidFill>
                <a:latin typeface="SimSun"/>
                <a:cs typeface="SimSun"/>
              </a:rPr>
              <a:t>ブ）の３大特長と長所＆短所</a:t>
            </a:r>
            <a:endParaRPr sz="3900">
              <a:latin typeface="SimSun"/>
              <a:cs typeface="SimSun"/>
            </a:endParaRPr>
          </a:p>
        </p:txBody>
      </p:sp>
      <p:graphicFrame>
        <p:nvGraphicFramePr>
          <p:cNvPr id="3" name="object 3"/>
          <p:cNvGraphicFramePr>
            <a:graphicFrameLocks noGrp="1"/>
          </p:cNvGraphicFramePr>
          <p:nvPr/>
        </p:nvGraphicFramePr>
        <p:xfrm>
          <a:off x="463550" y="1009650"/>
          <a:ext cx="12325985" cy="8194675"/>
        </p:xfrm>
        <a:graphic>
          <a:graphicData uri="http://schemas.openxmlformats.org/drawingml/2006/table">
            <a:tbl>
              <a:tblPr firstRow="1" bandRow="1">
                <a:tableStyleId>{2D5ABB26-0587-4C30-8999-92F81FD0307C}</a:tableStyleId>
              </a:tblPr>
              <a:tblGrid>
                <a:gridCol w="2924213"/>
                <a:gridCol w="4695875"/>
                <a:gridCol w="4686363"/>
              </a:tblGrid>
              <a:tr h="741100">
                <a:tc>
                  <a:txBody>
                    <a:bodyPr/>
                    <a:lstStyle/>
                    <a:p>
                      <a:pPr marL="895350">
                        <a:lnSpc>
                          <a:spcPct val="100000"/>
                        </a:lnSpc>
                        <a:spcBef>
                          <a:spcPts val="1450"/>
                        </a:spcBef>
                      </a:pPr>
                      <a:r>
                        <a:rPr sz="2400" spc="90" dirty="0">
                          <a:latin typeface="Yu Gothic"/>
                          <a:cs typeface="Yu Gothic"/>
                        </a:rPr>
                        <a:t>3大特長</a:t>
                      </a:r>
                      <a:endParaRPr sz="2400">
                        <a:latin typeface="Yu Gothic"/>
                        <a:cs typeface="Yu Gothic"/>
                      </a:endParaRPr>
                    </a:p>
                  </a:txBody>
                  <a:tcPr marL="0" marR="0" marT="0" marB="0">
                    <a:lnL w="12700">
                      <a:solidFill>
                        <a:srgbClr val="606060"/>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F5D328"/>
                    </a:solidFill>
                  </a:tcPr>
                </a:tc>
                <a:tc>
                  <a:txBody>
                    <a:bodyPr/>
                    <a:lstStyle/>
                    <a:p>
                      <a:pPr algn="ctr">
                        <a:lnSpc>
                          <a:spcPct val="100000"/>
                        </a:lnSpc>
                        <a:spcBef>
                          <a:spcPts val="1450"/>
                        </a:spcBef>
                      </a:pPr>
                      <a:r>
                        <a:rPr sz="2400" dirty="0">
                          <a:latin typeface="Yu Gothic"/>
                          <a:cs typeface="Yu Gothic"/>
                        </a:rPr>
                        <a:t>長所</a:t>
                      </a:r>
                      <a:endParaRPr sz="2400">
                        <a:latin typeface="Yu Gothic"/>
                        <a:cs typeface="Yu Gothic"/>
                      </a:endParaRPr>
                    </a:p>
                  </a:txBody>
                  <a:tcPr marL="0" marR="0" marT="0" marB="0">
                    <a:lnL w="12700">
                      <a:solidFill>
                        <a:srgbClr val="B8B8B8"/>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F5D328"/>
                    </a:solidFill>
                  </a:tcPr>
                </a:tc>
                <a:tc>
                  <a:txBody>
                    <a:bodyPr/>
                    <a:lstStyle/>
                    <a:p>
                      <a:pPr marL="12065" algn="ctr">
                        <a:lnSpc>
                          <a:spcPct val="100000"/>
                        </a:lnSpc>
                        <a:spcBef>
                          <a:spcPts val="1450"/>
                        </a:spcBef>
                      </a:pPr>
                      <a:r>
                        <a:rPr sz="2400" dirty="0">
                          <a:latin typeface="Yu Gothic"/>
                          <a:cs typeface="Yu Gothic"/>
                        </a:rPr>
                        <a:t>短所</a:t>
                      </a:r>
                      <a:endParaRPr sz="2400">
                        <a:latin typeface="Yu Gothic"/>
                        <a:cs typeface="Yu Gothic"/>
                      </a:endParaRPr>
                    </a:p>
                  </a:txBody>
                  <a:tcPr marL="0" marR="0" marT="0" marB="0">
                    <a:lnL w="12700">
                      <a:solidFill>
                        <a:srgbClr val="B8B8B8"/>
                      </a:solidFill>
                      <a:prstDash val="solid"/>
                    </a:lnL>
                    <a:lnR w="12700">
                      <a:solidFill>
                        <a:srgbClr val="606060"/>
                      </a:solidFill>
                      <a:prstDash val="solid"/>
                    </a:lnR>
                    <a:lnT w="12700">
                      <a:solidFill>
                        <a:srgbClr val="606060"/>
                      </a:solidFill>
                      <a:prstDash val="solid"/>
                    </a:lnT>
                    <a:lnB w="12700">
                      <a:solidFill>
                        <a:srgbClr val="B8B8B8"/>
                      </a:solidFill>
                      <a:prstDash val="solid"/>
                    </a:lnB>
                    <a:solidFill>
                      <a:srgbClr val="F5D328"/>
                    </a:solidFill>
                  </a:tcPr>
                </a:tc>
              </a:tr>
              <a:tr h="458564">
                <a:tc>
                  <a:txBody>
                    <a:bodyPr/>
                    <a:lstStyle/>
                    <a:p>
                      <a:endParaRPr sz="2400">
                        <a:latin typeface="Yu Gothic"/>
                        <a:cs typeface="Yu Gothic"/>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414"/>
                        </a:spcBef>
                      </a:pPr>
                      <a:r>
                        <a:rPr sz="2400" spc="-30" dirty="0">
                          <a:latin typeface="Yu Mincho"/>
                          <a:cs typeface="Yu Mincho"/>
                        </a:rPr>
                        <a:t>・テレビと並んでエンターテイメ</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115"/>
                        </a:spcBef>
                      </a:pPr>
                      <a:r>
                        <a:rPr sz="2400" spc="-15" dirty="0">
                          <a:latin typeface="Yu Mincho"/>
                          <a:cs typeface="Yu Mincho"/>
                        </a:rPr>
                        <a:t>・動画を撮るノウハウや機材が高</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835"/>
                        </a:lnSpc>
                      </a:pPr>
                      <a:r>
                        <a:rPr sz="2400" spc="-25" dirty="0">
                          <a:latin typeface="Yu Mincho"/>
                          <a:cs typeface="Yu Mincho"/>
                        </a:rPr>
                        <a:t>ントとして根付いている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535"/>
                        </a:lnSpc>
                      </a:pPr>
                      <a:r>
                        <a:rPr sz="2400" spc="-10" dirty="0">
                          <a:latin typeface="Yu Mincho"/>
                          <a:cs typeface="Yu Mincho"/>
                        </a:rPr>
                        <a:t>い（と思っている）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00050">
                <a:tc>
                  <a:txBody>
                    <a:bodyPr/>
                    <a:lstStyle/>
                    <a:p>
                      <a:pPr marL="57150">
                        <a:lnSpc>
                          <a:spcPts val="2635"/>
                        </a:lnSpc>
                      </a:pPr>
                      <a:r>
                        <a:rPr sz="2400" dirty="0">
                          <a:latin typeface="Yu Mincho"/>
                          <a:cs typeface="Yu Mincho"/>
                        </a:rPr>
                        <a:t>世界最大の動画サー</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835"/>
                        </a:lnSpc>
                      </a:pPr>
                      <a:r>
                        <a:rPr sz="2400" dirty="0">
                          <a:latin typeface="Yu Mincho"/>
                          <a:cs typeface="Yu Mincho"/>
                        </a:rPr>
                        <a:t>・スマホの普及で見る環境も撮る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535"/>
                        </a:lnSpc>
                      </a:pPr>
                      <a:r>
                        <a:rPr sz="2400" spc="-15" dirty="0">
                          <a:latin typeface="Yu Mincho"/>
                          <a:cs typeface="Yu Mincho"/>
                        </a:rPr>
                        <a:t>・動画編集のノウハウやソフトが</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12750">
                <a:tc>
                  <a:txBody>
                    <a:bodyPr/>
                    <a:lstStyle/>
                    <a:p>
                      <a:pPr marL="57150">
                        <a:lnSpc>
                          <a:spcPct val="100000"/>
                        </a:lnSpc>
                        <a:spcBef>
                          <a:spcPts val="200"/>
                        </a:spcBef>
                      </a:pPr>
                      <a:r>
                        <a:rPr sz="2400" dirty="0">
                          <a:latin typeface="Yu Mincho"/>
                          <a:cs typeface="Yu Mincho"/>
                        </a:rPr>
                        <a:t>ビス</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ct val="100000"/>
                        </a:lnSpc>
                      </a:pPr>
                      <a:r>
                        <a:rPr sz="2400" dirty="0">
                          <a:latin typeface="Yu Mincho"/>
                          <a:cs typeface="Yu Mincho"/>
                        </a:rPr>
                        <a:t>環境も整った</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585"/>
                        </a:lnSpc>
                      </a:pPr>
                      <a:r>
                        <a:rPr sz="2400" spc="-10" dirty="0">
                          <a:latin typeface="Yu Mincho"/>
                          <a:cs typeface="Yu Mincho"/>
                        </a:rPr>
                        <a:t>高い（と思っている）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810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735"/>
                        </a:lnSpc>
                      </a:pPr>
                      <a:r>
                        <a:rPr sz="2400" dirty="0">
                          <a:latin typeface="Yu Mincho"/>
                          <a:cs typeface="Yu Mincho"/>
                        </a:rPr>
                        <a:t>・視聴者は多いが投稿者は少なく</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435"/>
                        </a:lnSpc>
                      </a:pPr>
                      <a:r>
                        <a:rPr sz="2400" dirty="0">
                          <a:latin typeface="Yu Mincho"/>
                          <a:cs typeface="Yu Mincho"/>
                        </a:rPr>
                        <a:t>・音楽やテレビ映像など著作権絡</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34074">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58140">
                        <a:lnSpc>
                          <a:spcPts val="2835"/>
                        </a:lnSpc>
                      </a:pPr>
                      <a:r>
                        <a:rPr sz="2400" spc="30" dirty="0">
                          <a:latin typeface="Yu Mincho"/>
                          <a:cs typeface="Yu Mincho"/>
                        </a:rPr>
                        <a:t>憧れの職業にYouTuber台頭</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61315">
                        <a:lnSpc>
                          <a:spcPts val="2535"/>
                        </a:lnSpc>
                      </a:pPr>
                      <a:r>
                        <a:rPr sz="2400" dirty="0">
                          <a:latin typeface="Yu Mincho"/>
                          <a:cs typeface="Yu Mincho"/>
                        </a:rPr>
                        <a:t>みの問題が起きやすい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B8B8B8"/>
                      </a:solidFill>
                      <a:prstDash val="solid"/>
                    </a:lnB>
                    <a:solidFill>
                      <a:srgbClr val="EBEBEB"/>
                    </a:solidFill>
                  </a:tcPr>
                </a:tc>
              </a:tr>
              <a:tr h="473975">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385"/>
                        </a:spcBef>
                      </a:pPr>
                      <a:r>
                        <a:rPr sz="2400" spc="55" dirty="0">
                          <a:latin typeface="Yu Mincho"/>
                          <a:cs typeface="Yu Mincho"/>
                        </a:rPr>
                        <a:t>・YouTubeはGoogleが買収した</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385"/>
                        </a:spcBef>
                      </a:pPr>
                      <a:r>
                        <a:rPr sz="2400" dirty="0">
                          <a:latin typeface="Yu Mincho"/>
                          <a:cs typeface="Yu Mincho"/>
                        </a:rPr>
                        <a:t>・早い者勝ちである（後発は不利</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40005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685"/>
                        </a:lnSpc>
                      </a:pPr>
                      <a:r>
                        <a:rPr sz="2400" dirty="0">
                          <a:latin typeface="Yu Mincho"/>
                          <a:cs typeface="Yu Mincho"/>
                        </a:rPr>
                        <a:t>サービスである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685"/>
                        </a:lnSpc>
                      </a:pPr>
                      <a:r>
                        <a:rPr sz="2400" dirty="0">
                          <a:latin typeface="Yu Mincho"/>
                          <a:cs typeface="Yu Mincho"/>
                        </a:rPr>
                        <a:t>である）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793750">
                <a:tc>
                  <a:txBody>
                    <a:bodyPr/>
                    <a:lstStyle/>
                    <a:p>
                      <a:pPr marL="57150">
                        <a:lnSpc>
                          <a:spcPct val="100000"/>
                        </a:lnSpc>
                        <a:spcBef>
                          <a:spcPts val="1350"/>
                        </a:spcBef>
                      </a:pPr>
                      <a:r>
                        <a:rPr sz="2400" dirty="0">
                          <a:latin typeface="Yu Mincho"/>
                          <a:cs typeface="Yu Mincho"/>
                        </a:rPr>
                        <a:t>検索エンジンに強い</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735"/>
                        </a:lnSpc>
                      </a:pPr>
                      <a:r>
                        <a:rPr sz="2400" spc="-10" dirty="0">
                          <a:latin typeface="Yu Mincho"/>
                          <a:cs typeface="Yu Mincho"/>
                        </a:rPr>
                        <a:t>・動画１本をアップした数分後に</a:t>
                      </a:r>
                      <a:endParaRPr sz="2400">
                        <a:latin typeface="Yu Mincho"/>
                        <a:cs typeface="Yu Mincho"/>
                      </a:endParaRPr>
                    </a:p>
                    <a:p>
                      <a:pPr marL="358140">
                        <a:lnSpc>
                          <a:spcPct val="100000"/>
                        </a:lnSpc>
                        <a:spcBef>
                          <a:spcPts val="219"/>
                        </a:spcBef>
                      </a:pPr>
                      <a:r>
                        <a:rPr sz="2400" spc="-10" dirty="0">
                          <a:latin typeface="Yu Mincho"/>
                          <a:cs typeface="Yu Mincho"/>
                        </a:rPr>
                        <a:t>１ページ目へ出る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735"/>
                        </a:lnSpc>
                      </a:pPr>
                      <a:r>
                        <a:rPr sz="2400" spc="-25" dirty="0">
                          <a:latin typeface="Yu Mincho"/>
                          <a:cs typeface="Yu Mincho"/>
                        </a:rPr>
                        <a:t>・業界や業種で剥いているケース</a:t>
                      </a:r>
                      <a:endParaRPr sz="2400">
                        <a:latin typeface="Yu Mincho"/>
                        <a:cs typeface="Yu Mincho"/>
                      </a:endParaRPr>
                    </a:p>
                    <a:p>
                      <a:pPr marL="361315">
                        <a:lnSpc>
                          <a:spcPct val="100000"/>
                        </a:lnSpc>
                        <a:spcBef>
                          <a:spcPts val="219"/>
                        </a:spcBef>
                      </a:pPr>
                      <a:r>
                        <a:rPr sz="2400" dirty="0">
                          <a:latin typeface="Yu Mincho"/>
                          <a:cs typeface="Yu Mincho"/>
                        </a:rPr>
                        <a:t>が限られる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685"/>
                        </a:lnSpc>
                      </a:pPr>
                      <a:r>
                        <a:rPr sz="2400" spc="40" dirty="0">
                          <a:latin typeface="Yu Mincho"/>
                          <a:cs typeface="Yu Mincho"/>
                        </a:rPr>
                        <a:t>・Googleに次ぐ第２の検索エン</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685"/>
                        </a:lnSpc>
                      </a:pPr>
                      <a:r>
                        <a:rPr sz="2400" dirty="0">
                          <a:latin typeface="Yu Mincho"/>
                          <a:cs typeface="Yu Mincho"/>
                        </a:rPr>
                        <a:t>・検索から動画を見て成約へ繋げ</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18657">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58140">
                        <a:lnSpc>
                          <a:spcPts val="2685"/>
                        </a:lnSpc>
                      </a:pPr>
                      <a:r>
                        <a:rPr sz="2400" dirty="0">
                          <a:latin typeface="Yu Mincho"/>
                          <a:cs typeface="Yu Mincho"/>
                        </a:rPr>
                        <a:t>ジンである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61315">
                        <a:lnSpc>
                          <a:spcPts val="2685"/>
                        </a:lnSpc>
                      </a:pPr>
                      <a:r>
                        <a:rPr sz="2400" spc="-15" dirty="0">
                          <a:latin typeface="Yu Mincho"/>
                          <a:cs typeface="Yu Mincho"/>
                        </a:rPr>
                        <a:t>る導線が高度化している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B8B8B8"/>
                      </a:solidFill>
                      <a:prstDash val="solid"/>
                    </a:lnB>
                    <a:solidFill>
                      <a:srgbClr val="EBEBEB"/>
                    </a:solidFill>
                  </a:tcPr>
                </a:tc>
              </a:tr>
              <a:tr h="483042">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455"/>
                        </a:spcBef>
                      </a:pPr>
                      <a:r>
                        <a:rPr sz="2400" spc="-10" dirty="0">
                          <a:latin typeface="Yu Mincho"/>
                          <a:cs typeface="Yu Mincho"/>
                        </a:rPr>
                        <a:t>・動画にリンクを貼ってサイトへ</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455"/>
                        </a:spcBef>
                      </a:pPr>
                      <a:r>
                        <a:rPr sz="2400" spc="-10" dirty="0">
                          <a:latin typeface="Yu Mincho"/>
                          <a:cs typeface="Yu Mincho"/>
                        </a:rPr>
                        <a:t>・顔出しする勇気や人前で話せな</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3810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685"/>
                        </a:lnSpc>
                      </a:pPr>
                      <a:r>
                        <a:rPr sz="2400" dirty="0">
                          <a:latin typeface="Yu Mincho"/>
                          <a:cs typeface="Yu Mincho"/>
                        </a:rPr>
                        <a:t>誘導できる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685"/>
                        </a:lnSpc>
                      </a:pPr>
                      <a:r>
                        <a:rPr sz="2400" spc="-10" dirty="0">
                          <a:latin typeface="Yu Mincho"/>
                          <a:cs typeface="Yu Mincho"/>
                        </a:rPr>
                        <a:t>い（と思っている）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06400">
                <a:tc>
                  <a:txBody>
                    <a:bodyPr/>
                    <a:lstStyle/>
                    <a:p>
                      <a:pPr marL="57150">
                        <a:lnSpc>
                          <a:spcPts val="2585"/>
                        </a:lnSpc>
                      </a:pPr>
                      <a:r>
                        <a:rPr sz="2400" dirty="0">
                          <a:latin typeface="Yu Mincho"/>
                          <a:cs typeface="Yu Mincho"/>
                        </a:rPr>
                        <a:t>圧倒的な情報量と高</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785"/>
                        </a:lnSpc>
                      </a:pPr>
                      <a:r>
                        <a:rPr sz="2400" spc="-10" dirty="0">
                          <a:latin typeface="Yu Mincho"/>
                          <a:cs typeface="Yu Mincho"/>
                        </a:rPr>
                        <a:t>・動画の音声を認識して自動で字</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785"/>
                        </a:lnSpc>
                      </a:pPr>
                      <a:r>
                        <a:rPr sz="2400" spc="-5" dirty="0">
                          <a:latin typeface="Yu Mincho"/>
                          <a:cs typeface="Yu Mincho"/>
                        </a:rPr>
                        <a:t>・文字や写真で伝えるのが面倒に</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12750">
                <a:tc>
                  <a:txBody>
                    <a:bodyPr/>
                    <a:lstStyle/>
                    <a:p>
                      <a:pPr marL="57150">
                        <a:lnSpc>
                          <a:spcPct val="100000"/>
                        </a:lnSpc>
                        <a:spcBef>
                          <a:spcPts val="100"/>
                        </a:spcBef>
                      </a:pPr>
                      <a:r>
                        <a:rPr sz="2400" spc="-20" dirty="0">
                          <a:latin typeface="Yu Mincho"/>
                          <a:cs typeface="Yu Mincho"/>
                        </a:rPr>
                        <a:t>機能なツール</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685"/>
                        </a:lnSpc>
                      </a:pPr>
                      <a:r>
                        <a:rPr sz="2400" spc="-15" dirty="0">
                          <a:latin typeface="Yu Mincho"/>
                          <a:cs typeface="Yu Mincho"/>
                        </a:rPr>
                        <a:t>幕を出せる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685"/>
                        </a:lnSpc>
                      </a:pPr>
                      <a:r>
                        <a:rPr sz="2400" dirty="0">
                          <a:latin typeface="Yu Mincho"/>
                          <a:cs typeface="Yu Mincho"/>
                        </a:rPr>
                        <a:t>なる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810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535"/>
                        </a:lnSpc>
                      </a:pPr>
                      <a:r>
                        <a:rPr sz="2400" dirty="0">
                          <a:latin typeface="Yu Mincho"/>
                          <a:cs typeface="Yu Mincho"/>
                        </a:rPr>
                        <a:t>・自動翻訳機能で世界中に動画を</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535"/>
                        </a:lnSpc>
                      </a:pPr>
                      <a:r>
                        <a:rPr sz="2400" spc="-15" dirty="0">
                          <a:latin typeface="Yu Mincho"/>
                          <a:cs typeface="Yu Mincho"/>
                        </a:rPr>
                        <a:t>・スマホで見る人が増えて通信料</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15952">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606060"/>
                      </a:solidFill>
                      <a:prstDash val="solid"/>
                    </a:lnB>
                    <a:solidFill>
                      <a:srgbClr val="EBEBEB"/>
                    </a:solidFill>
                  </a:tcPr>
                </a:tc>
                <a:tc>
                  <a:txBody>
                    <a:bodyPr/>
                    <a:lstStyle/>
                    <a:p>
                      <a:pPr marL="358140">
                        <a:lnSpc>
                          <a:spcPts val="2735"/>
                        </a:lnSpc>
                      </a:pPr>
                      <a:r>
                        <a:rPr sz="2400" dirty="0">
                          <a:latin typeface="Yu Mincho"/>
                          <a:cs typeface="Yu Mincho"/>
                        </a:rPr>
                        <a:t>伝えられる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606060"/>
                      </a:solidFill>
                      <a:prstDash val="solid"/>
                    </a:lnB>
                    <a:solidFill>
                      <a:srgbClr val="EBEBEB"/>
                    </a:solidFill>
                  </a:tcPr>
                </a:tc>
                <a:tc>
                  <a:txBody>
                    <a:bodyPr/>
                    <a:lstStyle/>
                    <a:p>
                      <a:pPr marL="361315">
                        <a:lnSpc>
                          <a:spcPts val="2735"/>
                        </a:lnSpc>
                      </a:pPr>
                      <a:r>
                        <a:rPr sz="2400" spc="-10" dirty="0">
                          <a:latin typeface="Yu Mincho"/>
                          <a:cs typeface="Yu Mincho"/>
                        </a:rPr>
                        <a:t>による制限を気にする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606060"/>
                      </a:solidFill>
                      <a:prstDash val="solid"/>
                    </a:lnB>
                    <a:solidFill>
                      <a:srgbClr val="EBEBEB"/>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02500" y="381000"/>
            <a:ext cx="4940300" cy="8788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71500" y="121635"/>
            <a:ext cx="6097270" cy="2112645"/>
          </a:xfrm>
          <a:prstGeom prst="rect">
            <a:avLst/>
          </a:prstGeom>
        </p:spPr>
        <p:txBody>
          <a:bodyPr vert="horz" wrap="square" lIns="0" tIns="0" rIns="0" bIns="0" rtlCol="0">
            <a:spAutoFit/>
          </a:bodyPr>
          <a:lstStyle/>
          <a:p>
            <a:pPr marL="12700" marR="5080">
              <a:lnSpc>
                <a:spcPct val="142400"/>
              </a:lnSpc>
            </a:pPr>
            <a:r>
              <a:rPr sz="4800" spc="-25" dirty="0">
                <a:solidFill>
                  <a:srgbClr val="333333"/>
                </a:solidFill>
                <a:latin typeface="Yu Mincho"/>
                <a:cs typeface="Yu Mincho"/>
              </a:rPr>
              <a:t>標高２メートル。  </a:t>
            </a:r>
            <a:r>
              <a:rPr sz="4800" dirty="0">
                <a:solidFill>
                  <a:srgbClr val="333333"/>
                </a:solidFill>
                <a:latin typeface="Yu Mincho"/>
                <a:cs typeface="Yu Mincho"/>
              </a:rPr>
              <a:t>滑走距離６メー</a:t>
            </a:r>
            <a:r>
              <a:rPr sz="4800" spc="-195" dirty="0">
                <a:solidFill>
                  <a:srgbClr val="333333"/>
                </a:solidFill>
                <a:latin typeface="Yu Mincho"/>
                <a:cs typeface="Yu Mincho"/>
              </a:rPr>
              <a:t>ト</a:t>
            </a:r>
            <a:r>
              <a:rPr sz="4800" dirty="0">
                <a:solidFill>
                  <a:srgbClr val="333333"/>
                </a:solidFill>
                <a:latin typeface="Yu Mincho"/>
                <a:cs typeface="Yu Mincho"/>
              </a:rPr>
              <a:t>ル。</a:t>
            </a:r>
            <a:endParaRPr sz="4800">
              <a:latin typeface="Yu Mincho"/>
              <a:cs typeface="Yu Mincho"/>
            </a:endParaRPr>
          </a:p>
        </p:txBody>
      </p:sp>
      <p:sp>
        <p:nvSpPr>
          <p:cNvPr id="4" name="object 4"/>
          <p:cNvSpPr/>
          <p:nvPr/>
        </p:nvSpPr>
        <p:spPr>
          <a:xfrm>
            <a:off x="520700" y="2387600"/>
            <a:ext cx="5918200" cy="47752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84200" y="7124700"/>
            <a:ext cx="5950585" cy="287655"/>
          </a:xfrm>
          <a:prstGeom prst="rect">
            <a:avLst/>
          </a:prstGeom>
        </p:spPr>
        <p:txBody>
          <a:bodyPr vert="horz" wrap="square" lIns="0" tIns="0" rIns="0" bIns="0" rtlCol="0">
            <a:spAutoFit/>
          </a:bodyPr>
          <a:lstStyle/>
          <a:p>
            <a:pPr marL="12700">
              <a:lnSpc>
                <a:spcPct val="100000"/>
              </a:lnSpc>
            </a:pPr>
            <a:r>
              <a:rPr sz="1800" u="sng" spc="-70" dirty="0">
                <a:latin typeface="Arial"/>
                <a:cs typeface="Arial"/>
                <a:hlinkClick r:id="rId4"/>
              </a:rPr>
              <a:t>http://mixi.jp/view_diary.pl?id=1397063970&amp;owner_id=6116333</a:t>
            </a:r>
            <a:endParaRPr sz="18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32</a:t>
            </a:fld>
            <a:endParaRPr spc="-105"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6" name="object 6"/>
          <p:cNvSpPr txBox="1"/>
          <p:nvPr/>
        </p:nvSpPr>
        <p:spPr>
          <a:xfrm>
            <a:off x="571500" y="8140700"/>
            <a:ext cx="5950585" cy="1011555"/>
          </a:xfrm>
          <a:prstGeom prst="rect">
            <a:avLst/>
          </a:prstGeom>
        </p:spPr>
        <p:txBody>
          <a:bodyPr vert="horz" wrap="square" lIns="0" tIns="0" rIns="0" bIns="0" rtlCol="0">
            <a:spAutoFit/>
          </a:bodyPr>
          <a:lstStyle/>
          <a:p>
            <a:pPr marL="50800">
              <a:lnSpc>
                <a:spcPct val="100000"/>
              </a:lnSpc>
            </a:pPr>
            <a:r>
              <a:rPr sz="4200" dirty="0">
                <a:latin typeface="Yu Mincho"/>
                <a:cs typeface="Yu Mincho"/>
              </a:rPr>
              <a:t>その１週間後。。。</a:t>
            </a:r>
            <a:endParaRPr sz="4200">
              <a:latin typeface="Yu Mincho"/>
              <a:cs typeface="Yu Mincho"/>
            </a:endParaRPr>
          </a:p>
          <a:p>
            <a:pPr marL="12700">
              <a:lnSpc>
                <a:spcPct val="100000"/>
              </a:lnSpc>
              <a:spcBef>
                <a:spcPts val="660"/>
              </a:spcBef>
            </a:pPr>
            <a:r>
              <a:rPr sz="1800" u="sng" spc="-70" dirty="0">
                <a:latin typeface="Arial"/>
                <a:cs typeface="Arial"/>
                <a:hlinkClick r:id="rId5"/>
              </a:rPr>
              <a:t>http://mixi.jp/view_diary.pl?id=1408126058&amp;owner_id=6116333</a:t>
            </a:r>
            <a:endParaRPr sz="18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003" rIns="0" bIns="0" rtlCol="0">
            <a:spAutoFit/>
          </a:bodyPr>
          <a:lstStyle/>
          <a:p>
            <a:pPr marL="584200">
              <a:lnSpc>
                <a:spcPct val="100000"/>
              </a:lnSpc>
            </a:pPr>
            <a:r>
              <a:rPr sz="3800" spc="-360" dirty="0">
                <a:solidFill>
                  <a:srgbClr val="000000"/>
                </a:solidFill>
                <a:latin typeface="Arial"/>
                <a:cs typeface="Arial"/>
              </a:rPr>
              <a:t>Y</a:t>
            </a:r>
            <a:r>
              <a:rPr sz="3800" spc="-5" dirty="0">
                <a:solidFill>
                  <a:srgbClr val="000000"/>
                </a:solidFill>
                <a:latin typeface="Arial"/>
                <a:cs typeface="Arial"/>
              </a:rPr>
              <a:t>ou</a:t>
            </a:r>
            <a:r>
              <a:rPr sz="3800" spc="-145" dirty="0">
                <a:solidFill>
                  <a:srgbClr val="000000"/>
                </a:solidFill>
                <a:latin typeface="Arial"/>
                <a:cs typeface="Arial"/>
              </a:rPr>
              <a:t>T</a:t>
            </a:r>
            <a:r>
              <a:rPr sz="3800" spc="-5" dirty="0">
                <a:solidFill>
                  <a:srgbClr val="000000"/>
                </a:solidFill>
                <a:latin typeface="Arial"/>
                <a:cs typeface="Arial"/>
              </a:rPr>
              <a:t>ube</a:t>
            </a:r>
            <a:r>
              <a:rPr sz="3800" spc="-10" dirty="0">
                <a:solidFill>
                  <a:srgbClr val="000000"/>
                </a:solidFill>
                <a:latin typeface="Arial"/>
                <a:cs typeface="Arial"/>
              </a:rPr>
              <a:t>r</a:t>
            </a:r>
            <a:r>
              <a:rPr sz="3800" spc="-10" dirty="0">
                <a:solidFill>
                  <a:srgbClr val="000000"/>
                </a:solidFill>
                <a:latin typeface="Yu Mincho"/>
                <a:cs typeface="Yu Mincho"/>
              </a:rPr>
              <a:t>の国内</a:t>
            </a:r>
            <a:r>
              <a:rPr sz="3800" spc="-5" dirty="0">
                <a:solidFill>
                  <a:srgbClr val="000000"/>
                </a:solidFill>
                <a:latin typeface="Arial"/>
                <a:cs typeface="Arial"/>
              </a:rPr>
              <a:t>1</a:t>
            </a:r>
            <a:r>
              <a:rPr sz="3800" spc="-10" dirty="0">
                <a:solidFill>
                  <a:srgbClr val="000000"/>
                </a:solidFill>
                <a:latin typeface="Yu Mincho"/>
                <a:cs typeface="Yu Mincho"/>
              </a:rPr>
              <a:t>位「ヒカキン」は新潟県妙高市出身</a:t>
            </a:r>
            <a:endParaRPr sz="3800">
              <a:latin typeface="Yu Mincho"/>
              <a:cs typeface="Yu Mincho"/>
            </a:endParaRPr>
          </a:p>
        </p:txBody>
      </p:sp>
      <p:sp>
        <p:nvSpPr>
          <p:cNvPr id="3" name="object 3"/>
          <p:cNvSpPr/>
          <p:nvPr/>
        </p:nvSpPr>
        <p:spPr>
          <a:xfrm>
            <a:off x="571500" y="1054100"/>
            <a:ext cx="11582400" cy="80137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029700" y="2451100"/>
            <a:ext cx="2832100" cy="596900"/>
          </a:xfrm>
          <a:custGeom>
            <a:avLst/>
            <a:gdLst/>
            <a:ahLst/>
            <a:cxnLst/>
            <a:rect l="l" t="t" r="r" b="b"/>
            <a:pathLst>
              <a:path w="2832100" h="596900">
                <a:moveTo>
                  <a:pt x="0" y="0"/>
                </a:moveTo>
                <a:lnTo>
                  <a:pt x="2832100" y="0"/>
                </a:lnTo>
                <a:lnTo>
                  <a:pt x="2832100" y="596900"/>
                </a:lnTo>
                <a:lnTo>
                  <a:pt x="0" y="596900"/>
                </a:lnTo>
                <a:lnTo>
                  <a:pt x="0" y="0"/>
                </a:lnTo>
                <a:close/>
              </a:path>
            </a:pathLst>
          </a:custGeom>
          <a:ln w="50800">
            <a:solidFill>
              <a:srgbClr val="FFFFFF"/>
            </a:solidFill>
          </a:ln>
        </p:spPr>
        <p:txBody>
          <a:bodyPr wrap="square" lIns="0" tIns="0" rIns="0" bIns="0" rtlCol="0"/>
          <a:lstStyle/>
          <a:p>
            <a:endParaRPr/>
          </a:p>
        </p:txBody>
      </p:sp>
      <p:sp>
        <p:nvSpPr>
          <p:cNvPr id="5" name="object 5"/>
          <p:cNvSpPr/>
          <p:nvPr/>
        </p:nvSpPr>
        <p:spPr>
          <a:xfrm>
            <a:off x="850900" y="8991600"/>
            <a:ext cx="11709400" cy="368300"/>
          </a:xfrm>
          <a:custGeom>
            <a:avLst/>
            <a:gdLst/>
            <a:ahLst/>
            <a:cxnLst/>
            <a:rect l="l" t="t" r="r" b="b"/>
            <a:pathLst>
              <a:path w="11709400" h="368300">
                <a:moveTo>
                  <a:pt x="0" y="0"/>
                </a:moveTo>
                <a:lnTo>
                  <a:pt x="11709400" y="0"/>
                </a:lnTo>
                <a:lnTo>
                  <a:pt x="11709400" y="368300"/>
                </a:lnTo>
                <a:lnTo>
                  <a:pt x="0" y="368300"/>
                </a:lnTo>
                <a:lnTo>
                  <a:pt x="0" y="0"/>
                </a:lnTo>
                <a:close/>
              </a:path>
            </a:pathLst>
          </a:custGeom>
          <a:solidFill>
            <a:srgbClr val="FFFFFF"/>
          </a:solidFill>
        </p:spPr>
        <p:txBody>
          <a:bodyPr wrap="square" lIns="0" tIns="0" rIns="0" bIns="0" rtlCol="0"/>
          <a:lstStyle/>
          <a:p>
            <a:endParaRPr/>
          </a:p>
        </p:txBody>
      </p:sp>
      <p:sp>
        <p:nvSpPr>
          <p:cNvPr id="6" name="object 6"/>
          <p:cNvSpPr txBox="1"/>
          <p:nvPr/>
        </p:nvSpPr>
        <p:spPr>
          <a:xfrm>
            <a:off x="2171700" y="8978900"/>
            <a:ext cx="10240010" cy="400050"/>
          </a:xfrm>
          <a:prstGeom prst="rect">
            <a:avLst/>
          </a:prstGeom>
        </p:spPr>
        <p:txBody>
          <a:bodyPr vert="horz" wrap="square" lIns="0" tIns="0" rIns="0" bIns="0" rtlCol="0">
            <a:spAutoFit/>
          </a:bodyPr>
          <a:lstStyle/>
          <a:p>
            <a:pPr marL="12700">
              <a:lnSpc>
                <a:spcPct val="100000"/>
              </a:lnSpc>
            </a:pPr>
            <a:r>
              <a:rPr sz="3600" spc="-22" baseline="-2314" dirty="0">
                <a:latin typeface="Arial"/>
                <a:cs typeface="Arial"/>
              </a:rPr>
              <a:t>YouTube</a:t>
            </a:r>
            <a:r>
              <a:rPr sz="3600" spc="-22" baseline="-2314" dirty="0">
                <a:latin typeface="Yu Mincho"/>
                <a:cs typeface="Yu Mincho"/>
              </a:rPr>
              <a:t>動画</a:t>
            </a:r>
            <a:r>
              <a:rPr sz="3600" spc="-22" baseline="-2314" dirty="0">
                <a:latin typeface="Arial"/>
                <a:cs typeface="Arial"/>
              </a:rPr>
              <a:t>40</a:t>
            </a:r>
            <a:r>
              <a:rPr sz="3600" spc="-22" baseline="-2314" dirty="0">
                <a:latin typeface="Yu Mincho"/>
                <a:cs typeface="Yu Mincho"/>
              </a:rPr>
              <a:t>事例リンク集‹</a:t>
            </a:r>
            <a:r>
              <a:rPr sz="3600" spc="359" baseline="-2314" dirty="0">
                <a:latin typeface="Yu Mincho"/>
                <a:cs typeface="Yu Mincho"/>
              </a:rPr>
              <a:t> </a:t>
            </a:r>
            <a:r>
              <a:rPr sz="2400" u="heavy" spc="-90" dirty="0">
                <a:latin typeface="Arial"/>
                <a:cs typeface="Arial"/>
                <a:hlinkClick r:id="rId3"/>
              </a:rPr>
              <a:t>http://ameblo.jp/enspire/entry-11512979783.html</a:t>
            </a:r>
            <a:endParaRPr sz="2400">
              <a:latin typeface="Arial"/>
              <a:cs typeface="Arial"/>
            </a:endParaRPr>
          </a:p>
        </p:txBody>
      </p:sp>
      <p:sp>
        <p:nvSpPr>
          <p:cNvPr id="7" name="object 7"/>
          <p:cNvSpPr/>
          <p:nvPr/>
        </p:nvSpPr>
        <p:spPr>
          <a:xfrm>
            <a:off x="2159000" y="8636000"/>
            <a:ext cx="1409700" cy="2413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029700" y="3238500"/>
            <a:ext cx="2832100" cy="6858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9029693" y="3238500"/>
            <a:ext cx="2832100" cy="685800"/>
          </a:xfrm>
          <a:custGeom>
            <a:avLst/>
            <a:gdLst/>
            <a:ahLst/>
            <a:cxnLst/>
            <a:rect l="l" t="t" r="r" b="b"/>
            <a:pathLst>
              <a:path w="2832100" h="685800">
                <a:moveTo>
                  <a:pt x="0" y="0"/>
                </a:moveTo>
                <a:lnTo>
                  <a:pt x="2832093" y="0"/>
                </a:lnTo>
                <a:lnTo>
                  <a:pt x="2832093" y="685800"/>
                </a:lnTo>
                <a:lnTo>
                  <a:pt x="0" y="685800"/>
                </a:lnTo>
                <a:lnTo>
                  <a:pt x="0" y="0"/>
                </a:lnTo>
                <a:close/>
              </a:path>
            </a:pathLst>
          </a:custGeom>
          <a:ln w="50800">
            <a:solidFill>
              <a:srgbClr val="E32400"/>
            </a:solidFill>
          </a:ln>
        </p:spPr>
        <p:txBody>
          <a:bodyPr wrap="square" lIns="0" tIns="0" rIns="0" bIns="0" rtlCol="0"/>
          <a:lstStyle/>
          <a:p>
            <a:endParaRPr/>
          </a:p>
        </p:txBody>
      </p:sp>
      <p:sp>
        <p:nvSpPr>
          <p:cNvPr id="10" name="object 10"/>
          <p:cNvSpPr txBox="1"/>
          <p:nvPr/>
        </p:nvSpPr>
        <p:spPr>
          <a:xfrm>
            <a:off x="7620000" y="3302000"/>
            <a:ext cx="1211580" cy="300990"/>
          </a:xfrm>
          <a:prstGeom prst="rect">
            <a:avLst/>
          </a:prstGeom>
        </p:spPr>
        <p:txBody>
          <a:bodyPr vert="horz" wrap="square" lIns="0" tIns="0" rIns="0" bIns="0" rtlCol="0">
            <a:spAutoFit/>
          </a:bodyPr>
          <a:lstStyle/>
          <a:p>
            <a:pPr marL="12700">
              <a:lnSpc>
                <a:spcPct val="100000"/>
              </a:lnSpc>
            </a:pPr>
            <a:r>
              <a:rPr sz="1800" b="1" spc="15" dirty="0">
                <a:solidFill>
                  <a:srgbClr val="E32400"/>
                </a:solidFill>
                <a:latin typeface="Calibri"/>
                <a:cs typeface="Calibri"/>
              </a:rPr>
              <a:t>2014.1.15</a:t>
            </a:r>
            <a:r>
              <a:rPr sz="1800" spc="15" dirty="0">
                <a:solidFill>
                  <a:srgbClr val="E32400"/>
                </a:solidFill>
                <a:latin typeface="Yu Gothic"/>
                <a:cs typeface="Yu Gothic"/>
              </a:rPr>
              <a:t>付</a:t>
            </a:r>
            <a:endParaRPr sz="1800">
              <a:latin typeface="Yu Gothic"/>
              <a:cs typeface="Yu Gothic"/>
            </a:endParaRPr>
          </a:p>
        </p:txBody>
      </p:sp>
      <p:sp>
        <p:nvSpPr>
          <p:cNvPr id="11" name="object 11"/>
          <p:cNvSpPr txBox="1"/>
          <p:nvPr/>
        </p:nvSpPr>
        <p:spPr>
          <a:xfrm>
            <a:off x="7518400" y="2254250"/>
            <a:ext cx="1422400" cy="381000"/>
          </a:xfrm>
          <a:prstGeom prst="rect">
            <a:avLst/>
          </a:prstGeom>
          <a:solidFill>
            <a:srgbClr val="000000"/>
          </a:solidFill>
        </p:spPr>
        <p:txBody>
          <a:bodyPr vert="horz" wrap="square" lIns="0" tIns="44450" rIns="0" bIns="0" rtlCol="0">
            <a:spAutoFit/>
          </a:bodyPr>
          <a:lstStyle/>
          <a:p>
            <a:pPr marL="114300">
              <a:lnSpc>
                <a:spcPct val="100000"/>
              </a:lnSpc>
              <a:spcBef>
                <a:spcPts val="350"/>
              </a:spcBef>
            </a:pPr>
            <a:r>
              <a:rPr sz="1800" b="1" spc="15" dirty="0">
                <a:solidFill>
                  <a:srgbClr val="FFFFFF"/>
                </a:solidFill>
                <a:latin typeface="Calibri"/>
                <a:cs typeface="Calibri"/>
              </a:rPr>
              <a:t>2013.3.19</a:t>
            </a:r>
            <a:r>
              <a:rPr sz="1800" spc="15" dirty="0">
                <a:solidFill>
                  <a:srgbClr val="FFFFFF"/>
                </a:solidFill>
                <a:latin typeface="Yu Gothic"/>
                <a:cs typeface="Yu Gothic"/>
              </a:rPr>
              <a:t>付</a:t>
            </a:r>
            <a:endParaRPr sz="1800">
              <a:latin typeface="Yu Gothic"/>
              <a:cs typeface="Yu Gothic"/>
            </a:endParaRPr>
          </a:p>
        </p:txBody>
      </p:sp>
      <p:sp>
        <p:nvSpPr>
          <p:cNvPr id="12" name="object 12"/>
          <p:cNvSpPr txBox="1"/>
          <p:nvPr/>
        </p:nvSpPr>
        <p:spPr>
          <a:xfrm>
            <a:off x="7569200" y="4127500"/>
            <a:ext cx="1332230" cy="300990"/>
          </a:xfrm>
          <a:prstGeom prst="rect">
            <a:avLst/>
          </a:prstGeom>
        </p:spPr>
        <p:txBody>
          <a:bodyPr vert="horz" wrap="square" lIns="0" tIns="0" rIns="0" bIns="0" rtlCol="0">
            <a:spAutoFit/>
          </a:bodyPr>
          <a:lstStyle/>
          <a:p>
            <a:pPr marL="12700">
              <a:lnSpc>
                <a:spcPct val="100000"/>
              </a:lnSpc>
            </a:pPr>
            <a:r>
              <a:rPr sz="1800" b="1" spc="20" dirty="0">
                <a:solidFill>
                  <a:srgbClr val="0433FF"/>
                </a:solidFill>
                <a:latin typeface="Calibri"/>
                <a:cs typeface="Calibri"/>
              </a:rPr>
              <a:t>2015.11.24</a:t>
            </a:r>
            <a:r>
              <a:rPr sz="1800" spc="20" dirty="0">
                <a:solidFill>
                  <a:srgbClr val="0433FF"/>
                </a:solidFill>
                <a:latin typeface="Yu Gothic"/>
                <a:cs typeface="Yu Gothic"/>
              </a:rPr>
              <a:t>付</a:t>
            </a:r>
            <a:endParaRPr sz="1800">
              <a:latin typeface="Yu Gothic"/>
              <a:cs typeface="Yu Gothic"/>
            </a:endParaRPr>
          </a:p>
        </p:txBody>
      </p:sp>
      <p:sp>
        <p:nvSpPr>
          <p:cNvPr id="13" name="object 13"/>
          <p:cNvSpPr/>
          <p:nvPr/>
        </p:nvSpPr>
        <p:spPr>
          <a:xfrm>
            <a:off x="9035110" y="4108450"/>
            <a:ext cx="2821305" cy="671195"/>
          </a:xfrm>
          <a:custGeom>
            <a:avLst/>
            <a:gdLst/>
            <a:ahLst/>
            <a:cxnLst/>
            <a:rect l="l" t="t" r="r" b="b"/>
            <a:pathLst>
              <a:path w="2821304" h="671195">
                <a:moveTo>
                  <a:pt x="0" y="0"/>
                </a:moveTo>
                <a:lnTo>
                  <a:pt x="2821279" y="0"/>
                </a:lnTo>
                <a:lnTo>
                  <a:pt x="2821279" y="670737"/>
                </a:lnTo>
                <a:lnTo>
                  <a:pt x="0" y="670737"/>
                </a:lnTo>
                <a:lnTo>
                  <a:pt x="0" y="0"/>
                </a:lnTo>
                <a:close/>
              </a:path>
            </a:pathLst>
          </a:custGeom>
          <a:solidFill>
            <a:srgbClr val="FFFFFF"/>
          </a:solidFill>
        </p:spPr>
        <p:txBody>
          <a:bodyPr wrap="square" lIns="0" tIns="0" rIns="0" bIns="0" rtlCol="0"/>
          <a:lstStyle/>
          <a:p>
            <a:endParaRPr/>
          </a:p>
        </p:txBody>
      </p:sp>
      <p:sp>
        <p:nvSpPr>
          <p:cNvPr id="14" name="object 14"/>
          <p:cNvSpPr txBox="1"/>
          <p:nvPr/>
        </p:nvSpPr>
        <p:spPr>
          <a:xfrm>
            <a:off x="9035110" y="4108450"/>
            <a:ext cx="2821305" cy="671195"/>
          </a:xfrm>
          <a:prstGeom prst="rect">
            <a:avLst/>
          </a:prstGeom>
          <a:solidFill>
            <a:srgbClr val="FFFFFF"/>
          </a:solidFill>
          <a:ln w="38100">
            <a:solidFill>
              <a:srgbClr val="0433FF"/>
            </a:solidFill>
          </a:ln>
        </p:spPr>
        <p:txBody>
          <a:bodyPr vert="horz" wrap="square" lIns="0" tIns="34290" rIns="0" bIns="0" rtlCol="0">
            <a:spAutoFit/>
          </a:bodyPr>
          <a:lstStyle/>
          <a:p>
            <a:pPr marL="168910">
              <a:lnSpc>
                <a:spcPct val="100000"/>
              </a:lnSpc>
              <a:spcBef>
                <a:spcPts val="270"/>
              </a:spcBef>
            </a:pPr>
            <a:r>
              <a:rPr sz="1500" spc="-10" dirty="0">
                <a:latin typeface="Yu Mincho"/>
                <a:cs typeface="Yu Mincho"/>
              </a:rPr>
              <a:t>チャンネル登録者 </a:t>
            </a:r>
            <a:r>
              <a:rPr sz="1500" spc="-85" dirty="0">
                <a:latin typeface="Arial"/>
                <a:cs typeface="Arial"/>
              </a:rPr>
              <a:t>2,578,915</a:t>
            </a:r>
            <a:r>
              <a:rPr sz="1500" spc="-50" dirty="0">
                <a:latin typeface="Arial"/>
                <a:cs typeface="Arial"/>
              </a:rPr>
              <a:t> </a:t>
            </a:r>
            <a:r>
              <a:rPr sz="1500" dirty="0">
                <a:latin typeface="Yu Mincho"/>
                <a:cs typeface="Yu Mincho"/>
              </a:rPr>
              <a:t>人</a:t>
            </a:r>
            <a:endParaRPr sz="1500">
              <a:latin typeface="Yu Mincho"/>
              <a:cs typeface="Yu Mincho"/>
            </a:endParaRPr>
          </a:p>
          <a:p>
            <a:pPr marL="595630">
              <a:lnSpc>
                <a:spcPct val="100000"/>
              </a:lnSpc>
              <a:spcBef>
                <a:spcPts val="665"/>
              </a:spcBef>
            </a:pPr>
            <a:r>
              <a:rPr sz="1500" dirty="0">
                <a:latin typeface="Yu Mincho"/>
                <a:cs typeface="Yu Mincho"/>
              </a:rPr>
              <a:t>視聴回数 </a:t>
            </a:r>
            <a:r>
              <a:rPr sz="1500" spc="-85" dirty="0">
                <a:latin typeface="Arial"/>
                <a:cs typeface="Arial"/>
              </a:rPr>
              <a:t>1,553,585,236</a:t>
            </a:r>
            <a:r>
              <a:rPr sz="1500" spc="-80" dirty="0">
                <a:latin typeface="Arial"/>
                <a:cs typeface="Arial"/>
              </a:rPr>
              <a:t> </a:t>
            </a:r>
            <a:r>
              <a:rPr sz="1500" dirty="0">
                <a:latin typeface="Yu Mincho"/>
                <a:cs typeface="Yu Mincho"/>
              </a:rPr>
              <a:t>回</a:t>
            </a:r>
            <a:endParaRPr sz="1500">
              <a:latin typeface="Yu Mincho"/>
              <a:cs typeface="Yu Mincho"/>
            </a:endParaRPr>
          </a:p>
        </p:txBody>
      </p:sp>
      <p:sp>
        <p:nvSpPr>
          <p:cNvPr id="15" name="object 15"/>
          <p:cNvSpPr txBox="1"/>
          <p:nvPr/>
        </p:nvSpPr>
        <p:spPr>
          <a:xfrm>
            <a:off x="558800" y="711200"/>
            <a:ext cx="11276330" cy="703580"/>
          </a:xfrm>
          <a:prstGeom prst="rect">
            <a:avLst/>
          </a:prstGeom>
        </p:spPr>
        <p:txBody>
          <a:bodyPr vert="horz" wrap="square" lIns="0" tIns="0" rIns="0" bIns="0" rtlCol="0">
            <a:spAutoFit/>
          </a:bodyPr>
          <a:lstStyle/>
          <a:p>
            <a:pPr marL="12700">
              <a:lnSpc>
                <a:spcPct val="100000"/>
              </a:lnSpc>
            </a:pPr>
            <a:r>
              <a:rPr sz="2400" u="heavy" spc="-85" dirty="0">
                <a:latin typeface="Arial"/>
                <a:cs typeface="Arial"/>
              </a:rPr>
              <a:t>https://</a:t>
            </a:r>
            <a:r>
              <a:rPr sz="2400" u="heavy" spc="-85" dirty="0">
                <a:latin typeface="Arial"/>
                <a:cs typeface="Arial"/>
                <a:hlinkClick r:id="rId6"/>
              </a:rPr>
              <a:t>www.youtube.com/user/hikakinTV</a:t>
            </a:r>
            <a:endParaRPr sz="2400">
              <a:latin typeface="Arial"/>
              <a:cs typeface="Arial"/>
            </a:endParaRPr>
          </a:p>
          <a:p>
            <a:pPr marL="7061200">
              <a:lnSpc>
                <a:spcPct val="100000"/>
              </a:lnSpc>
              <a:spcBef>
                <a:spcPts val="20"/>
              </a:spcBef>
              <a:tabLst>
                <a:tab pos="8352155" algn="l"/>
              </a:tabLst>
            </a:pPr>
            <a:r>
              <a:rPr sz="2200" spc="-125" dirty="0">
                <a:latin typeface="Arial"/>
                <a:cs typeface="Arial"/>
              </a:rPr>
              <a:t>2011.7.19	</a:t>
            </a:r>
            <a:r>
              <a:rPr sz="2200" spc="-105" dirty="0">
                <a:latin typeface="Arial"/>
                <a:cs typeface="Arial"/>
              </a:rPr>
              <a:t>YouTube</a:t>
            </a:r>
            <a:r>
              <a:rPr sz="2200" spc="-105" dirty="0">
                <a:latin typeface="Yu Mincho"/>
                <a:cs typeface="Yu Mincho"/>
              </a:rPr>
              <a:t>チャンネル開設</a:t>
            </a:r>
            <a:endParaRPr sz="2200">
              <a:latin typeface="Yu Mincho"/>
              <a:cs typeface="Yu Mincho"/>
            </a:endParaRPr>
          </a:p>
        </p:txBody>
      </p:sp>
      <p:sp>
        <p:nvSpPr>
          <p:cNvPr id="16" name="object 16"/>
          <p:cNvSpPr/>
          <p:nvPr/>
        </p:nvSpPr>
        <p:spPr>
          <a:xfrm>
            <a:off x="9017127" y="4950637"/>
            <a:ext cx="2834005" cy="681990"/>
          </a:xfrm>
          <a:custGeom>
            <a:avLst/>
            <a:gdLst/>
            <a:ahLst/>
            <a:cxnLst/>
            <a:rect l="l" t="t" r="r" b="b"/>
            <a:pathLst>
              <a:path w="2834004" h="681989">
                <a:moveTo>
                  <a:pt x="0" y="0"/>
                </a:moveTo>
                <a:lnTo>
                  <a:pt x="2833966" y="0"/>
                </a:lnTo>
                <a:lnTo>
                  <a:pt x="2833966" y="681443"/>
                </a:lnTo>
                <a:lnTo>
                  <a:pt x="0" y="681443"/>
                </a:lnTo>
                <a:lnTo>
                  <a:pt x="0" y="0"/>
                </a:lnTo>
                <a:close/>
              </a:path>
            </a:pathLst>
          </a:custGeom>
          <a:solidFill>
            <a:srgbClr val="FFFFFF"/>
          </a:solidFill>
        </p:spPr>
        <p:txBody>
          <a:bodyPr wrap="square" lIns="0" tIns="0" rIns="0" bIns="0" rtlCol="0"/>
          <a:lstStyle/>
          <a:p>
            <a:endParaRPr/>
          </a:p>
        </p:txBody>
      </p:sp>
      <p:sp>
        <p:nvSpPr>
          <p:cNvPr id="17" name="object 17"/>
          <p:cNvSpPr txBox="1"/>
          <p:nvPr/>
        </p:nvSpPr>
        <p:spPr>
          <a:xfrm>
            <a:off x="9017127" y="4950637"/>
            <a:ext cx="2834005" cy="681990"/>
          </a:xfrm>
          <a:prstGeom prst="rect">
            <a:avLst/>
          </a:prstGeom>
          <a:solidFill>
            <a:srgbClr val="FFFFFF"/>
          </a:solidFill>
          <a:ln w="25400">
            <a:solidFill>
              <a:srgbClr val="FF9300"/>
            </a:solidFill>
          </a:ln>
        </p:spPr>
        <p:txBody>
          <a:bodyPr vert="horz" wrap="square" lIns="0" tIns="34290" rIns="0" bIns="0" rtlCol="0">
            <a:spAutoFit/>
          </a:bodyPr>
          <a:lstStyle/>
          <a:p>
            <a:pPr marL="194310">
              <a:lnSpc>
                <a:spcPct val="100000"/>
              </a:lnSpc>
              <a:spcBef>
                <a:spcPts val="270"/>
              </a:spcBef>
            </a:pPr>
            <a:r>
              <a:rPr sz="1500" spc="-10" dirty="0">
                <a:latin typeface="Yu Mincho"/>
                <a:cs typeface="Yu Mincho"/>
              </a:rPr>
              <a:t>チャンネル登録者 </a:t>
            </a:r>
            <a:r>
              <a:rPr sz="1500" spc="-85" dirty="0">
                <a:latin typeface="Arial"/>
                <a:cs typeface="Arial"/>
              </a:rPr>
              <a:t>2,764,807</a:t>
            </a:r>
            <a:r>
              <a:rPr sz="1500" spc="-50" dirty="0">
                <a:latin typeface="Arial"/>
                <a:cs typeface="Arial"/>
              </a:rPr>
              <a:t> </a:t>
            </a:r>
            <a:r>
              <a:rPr sz="1500" dirty="0">
                <a:latin typeface="Yu Mincho"/>
                <a:cs typeface="Yu Mincho"/>
              </a:rPr>
              <a:t>人</a:t>
            </a:r>
            <a:endParaRPr sz="1500">
              <a:latin typeface="Yu Mincho"/>
              <a:cs typeface="Yu Mincho"/>
            </a:endParaRPr>
          </a:p>
          <a:p>
            <a:pPr marL="621030">
              <a:lnSpc>
                <a:spcPct val="100000"/>
              </a:lnSpc>
              <a:spcBef>
                <a:spcPts val="825"/>
              </a:spcBef>
            </a:pPr>
            <a:r>
              <a:rPr sz="1500" dirty="0">
                <a:latin typeface="Yu Mincho"/>
                <a:cs typeface="Yu Mincho"/>
              </a:rPr>
              <a:t>視聴回数 </a:t>
            </a:r>
            <a:r>
              <a:rPr sz="1500" spc="-85" dirty="0">
                <a:latin typeface="Arial"/>
                <a:cs typeface="Arial"/>
              </a:rPr>
              <a:t>1,770,773,381</a:t>
            </a:r>
            <a:r>
              <a:rPr sz="1500" spc="-80" dirty="0">
                <a:latin typeface="Arial"/>
                <a:cs typeface="Arial"/>
              </a:rPr>
              <a:t> </a:t>
            </a:r>
            <a:r>
              <a:rPr sz="1500" dirty="0">
                <a:latin typeface="Yu Mincho"/>
                <a:cs typeface="Yu Mincho"/>
              </a:rPr>
              <a:t>回</a:t>
            </a:r>
            <a:endParaRPr sz="1500">
              <a:latin typeface="Yu Mincho"/>
              <a:cs typeface="Yu Mincho"/>
            </a:endParaRPr>
          </a:p>
        </p:txBody>
      </p:sp>
      <p:sp>
        <p:nvSpPr>
          <p:cNvPr id="18" name="object 18"/>
          <p:cNvSpPr txBox="1"/>
          <p:nvPr/>
        </p:nvSpPr>
        <p:spPr>
          <a:xfrm>
            <a:off x="7683500" y="4953000"/>
            <a:ext cx="1090930" cy="300990"/>
          </a:xfrm>
          <a:prstGeom prst="rect">
            <a:avLst/>
          </a:prstGeom>
        </p:spPr>
        <p:txBody>
          <a:bodyPr vert="horz" wrap="square" lIns="0" tIns="0" rIns="0" bIns="0" rtlCol="0">
            <a:spAutoFit/>
          </a:bodyPr>
          <a:lstStyle/>
          <a:p>
            <a:pPr marL="12700">
              <a:lnSpc>
                <a:spcPct val="100000"/>
              </a:lnSpc>
            </a:pPr>
            <a:r>
              <a:rPr sz="1800" b="1" spc="15" dirty="0">
                <a:solidFill>
                  <a:srgbClr val="0433FF"/>
                </a:solidFill>
                <a:latin typeface="Calibri"/>
                <a:cs typeface="Calibri"/>
              </a:rPr>
              <a:t>2016.2.2</a:t>
            </a:r>
            <a:r>
              <a:rPr sz="1800" spc="15" dirty="0">
                <a:solidFill>
                  <a:srgbClr val="0433FF"/>
                </a:solidFill>
                <a:latin typeface="Yu Gothic"/>
                <a:cs typeface="Yu Gothic"/>
              </a:rPr>
              <a:t>付</a:t>
            </a:r>
            <a:endParaRPr sz="1800">
              <a:latin typeface="Yu Gothic"/>
              <a:cs typeface="Yu Gothic"/>
            </a:endParaRPr>
          </a:p>
        </p:txBody>
      </p:sp>
      <p:sp>
        <p:nvSpPr>
          <p:cNvPr id="19" name="object 19"/>
          <p:cNvSpPr/>
          <p:nvPr/>
        </p:nvSpPr>
        <p:spPr>
          <a:xfrm>
            <a:off x="8739289" y="7509319"/>
            <a:ext cx="3389629" cy="1479550"/>
          </a:xfrm>
          <a:custGeom>
            <a:avLst/>
            <a:gdLst/>
            <a:ahLst/>
            <a:cxnLst/>
            <a:rect l="l" t="t" r="r" b="b"/>
            <a:pathLst>
              <a:path w="3389629" h="1479550">
                <a:moveTo>
                  <a:pt x="0" y="0"/>
                </a:moveTo>
                <a:lnTo>
                  <a:pt x="3389642" y="0"/>
                </a:lnTo>
                <a:lnTo>
                  <a:pt x="3389642" y="1479184"/>
                </a:lnTo>
                <a:lnTo>
                  <a:pt x="0" y="1479184"/>
                </a:lnTo>
                <a:lnTo>
                  <a:pt x="0" y="0"/>
                </a:lnTo>
                <a:close/>
              </a:path>
            </a:pathLst>
          </a:custGeom>
          <a:solidFill>
            <a:srgbClr val="FFFFFF"/>
          </a:solidFill>
        </p:spPr>
        <p:txBody>
          <a:bodyPr wrap="square" lIns="0" tIns="0" rIns="0" bIns="0" rtlCol="0"/>
          <a:lstStyle/>
          <a:p>
            <a:endParaRPr/>
          </a:p>
        </p:txBody>
      </p:sp>
      <p:sp>
        <p:nvSpPr>
          <p:cNvPr id="20" name="object 20"/>
          <p:cNvSpPr txBox="1"/>
          <p:nvPr/>
        </p:nvSpPr>
        <p:spPr>
          <a:xfrm>
            <a:off x="8739289" y="7509319"/>
            <a:ext cx="3390265" cy="1479550"/>
          </a:xfrm>
          <a:prstGeom prst="rect">
            <a:avLst/>
          </a:prstGeom>
          <a:solidFill>
            <a:srgbClr val="FFFFFF"/>
          </a:solidFill>
          <a:ln w="25400">
            <a:solidFill>
              <a:srgbClr val="00F900"/>
            </a:solidFill>
          </a:ln>
        </p:spPr>
        <p:txBody>
          <a:bodyPr vert="horz" wrap="square" lIns="0" tIns="34290" rIns="0" bIns="0" rtlCol="0">
            <a:spAutoFit/>
          </a:bodyPr>
          <a:lstStyle/>
          <a:p>
            <a:pPr marL="48895">
              <a:lnSpc>
                <a:spcPct val="100000"/>
              </a:lnSpc>
              <a:spcBef>
                <a:spcPts val="270"/>
              </a:spcBef>
            </a:pPr>
            <a:r>
              <a:rPr sz="1500" dirty="0">
                <a:latin typeface="Yu Mincho"/>
                <a:cs typeface="Yu Mincho"/>
              </a:rPr>
              <a:t>参考：はじめしゃちょー</a:t>
            </a:r>
            <a:endParaRPr sz="1500">
              <a:latin typeface="Yu Mincho"/>
              <a:cs typeface="Yu Mincho"/>
            </a:endParaRPr>
          </a:p>
          <a:p>
            <a:pPr marL="48895">
              <a:lnSpc>
                <a:spcPts val="1750"/>
              </a:lnSpc>
              <a:spcBef>
                <a:spcPts val="500"/>
              </a:spcBef>
            </a:pPr>
            <a:r>
              <a:rPr sz="1500" spc="-55" dirty="0">
                <a:latin typeface="Arial"/>
                <a:cs typeface="Arial"/>
              </a:rPr>
              <a:t>https://</a:t>
            </a:r>
            <a:r>
              <a:rPr sz="1500" spc="-55" dirty="0">
                <a:latin typeface="Arial"/>
                <a:cs typeface="Arial"/>
                <a:hlinkClick r:id="rId7"/>
              </a:rPr>
              <a:t>www.youtube.com/user/0214mex/</a:t>
            </a:r>
            <a:endParaRPr sz="1500">
              <a:latin typeface="Arial"/>
              <a:cs typeface="Arial"/>
            </a:endParaRPr>
          </a:p>
          <a:p>
            <a:pPr marL="48895">
              <a:lnSpc>
                <a:spcPts val="1750"/>
              </a:lnSpc>
            </a:pPr>
            <a:r>
              <a:rPr sz="1500" spc="-10" dirty="0">
                <a:latin typeface="Yu Mincho"/>
                <a:cs typeface="Yu Mincho"/>
              </a:rPr>
              <a:t>チャンネル登録者 </a:t>
            </a:r>
            <a:r>
              <a:rPr sz="1500" spc="-85" dirty="0">
                <a:latin typeface="Arial"/>
                <a:cs typeface="Arial"/>
              </a:rPr>
              <a:t>2,652,438</a:t>
            </a:r>
            <a:r>
              <a:rPr sz="1500" spc="-50" dirty="0">
                <a:latin typeface="Arial"/>
                <a:cs typeface="Arial"/>
              </a:rPr>
              <a:t> </a:t>
            </a:r>
            <a:r>
              <a:rPr sz="1500" dirty="0">
                <a:latin typeface="Yu Mincho"/>
                <a:cs typeface="Yu Mincho"/>
              </a:rPr>
              <a:t>人</a:t>
            </a:r>
            <a:endParaRPr sz="1500">
              <a:latin typeface="Yu Mincho"/>
              <a:cs typeface="Yu Mincho"/>
            </a:endParaRPr>
          </a:p>
          <a:p>
            <a:pPr marL="48895">
              <a:lnSpc>
                <a:spcPct val="100000"/>
              </a:lnSpc>
              <a:spcBef>
                <a:spcPts val="700"/>
              </a:spcBef>
            </a:pPr>
            <a:r>
              <a:rPr sz="1500" dirty="0">
                <a:latin typeface="Yu Mincho"/>
                <a:cs typeface="Yu Mincho"/>
              </a:rPr>
              <a:t>視聴回数 </a:t>
            </a:r>
            <a:r>
              <a:rPr sz="1500" spc="-85" dirty="0">
                <a:latin typeface="Arial"/>
                <a:cs typeface="Arial"/>
              </a:rPr>
              <a:t>1,593,326,022</a:t>
            </a:r>
            <a:r>
              <a:rPr sz="1500" spc="-80" dirty="0">
                <a:latin typeface="Arial"/>
                <a:cs typeface="Arial"/>
              </a:rPr>
              <a:t> </a:t>
            </a:r>
            <a:r>
              <a:rPr sz="1500" dirty="0">
                <a:latin typeface="Yu Mincho"/>
                <a:cs typeface="Yu Mincho"/>
              </a:rPr>
              <a:t>回</a:t>
            </a:r>
            <a:endParaRPr sz="1500">
              <a:latin typeface="Yu Mincho"/>
              <a:cs typeface="Yu Mincho"/>
            </a:endParaRPr>
          </a:p>
          <a:p>
            <a:pPr marL="48895">
              <a:lnSpc>
                <a:spcPct val="100000"/>
              </a:lnSpc>
              <a:spcBef>
                <a:spcPts val="600"/>
              </a:spcBef>
            </a:pPr>
            <a:r>
              <a:rPr sz="1500" dirty="0">
                <a:latin typeface="Yu Mincho"/>
                <a:cs typeface="Yu Mincho"/>
              </a:rPr>
              <a:t>登録日</a:t>
            </a:r>
            <a:r>
              <a:rPr sz="1500" spc="-40" dirty="0">
                <a:latin typeface="Yu Mincho"/>
                <a:cs typeface="Yu Mincho"/>
              </a:rPr>
              <a:t> </a:t>
            </a:r>
            <a:r>
              <a:rPr sz="1500" spc="-70" dirty="0">
                <a:latin typeface="Arial"/>
                <a:cs typeface="Arial"/>
              </a:rPr>
              <a:t>2012/08/30</a:t>
            </a:r>
            <a:endParaRPr sz="1500">
              <a:latin typeface="Arial"/>
              <a:cs typeface="Arial"/>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33</a:t>
            </a:fld>
            <a:endParaRPr spc="-105" dirty="0"/>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91100" y="787400"/>
            <a:ext cx="8013700" cy="81788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700" y="787400"/>
            <a:ext cx="5626100" cy="8178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13609" y="1900323"/>
            <a:ext cx="1687195" cy="999490"/>
          </a:xfrm>
          <a:custGeom>
            <a:avLst/>
            <a:gdLst/>
            <a:ahLst/>
            <a:cxnLst/>
            <a:rect l="l" t="t" r="r" b="b"/>
            <a:pathLst>
              <a:path w="1687195" h="999489">
                <a:moveTo>
                  <a:pt x="1687042" y="0"/>
                </a:moveTo>
                <a:lnTo>
                  <a:pt x="1670646" y="9705"/>
                </a:lnTo>
                <a:lnTo>
                  <a:pt x="0" y="998952"/>
                </a:lnTo>
              </a:path>
            </a:pathLst>
          </a:custGeom>
          <a:ln w="38100">
            <a:solidFill>
              <a:srgbClr val="E32400"/>
            </a:solidFill>
          </a:ln>
        </p:spPr>
        <p:txBody>
          <a:bodyPr wrap="square" lIns="0" tIns="0" rIns="0" bIns="0" rtlCol="0"/>
          <a:lstStyle/>
          <a:p>
            <a:endParaRPr/>
          </a:p>
        </p:txBody>
      </p:sp>
      <p:sp>
        <p:nvSpPr>
          <p:cNvPr id="5" name="object 5"/>
          <p:cNvSpPr/>
          <p:nvPr/>
        </p:nvSpPr>
        <p:spPr>
          <a:xfrm>
            <a:off x="4105490" y="1845970"/>
            <a:ext cx="187325" cy="158115"/>
          </a:xfrm>
          <a:custGeom>
            <a:avLst/>
            <a:gdLst/>
            <a:ahLst/>
            <a:cxnLst/>
            <a:rect l="l" t="t" r="r" b="b"/>
            <a:pathLst>
              <a:path w="187325" h="158114">
                <a:moveTo>
                  <a:pt x="186956" y="0"/>
                </a:moveTo>
                <a:lnTo>
                  <a:pt x="0" y="13284"/>
                </a:lnTo>
                <a:lnTo>
                  <a:pt x="78765" y="64058"/>
                </a:lnTo>
                <a:lnTo>
                  <a:pt x="85420" y="157530"/>
                </a:lnTo>
                <a:lnTo>
                  <a:pt x="186956" y="0"/>
                </a:lnTo>
                <a:close/>
              </a:path>
            </a:pathLst>
          </a:custGeom>
          <a:solidFill>
            <a:srgbClr val="E32400"/>
          </a:solidFill>
        </p:spPr>
        <p:txBody>
          <a:bodyPr wrap="square" lIns="0" tIns="0" rIns="0" bIns="0" rtlCol="0"/>
          <a:lstStyle/>
          <a:p>
            <a:endParaRPr/>
          </a:p>
        </p:txBody>
      </p:sp>
      <p:sp>
        <p:nvSpPr>
          <p:cNvPr id="6" name="object 6"/>
          <p:cNvSpPr txBox="1"/>
          <p:nvPr/>
        </p:nvSpPr>
        <p:spPr>
          <a:xfrm>
            <a:off x="241300" y="6121400"/>
            <a:ext cx="1625600" cy="668020"/>
          </a:xfrm>
          <a:prstGeom prst="rect">
            <a:avLst/>
          </a:prstGeom>
        </p:spPr>
        <p:txBody>
          <a:bodyPr vert="horz" wrap="square" lIns="0" tIns="0" rIns="0" bIns="0" rtlCol="0">
            <a:spAutoFit/>
          </a:bodyPr>
          <a:lstStyle/>
          <a:p>
            <a:pPr marL="12700">
              <a:lnSpc>
                <a:spcPct val="100000"/>
              </a:lnSpc>
            </a:pPr>
            <a:r>
              <a:rPr sz="4200" dirty="0">
                <a:latin typeface="Yu Mincho"/>
                <a:cs typeface="Yu Mincho"/>
              </a:rPr>
              <a:t>投稿者</a:t>
            </a:r>
            <a:endParaRPr sz="4200">
              <a:latin typeface="Yu Mincho"/>
              <a:cs typeface="Yu Mincho"/>
            </a:endParaRPr>
          </a:p>
        </p:txBody>
      </p:sp>
      <p:sp>
        <p:nvSpPr>
          <p:cNvPr id="7" name="object 7"/>
          <p:cNvSpPr/>
          <p:nvPr/>
        </p:nvSpPr>
        <p:spPr>
          <a:xfrm>
            <a:off x="7048500" y="2971800"/>
            <a:ext cx="1460500" cy="571500"/>
          </a:xfrm>
          <a:custGeom>
            <a:avLst/>
            <a:gdLst/>
            <a:ahLst/>
            <a:cxnLst/>
            <a:rect l="l" t="t" r="r" b="b"/>
            <a:pathLst>
              <a:path w="1460500" h="571500">
                <a:moveTo>
                  <a:pt x="0" y="0"/>
                </a:moveTo>
                <a:lnTo>
                  <a:pt x="1460500" y="0"/>
                </a:lnTo>
                <a:lnTo>
                  <a:pt x="1460500" y="571500"/>
                </a:lnTo>
                <a:lnTo>
                  <a:pt x="0" y="571500"/>
                </a:lnTo>
                <a:lnTo>
                  <a:pt x="0" y="0"/>
                </a:lnTo>
                <a:close/>
              </a:path>
            </a:pathLst>
          </a:custGeom>
          <a:ln w="88900">
            <a:solidFill>
              <a:srgbClr val="E32400"/>
            </a:solidFill>
          </a:ln>
        </p:spPr>
        <p:txBody>
          <a:bodyPr wrap="square" lIns="0" tIns="0" rIns="0" bIns="0" rtlCol="0"/>
          <a:lstStyle/>
          <a:p>
            <a:endParaRPr/>
          </a:p>
        </p:txBody>
      </p:sp>
      <p:sp>
        <p:nvSpPr>
          <p:cNvPr id="8" name="object 8"/>
          <p:cNvSpPr txBox="1"/>
          <p:nvPr/>
        </p:nvSpPr>
        <p:spPr>
          <a:xfrm>
            <a:off x="7391400" y="3655039"/>
            <a:ext cx="3073400" cy="1672589"/>
          </a:xfrm>
          <a:prstGeom prst="rect">
            <a:avLst/>
          </a:prstGeom>
        </p:spPr>
        <p:txBody>
          <a:bodyPr vert="horz" wrap="square" lIns="0" tIns="0" rIns="0" bIns="0" rtlCol="0">
            <a:spAutoFit/>
          </a:bodyPr>
          <a:lstStyle/>
          <a:p>
            <a:pPr marL="12700" marR="5080" indent="419100">
              <a:lnSpc>
                <a:spcPct val="100699"/>
              </a:lnSpc>
            </a:pPr>
            <a:r>
              <a:rPr sz="2400" dirty="0">
                <a:solidFill>
                  <a:srgbClr val="E32400"/>
                </a:solidFill>
                <a:latin typeface="Yu Mincho"/>
                <a:cs typeface="Yu Mincho"/>
              </a:rPr>
              <a:t>②広告をクリック  </a:t>
            </a:r>
            <a:r>
              <a:rPr sz="2400" spc="-15" dirty="0">
                <a:latin typeface="Yu Mincho"/>
                <a:cs typeface="Yu Mincho"/>
              </a:rPr>
              <a:t>ユーザーが動画にある</a:t>
            </a:r>
            <a:endParaRPr sz="2400">
              <a:latin typeface="Yu Mincho"/>
              <a:cs typeface="Yu Mincho"/>
            </a:endParaRPr>
          </a:p>
          <a:p>
            <a:pPr marL="12700" marR="5080">
              <a:lnSpc>
                <a:spcPct val="125000"/>
              </a:lnSpc>
            </a:pPr>
            <a:r>
              <a:rPr sz="2400" dirty="0">
                <a:latin typeface="Yu Mincho"/>
                <a:cs typeface="Yu Mincho"/>
              </a:rPr>
              <a:t>広告をクリックすると  投稿者に広告収入！</a:t>
            </a:r>
            <a:endParaRPr sz="2400">
              <a:latin typeface="Yu Mincho"/>
              <a:cs typeface="Yu Mincho"/>
            </a:endParaRPr>
          </a:p>
        </p:txBody>
      </p:sp>
      <p:sp>
        <p:nvSpPr>
          <p:cNvPr id="9" name="object 9"/>
          <p:cNvSpPr/>
          <p:nvPr/>
        </p:nvSpPr>
        <p:spPr>
          <a:xfrm>
            <a:off x="10922000" y="1854200"/>
            <a:ext cx="1460500" cy="571500"/>
          </a:xfrm>
          <a:custGeom>
            <a:avLst/>
            <a:gdLst/>
            <a:ahLst/>
            <a:cxnLst/>
            <a:rect l="l" t="t" r="r" b="b"/>
            <a:pathLst>
              <a:path w="1460500" h="571500">
                <a:moveTo>
                  <a:pt x="0" y="0"/>
                </a:moveTo>
                <a:lnTo>
                  <a:pt x="1460500" y="0"/>
                </a:lnTo>
                <a:lnTo>
                  <a:pt x="1460500" y="571500"/>
                </a:lnTo>
                <a:lnTo>
                  <a:pt x="0" y="571500"/>
                </a:lnTo>
                <a:lnTo>
                  <a:pt x="0" y="0"/>
                </a:lnTo>
                <a:close/>
              </a:path>
            </a:pathLst>
          </a:custGeom>
          <a:ln w="88900">
            <a:solidFill>
              <a:srgbClr val="E32400"/>
            </a:solidFill>
          </a:ln>
        </p:spPr>
        <p:txBody>
          <a:bodyPr wrap="square" lIns="0" tIns="0" rIns="0" bIns="0" rtlCol="0"/>
          <a:lstStyle/>
          <a:p>
            <a:endParaRPr/>
          </a:p>
        </p:txBody>
      </p:sp>
      <p:sp>
        <p:nvSpPr>
          <p:cNvPr id="10" name="object 10"/>
          <p:cNvSpPr txBox="1"/>
          <p:nvPr/>
        </p:nvSpPr>
        <p:spPr>
          <a:xfrm>
            <a:off x="11747500" y="2552700"/>
            <a:ext cx="1244600" cy="387350"/>
          </a:xfrm>
          <a:prstGeom prst="rect">
            <a:avLst/>
          </a:prstGeom>
        </p:spPr>
        <p:txBody>
          <a:bodyPr vert="horz" wrap="square" lIns="0" tIns="0" rIns="0" bIns="0" rtlCol="0">
            <a:spAutoFit/>
          </a:bodyPr>
          <a:lstStyle/>
          <a:p>
            <a:pPr marL="12700">
              <a:lnSpc>
                <a:spcPct val="100000"/>
              </a:lnSpc>
            </a:pPr>
            <a:r>
              <a:rPr sz="2400" dirty="0">
                <a:solidFill>
                  <a:srgbClr val="E32400"/>
                </a:solidFill>
                <a:latin typeface="Yu Mincho"/>
                <a:cs typeface="Yu Mincho"/>
              </a:rPr>
              <a:t>クリック</a:t>
            </a:r>
            <a:endParaRPr sz="2400">
              <a:latin typeface="Yu Mincho"/>
              <a:cs typeface="Yu Mincho"/>
            </a:endParaRPr>
          </a:p>
        </p:txBody>
      </p:sp>
      <p:sp>
        <p:nvSpPr>
          <p:cNvPr id="11" name="object 11"/>
          <p:cNvSpPr/>
          <p:nvPr/>
        </p:nvSpPr>
        <p:spPr>
          <a:xfrm>
            <a:off x="4368800" y="889000"/>
            <a:ext cx="2108200" cy="9398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4292775" y="1924723"/>
            <a:ext cx="1165860" cy="3282315"/>
          </a:xfrm>
          <a:custGeom>
            <a:avLst/>
            <a:gdLst/>
            <a:ahLst/>
            <a:cxnLst/>
            <a:rect l="l" t="t" r="r" b="b"/>
            <a:pathLst>
              <a:path w="1165860" h="3282315">
                <a:moveTo>
                  <a:pt x="0" y="3281781"/>
                </a:moveTo>
                <a:lnTo>
                  <a:pt x="6376" y="3263836"/>
                </a:lnTo>
                <a:lnTo>
                  <a:pt x="1165797" y="0"/>
                </a:lnTo>
              </a:path>
            </a:pathLst>
          </a:custGeom>
          <a:ln w="38099">
            <a:solidFill>
              <a:srgbClr val="E32400"/>
            </a:solidFill>
          </a:ln>
        </p:spPr>
        <p:txBody>
          <a:bodyPr wrap="square" lIns="0" tIns="0" rIns="0" bIns="0" rtlCol="0"/>
          <a:lstStyle/>
          <a:p>
            <a:endParaRPr/>
          </a:p>
        </p:txBody>
      </p:sp>
      <p:sp>
        <p:nvSpPr>
          <p:cNvPr id="13" name="object 13"/>
          <p:cNvSpPr/>
          <p:nvPr/>
        </p:nvSpPr>
        <p:spPr>
          <a:xfrm>
            <a:off x="4234192" y="5120995"/>
            <a:ext cx="158115" cy="186055"/>
          </a:xfrm>
          <a:custGeom>
            <a:avLst/>
            <a:gdLst/>
            <a:ahLst/>
            <a:cxnLst/>
            <a:rect l="l" t="t" r="r" b="b"/>
            <a:pathLst>
              <a:path w="158114" h="186054">
                <a:moveTo>
                  <a:pt x="0" y="0"/>
                </a:moveTo>
                <a:lnTo>
                  <a:pt x="22872" y="186029"/>
                </a:lnTo>
                <a:lnTo>
                  <a:pt x="146088" y="67551"/>
                </a:lnTo>
                <a:lnTo>
                  <a:pt x="64960" y="67551"/>
                </a:lnTo>
                <a:lnTo>
                  <a:pt x="0" y="0"/>
                </a:lnTo>
                <a:close/>
              </a:path>
              <a:path w="158114" h="186054">
                <a:moveTo>
                  <a:pt x="157975" y="56121"/>
                </a:moveTo>
                <a:lnTo>
                  <a:pt x="64960" y="67551"/>
                </a:lnTo>
                <a:lnTo>
                  <a:pt x="146088" y="67551"/>
                </a:lnTo>
                <a:lnTo>
                  <a:pt x="157975" y="56121"/>
                </a:lnTo>
                <a:close/>
              </a:path>
            </a:pathLst>
          </a:custGeom>
          <a:solidFill>
            <a:srgbClr val="E32400"/>
          </a:solidFill>
        </p:spPr>
        <p:txBody>
          <a:bodyPr wrap="square" lIns="0" tIns="0" rIns="0" bIns="0" rtlCol="0"/>
          <a:lstStyle/>
          <a:p>
            <a:endParaRPr/>
          </a:p>
        </p:txBody>
      </p:sp>
      <p:sp>
        <p:nvSpPr>
          <p:cNvPr id="14" name="object 14"/>
          <p:cNvSpPr txBox="1"/>
          <p:nvPr/>
        </p:nvSpPr>
        <p:spPr>
          <a:xfrm>
            <a:off x="3149600" y="2501900"/>
            <a:ext cx="1244600" cy="387350"/>
          </a:xfrm>
          <a:prstGeom prst="rect">
            <a:avLst/>
          </a:prstGeom>
        </p:spPr>
        <p:txBody>
          <a:bodyPr vert="horz" wrap="square" lIns="0" tIns="0" rIns="0" bIns="0" rtlCol="0">
            <a:spAutoFit/>
          </a:bodyPr>
          <a:lstStyle/>
          <a:p>
            <a:pPr marL="12700">
              <a:lnSpc>
                <a:spcPct val="100000"/>
              </a:lnSpc>
            </a:pPr>
            <a:r>
              <a:rPr sz="2400" dirty="0">
                <a:solidFill>
                  <a:srgbClr val="E32400"/>
                </a:solidFill>
                <a:latin typeface="Yu Mincho"/>
                <a:cs typeface="Yu Mincho"/>
              </a:rPr>
              <a:t>③広告料</a:t>
            </a:r>
            <a:endParaRPr sz="2400">
              <a:latin typeface="Yu Mincho"/>
              <a:cs typeface="Yu Mincho"/>
            </a:endParaRPr>
          </a:p>
        </p:txBody>
      </p:sp>
      <p:sp>
        <p:nvSpPr>
          <p:cNvPr id="15" name="object 15"/>
          <p:cNvSpPr txBox="1"/>
          <p:nvPr/>
        </p:nvSpPr>
        <p:spPr>
          <a:xfrm>
            <a:off x="2730500" y="4559300"/>
            <a:ext cx="1549400" cy="387350"/>
          </a:xfrm>
          <a:prstGeom prst="rect">
            <a:avLst/>
          </a:prstGeom>
        </p:spPr>
        <p:txBody>
          <a:bodyPr vert="horz" wrap="square" lIns="0" tIns="0" rIns="0" bIns="0" rtlCol="0">
            <a:spAutoFit/>
          </a:bodyPr>
          <a:lstStyle/>
          <a:p>
            <a:pPr marL="12700">
              <a:lnSpc>
                <a:spcPct val="100000"/>
              </a:lnSpc>
            </a:pPr>
            <a:r>
              <a:rPr sz="2400" dirty="0">
                <a:solidFill>
                  <a:srgbClr val="E32400"/>
                </a:solidFill>
                <a:latin typeface="Yu Mincho"/>
                <a:cs typeface="Yu Mincho"/>
              </a:rPr>
              <a:t>④広告収入</a:t>
            </a:r>
            <a:endParaRPr sz="2400">
              <a:latin typeface="Yu Mincho"/>
              <a:cs typeface="Yu Mincho"/>
            </a:endParaRPr>
          </a:p>
        </p:txBody>
      </p:sp>
      <p:sp>
        <p:nvSpPr>
          <p:cNvPr id="16" name="object 16"/>
          <p:cNvSpPr txBox="1"/>
          <p:nvPr/>
        </p:nvSpPr>
        <p:spPr>
          <a:xfrm>
            <a:off x="50800" y="190500"/>
            <a:ext cx="12908280" cy="1136650"/>
          </a:xfrm>
          <a:prstGeom prst="rect">
            <a:avLst/>
          </a:prstGeom>
        </p:spPr>
        <p:txBody>
          <a:bodyPr vert="horz" wrap="square" lIns="0" tIns="0" rIns="0" bIns="0" rtlCol="0">
            <a:spAutoFit/>
          </a:bodyPr>
          <a:lstStyle/>
          <a:p>
            <a:pPr marL="12700">
              <a:lnSpc>
                <a:spcPct val="100000"/>
              </a:lnSpc>
            </a:pPr>
            <a:r>
              <a:rPr sz="2500" b="1" spc="-20" dirty="0">
                <a:latin typeface="Arial"/>
                <a:cs typeface="Arial"/>
              </a:rPr>
              <a:t>YouTube</a:t>
            </a:r>
            <a:r>
              <a:rPr sz="2500" spc="-20" dirty="0">
                <a:latin typeface="Yu Gothic"/>
                <a:cs typeface="Yu Gothic"/>
              </a:rPr>
              <a:t>で再Thされた動画にクリック課金された広告料が</a:t>
            </a:r>
            <a:r>
              <a:rPr sz="2500" b="1" spc="-20" dirty="0">
                <a:latin typeface="Arial"/>
                <a:cs typeface="Arial"/>
              </a:rPr>
              <a:t>Google</a:t>
            </a:r>
            <a:r>
              <a:rPr sz="2500" spc="-20" dirty="0">
                <a:latin typeface="Yu Gothic"/>
                <a:cs typeface="Yu Gothic"/>
              </a:rPr>
              <a:t>から投稿者へ支払われる</a:t>
            </a:r>
            <a:endParaRPr sz="2500">
              <a:latin typeface="Yu Gothic"/>
              <a:cs typeface="Yu Gothic"/>
            </a:endParaRPr>
          </a:p>
          <a:p>
            <a:pPr>
              <a:lnSpc>
                <a:spcPct val="100000"/>
              </a:lnSpc>
              <a:spcBef>
                <a:spcPts val="25"/>
              </a:spcBef>
            </a:pPr>
            <a:endParaRPr sz="2500">
              <a:latin typeface="Times New Roman"/>
              <a:cs typeface="Times New Roman"/>
            </a:endParaRPr>
          </a:p>
          <a:p>
            <a:pPr marL="6527800">
              <a:lnSpc>
                <a:spcPct val="100000"/>
              </a:lnSpc>
            </a:pPr>
            <a:r>
              <a:rPr sz="2400" dirty="0">
                <a:solidFill>
                  <a:srgbClr val="FFFFFF"/>
                </a:solidFill>
                <a:latin typeface="Yu Mincho"/>
                <a:cs typeface="Yu Mincho"/>
              </a:rPr>
              <a:t>広告料ー支払う広告収入＝利益</a:t>
            </a:r>
            <a:endParaRPr sz="2400">
              <a:latin typeface="Yu Mincho"/>
              <a:cs typeface="Yu Mincho"/>
            </a:endParaRPr>
          </a:p>
        </p:txBody>
      </p:sp>
      <p:sp>
        <p:nvSpPr>
          <p:cNvPr id="17" name="object 17"/>
          <p:cNvSpPr txBox="1"/>
          <p:nvPr/>
        </p:nvSpPr>
        <p:spPr>
          <a:xfrm>
            <a:off x="4775200" y="5918200"/>
            <a:ext cx="1854200" cy="387350"/>
          </a:xfrm>
          <a:prstGeom prst="rect">
            <a:avLst/>
          </a:prstGeom>
        </p:spPr>
        <p:txBody>
          <a:bodyPr vert="horz" wrap="square" lIns="0" tIns="0" rIns="0" bIns="0" rtlCol="0">
            <a:spAutoFit/>
          </a:bodyPr>
          <a:lstStyle/>
          <a:p>
            <a:pPr marL="12700">
              <a:lnSpc>
                <a:spcPct val="100000"/>
              </a:lnSpc>
            </a:pPr>
            <a:r>
              <a:rPr sz="2400" dirty="0">
                <a:solidFill>
                  <a:srgbClr val="E32400"/>
                </a:solidFill>
                <a:latin typeface="Yu Mincho"/>
                <a:cs typeface="Yu Mincho"/>
              </a:rPr>
              <a:t>①動画を投稿</a:t>
            </a:r>
            <a:endParaRPr sz="2400">
              <a:latin typeface="Yu Mincho"/>
              <a:cs typeface="Yu Mincho"/>
            </a:endParaRPr>
          </a:p>
        </p:txBody>
      </p:sp>
      <p:sp>
        <p:nvSpPr>
          <p:cNvPr id="18" name="object 18"/>
          <p:cNvSpPr/>
          <p:nvPr/>
        </p:nvSpPr>
        <p:spPr>
          <a:xfrm>
            <a:off x="7200900" y="2260600"/>
            <a:ext cx="419100" cy="152400"/>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11112500" y="1219200"/>
            <a:ext cx="419100" cy="152400"/>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7912100" y="5435600"/>
            <a:ext cx="596900" cy="215900"/>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12166600" y="7226300"/>
            <a:ext cx="419100" cy="152400"/>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3822700" y="6400800"/>
            <a:ext cx="457200" cy="165100"/>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571500" y="8585200"/>
            <a:ext cx="12392660" cy="772795"/>
          </a:xfrm>
          <a:prstGeom prst="rect">
            <a:avLst/>
          </a:prstGeom>
        </p:spPr>
        <p:txBody>
          <a:bodyPr vert="horz" wrap="square" lIns="0" tIns="0" rIns="0" bIns="0" rtlCol="0">
            <a:spAutoFit/>
          </a:bodyPr>
          <a:lstStyle/>
          <a:p>
            <a:pPr marL="12700">
              <a:lnSpc>
                <a:spcPct val="100000"/>
              </a:lnSpc>
            </a:pPr>
            <a:r>
              <a:rPr sz="2400" spc="-140" dirty="0">
                <a:latin typeface="Arial"/>
                <a:cs typeface="Arial"/>
              </a:rPr>
              <a:t>2013.2.13 </a:t>
            </a:r>
            <a:r>
              <a:rPr sz="2400" spc="-20" dirty="0">
                <a:latin typeface="Arial"/>
                <a:cs typeface="Arial"/>
              </a:rPr>
              <a:t>NHK</a:t>
            </a:r>
            <a:r>
              <a:rPr sz="2400" spc="-20" dirty="0">
                <a:latin typeface="Yu Mincho"/>
                <a:cs typeface="Yu Mincho"/>
              </a:rPr>
              <a:t>「クローズアップ現代」より</a:t>
            </a:r>
            <a:r>
              <a:rPr sz="2400" spc="525" dirty="0">
                <a:latin typeface="Yu Mincho"/>
                <a:cs typeface="Yu Mincho"/>
              </a:rPr>
              <a:t> </a:t>
            </a:r>
            <a:r>
              <a:rPr sz="2400" u="heavy" spc="-80" dirty="0">
                <a:solidFill>
                  <a:srgbClr val="FFFFFF"/>
                </a:solidFill>
                <a:latin typeface="Arial"/>
                <a:cs typeface="Arial"/>
                <a:hlinkClick r:id="rId6"/>
              </a:rPr>
              <a:t>http://www.nhk.or.jp/gendai/kiroku/detail_3309.html</a:t>
            </a:r>
            <a:endParaRPr sz="2400">
              <a:latin typeface="Arial"/>
              <a:cs typeface="Arial"/>
            </a:endParaRPr>
          </a:p>
          <a:p>
            <a:pPr marL="6057900">
              <a:lnSpc>
                <a:spcPct val="100000"/>
              </a:lnSpc>
              <a:spcBef>
                <a:spcPts val="220"/>
              </a:spcBef>
            </a:pPr>
            <a:r>
              <a:rPr sz="2400" u="heavy" spc="-80" dirty="0">
                <a:latin typeface="Arial"/>
                <a:cs typeface="Arial"/>
                <a:hlinkClick r:id="rId7"/>
              </a:rPr>
              <a:t>http://www.youtube.com/watch?v=_bNGhoTxzLA</a:t>
            </a:r>
            <a:endParaRPr sz="2400">
              <a:latin typeface="Arial"/>
              <a:cs typeface="Arial"/>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34</a:t>
            </a:fld>
            <a:endParaRPr spc="-105" dirty="0"/>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 y="2296"/>
            <a:ext cx="12830810" cy="1308735"/>
          </a:xfrm>
          <a:prstGeom prst="rect">
            <a:avLst/>
          </a:prstGeom>
        </p:spPr>
        <p:txBody>
          <a:bodyPr vert="horz" wrap="square" lIns="0" tIns="0" rIns="0" bIns="0" rtlCol="0">
            <a:spAutoFit/>
          </a:bodyPr>
          <a:lstStyle/>
          <a:p>
            <a:pPr marL="12700" marR="5080">
              <a:lnSpc>
                <a:spcPct val="118100"/>
              </a:lnSpc>
            </a:pPr>
            <a:r>
              <a:rPr sz="3600" spc="-200" dirty="0">
                <a:solidFill>
                  <a:srgbClr val="000000"/>
                </a:solidFill>
                <a:latin typeface="SimSun"/>
                <a:cs typeface="SimSun"/>
              </a:rPr>
              <a:t>YouTubeの広告は再生されるほどクリックされやすく再生回数を増  や</a:t>
            </a:r>
            <a:r>
              <a:rPr sz="3600" spc="-260" dirty="0">
                <a:solidFill>
                  <a:srgbClr val="000000"/>
                </a:solidFill>
                <a:latin typeface="SimSun"/>
                <a:cs typeface="SimSun"/>
              </a:rPr>
              <a:t>す</a:t>
            </a:r>
            <a:r>
              <a:rPr sz="3600" spc="-200" dirty="0">
                <a:solidFill>
                  <a:srgbClr val="000000"/>
                </a:solidFill>
                <a:latin typeface="SimSun"/>
                <a:cs typeface="SimSun"/>
              </a:rPr>
              <a:t>た</a:t>
            </a:r>
            <a:r>
              <a:rPr sz="3600" spc="-229" dirty="0">
                <a:solidFill>
                  <a:srgbClr val="000000"/>
                </a:solidFill>
                <a:latin typeface="SimSun"/>
                <a:cs typeface="SimSun"/>
              </a:rPr>
              <a:t>め</a:t>
            </a:r>
            <a:r>
              <a:rPr sz="3600" spc="-480" dirty="0">
                <a:solidFill>
                  <a:srgbClr val="000000"/>
                </a:solidFill>
                <a:latin typeface="SimSun"/>
                <a:cs typeface="SimSun"/>
              </a:rPr>
              <a:t>に</a:t>
            </a:r>
            <a:r>
              <a:rPr sz="3600" spc="-75" dirty="0">
                <a:solidFill>
                  <a:srgbClr val="000000"/>
                </a:solidFill>
                <a:latin typeface="SimSun"/>
                <a:cs typeface="SimSun"/>
              </a:rPr>
              <a:t>投稿が</a:t>
            </a:r>
            <a:r>
              <a:rPr sz="3600" spc="-80" dirty="0">
                <a:solidFill>
                  <a:srgbClr val="000000"/>
                </a:solidFill>
                <a:latin typeface="SimSun"/>
                <a:cs typeface="SimSun"/>
              </a:rPr>
              <a:t>エ</a:t>
            </a:r>
            <a:r>
              <a:rPr sz="3600" spc="-229" dirty="0">
                <a:solidFill>
                  <a:srgbClr val="000000"/>
                </a:solidFill>
                <a:latin typeface="SimSun"/>
                <a:cs typeface="SimSun"/>
              </a:rPr>
              <a:t>ス</a:t>
            </a:r>
            <a:r>
              <a:rPr sz="3600" spc="-620" dirty="0">
                <a:solidFill>
                  <a:srgbClr val="000000"/>
                </a:solidFill>
                <a:latin typeface="SimSun"/>
                <a:cs typeface="SimSun"/>
              </a:rPr>
              <a:t>カ</a:t>
            </a:r>
            <a:r>
              <a:rPr sz="3600" spc="-650" dirty="0">
                <a:solidFill>
                  <a:srgbClr val="000000"/>
                </a:solidFill>
                <a:latin typeface="SimSun"/>
                <a:cs typeface="SimSun"/>
              </a:rPr>
              <a:t>レ</a:t>
            </a:r>
            <a:r>
              <a:rPr sz="3600" spc="-290" dirty="0">
                <a:solidFill>
                  <a:srgbClr val="000000"/>
                </a:solidFill>
                <a:latin typeface="SimSun"/>
                <a:cs typeface="SimSun"/>
              </a:rPr>
              <a:t>ー</a:t>
            </a:r>
            <a:r>
              <a:rPr sz="3600" spc="-1270" dirty="0">
                <a:solidFill>
                  <a:srgbClr val="000000"/>
                </a:solidFill>
                <a:latin typeface="SimSun"/>
                <a:cs typeface="SimSun"/>
              </a:rPr>
              <a:t>ト</a:t>
            </a:r>
            <a:r>
              <a:rPr sz="3600" spc="-740" dirty="0">
                <a:solidFill>
                  <a:srgbClr val="000000"/>
                </a:solidFill>
                <a:latin typeface="SimSun"/>
                <a:cs typeface="SimSun"/>
              </a:rPr>
              <a:t>し</a:t>
            </a:r>
            <a:r>
              <a:rPr sz="3600" spc="-200" dirty="0">
                <a:solidFill>
                  <a:srgbClr val="000000"/>
                </a:solidFill>
                <a:latin typeface="SimSun"/>
                <a:cs typeface="SimSun"/>
              </a:rPr>
              <a:t>や</a:t>
            </a:r>
            <a:r>
              <a:rPr sz="3600" spc="-260" dirty="0">
                <a:solidFill>
                  <a:srgbClr val="000000"/>
                </a:solidFill>
                <a:latin typeface="SimSun"/>
                <a:cs typeface="SimSun"/>
              </a:rPr>
              <a:t>す</a:t>
            </a:r>
            <a:r>
              <a:rPr sz="3600" spc="-310" dirty="0">
                <a:solidFill>
                  <a:srgbClr val="000000"/>
                </a:solidFill>
                <a:latin typeface="SimSun"/>
                <a:cs typeface="SimSun"/>
              </a:rPr>
              <a:t>い（著作権違反や</a:t>
            </a:r>
            <a:r>
              <a:rPr sz="3600" spc="-160" dirty="0">
                <a:solidFill>
                  <a:srgbClr val="000000"/>
                </a:solidFill>
                <a:latin typeface="SimSun"/>
                <a:cs typeface="SimSun"/>
              </a:rPr>
              <a:t>犯罪に</a:t>
            </a:r>
            <a:r>
              <a:rPr sz="3600" spc="-100" dirty="0">
                <a:solidFill>
                  <a:srgbClr val="000000"/>
                </a:solidFill>
                <a:latin typeface="SimSun"/>
                <a:cs typeface="SimSun"/>
              </a:rPr>
              <a:t>進む</a:t>
            </a:r>
            <a:r>
              <a:rPr sz="3600" spc="-1800" dirty="0">
                <a:solidFill>
                  <a:srgbClr val="000000"/>
                </a:solidFill>
                <a:latin typeface="SimSun"/>
                <a:cs typeface="SimSun"/>
              </a:rPr>
              <a:t>）</a:t>
            </a:r>
            <a:endParaRPr sz="3600">
              <a:latin typeface="SimSun"/>
              <a:cs typeface="SimSun"/>
            </a:endParaRPr>
          </a:p>
        </p:txBody>
      </p:sp>
      <p:sp>
        <p:nvSpPr>
          <p:cNvPr id="3" name="object 3"/>
          <p:cNvSpPr/>
          <p:nvPr/>
        </p:nvSpPr>
        <p:spPr>
          <a:xfrm>
            <a:off x="4851400" y="1422400"/>
            <a:ext cx="8077200" cy="3962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509000" y="5791200"/>
            <a:ext cx="4343400" cy="30988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216400" y="5765800"/>
            <a:ext cx="4127500" cy="31369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851400" y="1371600"/>
            <a:ext cx="5854700" cy="3911600"/>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8623300" y="8902700"/>
            <a:ext cx="3324225" cy="287655"/>
          </a:xfrm>
          <a:prstGeom prst="rect">
            <a:avLst/>
          </a:prstGeom>
        </p:spPr>
        <p:txBody>
          <a:bodyPr vert="horz" wrap="square" lIns="0" tIns="0" rIns="0" bIns="0" rtlCol="0">
            <a:spAutoFit/>
          </a:bodyPr>
          <a:lstStyle/>
          <a:p>
            <a:pPr marL="12700">
              <a:lnSpc>
                <a:spcPct val="100000"/>
              </a:lnSpc>
            </a:pPr>
            <a:r>
              <a:rPr sz="1800" u="sng" spc="-65" dirty="0">
                <a:latin typeface="Arial"/>
                <a:cs typeface="Arial"/>
              </a:rPr>
              <a:t>https://</a:t>
            </a:r>
            <a:r>
              <a:rPr sz="1800" u="sng" spc="-65" dirty="0">
                <a:latin typeface="Arial"/>
                <a:cs typeface="Arial"/>
                <a:hlinkClick r:id="rId6"/>
              </a:rPr>
              <a:t>www.codebreak.com/lp/005/</a:t>
            </a:r>
            <a:endParaRPr sz="1800">
              <a:latin typeface="Arial"/>
              <a:cs typeface="Arial"/>
            </a:endParaRPr>
          </a:p>
        </p:txBody>
      </p:sp>
      <p:sp>
        <p:nvSpPr>
          <p:cNvPr id="8" name="object 8"/>
          <p:cNvSpPr txBox="1"/>
          <p:nvPr/>
        </p:nvSpPr>
        <p:spPr>
          <a:xfrm>
            <a:off x="4432300" y="8902700"/>
            <a:ext cx="3062605" cy="287655"/>
          </a:xfrm>
          <a:prstGeom prst="rect">
            <a:avLst/>
          </a:prstGeom>
        </p:spPr>
        <p:txBody>
          <a:bodyPr vert="horz" wrap="square" lIns="0" tIns="0" rIns="0" bIns="0" rtlCol="0">
            <a:spAutoFit/>
          </a:bodyPr>
          <a:lstStyle/>
          <a:p>
            <a:pPr marL="12700">
              <a:lnSpc>
                <a:spcPct val="100000"/>
              </a:lnSpc>
            </a:pPr>
            <a:r>
              <a:rPr sz="1800" u="sng" spc="-65" dirty="0">
                <a:latin typeface="Arial"/>
                <a:cs typeface="Arial"/>
                <a:hlinkClick r:id="rId7"/>
              </a:rPr>
              <a:t>http://www.lg-fes.info/sumikaeru/</a:t>
            </a:r>
            <a:endParaRPr sz="1800">
              <a:latin typeface="Arial"/>
              <a:cs typeface="Arial"/>
            </a:endParaRPr>
          </a:p>
        </p:txBody>
      </p:sp>
      <p:sp>
        <p:nvSpPr>
          <p:cNvPr id="9" name="object 9"/>
          <p:cNvSpPr txBox="1"/>
          <p:nvPr/>
        </p:nvSpPr>
        <p:spPr>
          <a:xfrm>
            <a:off x="190500" y="8978900"/>
            <a:ext cx="2840990" cy="150495"/>
          </a:xfrm>
          <a:prstGeom prst="rect">
            <a:avLst/>
          </a:prstGeom>
        </p:spPr>
        <p:txBody>
          <a:bodyPr vert="horz" wrap="square" lIns="0" tIns="0" rIns="0" bIns="0" rtlCol="0">
            <a:spAutoFit/>
          </a:bodyPr>
          <a:lstStyle/>
          <a:p>
            <a:pPr marL="12700">
              <a:lnSpc>
                <a:spcPct val="100000"/>
              </a:lnSpc>
            </a:pPr>
            <a:r>
              <a:rPr sz="900" u="sng" spc="-40" dirty="0">
                <a:latin typeface="Arial"/>
                <a:cs typeface="Arial"/>
                <a:hlinkClick r:id="rId8"/>
              </a:rPr>
              <a:t>http://mackeeperapp1.kromtech.net/landings/17.84/index.php</a:t>
            </a:r>
            <a:endParaRPr sz="900">
              <a:latin typeface="Arial"/>
              <a:cs typeface="Arial"/>
            </a:endParaRPr>
          </a:p>
        </p:txBody>
      </p:sp>
      <p:sp>
        <p:nvSpPr>
          <p:cNvPr id="10" name="object 10"/>
          <p:cNvSpPr/>
          <p:nvPr/>
        </p:nvSpPr>
        <p:spPr>
          <a:xfrm>
            <a:off x="139700" y="1346200"/>
            <a:ext cx="5829300" cy="39370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183261" y="4664646"/>
            <a:ext cx="3784600" cy="342900"/>
          </a:xfrm>
          <a:custGeom>
            <a:avLst/>
            <a:gdLst/>
            <a:ahLst/>
            <a:cxnLst/>
            <a:rect l="l" t="t" r="r" b="b"/>
            <a:pathLst>
              <a:path w="3784600" h="342900">
                <a:moveTo>
                  <a:pt x="0" y="0"/>
                </a:moveTo>
                <a:lnTo>
                  <a:pt x="3784600" y="0"/>
                </a:lnTo>
                <a:lnTo>
                  <a:pt x="3784600" y="342900"/>
                </a:lnTo>
                <a:lnTo>
                  <a:pt x="0" y="342900"/>
                </a:lnTo>
                <a:lnTo>
                  <a:pt x="0" y="0"/>
                </a:lnTo>
                <a:close/>
              </a:path>
            </a:pathLst>
          </a:custGeom>
          <a:solidFill>
            <a:srgbClr val="EBEBEB"/>
          </a:solidFill>
        </p:spPr>
        <p:txBody>
          <a:bodyPr wrap="square" lIns="0" tIns="0" rIns="0" bIns="0" rtlCol="0"/>
          <a:lstStyle/>
          <a:p>
            <a:endParaRPr/>
          </a:p>
        </p:txBody>
      </p:sp>
      <p:sp>
        <p:nvSpPr>
          <p:cNvPr id="12" name="object 12"/>
          <p:cNvSpPr/>
          <p:nvPr/>
        </p:nvSpPr>
        <p:spPr>
          <a:xfrm>
            <a:off x="76200" y="5854700"/>
            <a:ext cx="3975100" cy="304800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928761" y="3775646"/>
            <a:ext cx="3479800" cy="571500"/>
          </a:xfrm>
          <a:custGeom>
            <a:avLst/>
            <a:gdLst/>
            <a:ahLst/>
            <a:cxnLst/>
            <a:rect l="l" t="t" r="r" b="b"/>
            <a:pathLst>
              <a:path w="3479800" h="571500">
                <a:moveTo>
                  <a:pt x="0" y="0"/>
                </a:moveTo>
                <a:lnTo>
                  <a:pt x="3479800" y="0"/>
                </a:lnTo>
                <a:lnTo>
                  <a:pt x="3479800" y="571500"/>
                </a:lnTo>
                <a:lnTo>
                  <a:pt x="0" y="571500"/>
                </a:lnTo>
                <a:lnTo>
                  <a:pt x="0" y="0"/>
                </a:lnTo>
                <a:close/>
              </a:path>
            </a:pathLst>
          </a:custGeom>
          <a:ln w="50800">
            <a:solidFill>
              <a:srgbClr val="E32400"/>
            </a:solidFill>
          </a:ln>
        </p:spPr>
        <p:txBody>
          <a:bodyPr wrap="square" lIns="0" tIns="0" rIns="0" bIns="0" rtlCol="0"/>
          <a:lstStyle/>
          <a:p>
            <a:endParaRPr/>
          </a:p>
        </p:txBody>
      </p:sp>
      <p:sp>
        <p:nvSpPr>
          <p:cNvPr id="14" name="object 14"/>
          <p:cNvSpPr/>
          <p:nvPr/>
        </p:nvSpPr>
        <p:spPr>
          <a:xfrm>
            <a:off x="1641147" y="4455007"/>
            <a:ext cx="2048510" cy="1417955"/>
          </a:xfrm>
          <a:custGeom>
            <a:avLst/>
            <a:gdLst/>
            <a:ahLst/>
            <a:cxnLst/>
            <a:rect l="l" t="t" r="r" b="b"/>
            <a:pathLst>
              <a:path w="2048510" h="1417954">
                <a:moveTo>
                  <a:pt x="0" y="1417510"/>
                </a:moveTo>
                <a:lnTo>
                  <a:pt x="15664" y="1406664"/>
                </a:lnTo>
                <a:lnTo>
                  <a:pt x="2048202" y="0"/>
                </a:lnTo>
              </a:path>
            </a:pathLst>
          </a:custGeom>
          <a:ln w="38100">
            <a:solidFill>
              <a:srgbClr val="E32400"/>
            </a:solidFill>
          </a:ln>
        </p:spPr>
        <p:txBody>
          <a:bodyPr wrap="square" lIns="0" tIns="0" rIns="0" bIns="0" rtlCol="0"/>
          <a:lstStyle/>
          <a:p>
            <a:endParaRPr/>
          </a:p>
        </p:txBody>
      </p:sp>
      <p:sp>
        <p:nvSpPr>
          <p:cNvPr id="15" name="object 15"/>
          <p:cNvSpPr/>
          <p:nvPr/>
        </p:nvSpPr>
        <p:spPr>
          <a:xfrm>
            <a:off x="1553425" y="5768898"/>
            <a:ext cx="186055" cy="164465"/>
          </a:xfrm>
          <a:custGeom>
            <a:avLst/>
            <a:gdLst/>
            <a:ahLst/>
            <a:cxnLst/>
            <a:rect l="l" t="t" r="r" b="b"/>
            <a:pathLst>
              <a:path w="186055" h="164464">
                <a:moveTo>
                  <a:pt x="90144" y="0"/>
                </a:moveTo>
                <a:lnTo>
                  <a:pt x="0" y="164325"/>
                </a:lnTo>
                <a:lnTo>
                  <a:pt x="185547" y="137845"/>
                </a:lnTo>
                <a:lnTo>
                  <a:pt x="103378" y="92773"/>
                </a:lnTo>
                <a:lnTo>
                  <a:pt x="90144" y="0"/>
                </a:lnTo>
                <a:close/>
              </a:path>
            </a:pathLst>
          </a:custGeom>
          <a:solidFill>
            <a:srgbClr val="E32400"/>
          </a:solidFill>
        </p:spPr>
        <p:txBody>
          <a:bodyPr wrap="square" lIns="0" tIns="0" rIns="0" bIns="0" rtlCol="0"/>
          <a:lstStyle/>
          <a:p>
            <a:endParaRPr/>
          </a:p>
        </p:txBody>
      </p:sp>
      <p:sp>
        <p:nvSpPr>
          <p:cNvPr id="16" name="object 16"/>
          <p:cNvSpPr/>
          <p:nvPr/>
        </p:nvSpPr>
        <p:spPr>
          <a:xfrm>
            <a:off x="6575783" y="4347146"/>
            <a:ext cx="2048510" cy="1417955"/>
          </a:xfrm>
          <a:custGeom>
            <a:avLst/>
            <a:gdLst/>
            <a:ahLst/>
            <a:cxnLst/>
            <a:rect l="l" t="t" r="r" b="b"/>
            <a:pathLst>
              <a:path w="2048509" h="1417954">
                <a:moveTo>
                  <a:pt x="0" y="1417510"/>
                </a:moveTo>
                <a:lnTo>
                  <a:pt x="15664" y="1406664"/>
                </a:lnTo>
                <a:lnTo>
                  <a:pt x="2048202" y="0"/>
                </a:lnTo>
              </a:path>
            </a:pathLst>
          </a:custGeom>
          <a:ln w="38100">
            <a:solidFill>
              <a:srgbClr val="E32400"/>
            </a:solidFill>
          </a:ln>
        </p:spPr>
        <p:txBody>
          <a:bodyPr wrap="square" lIns="0" tIns="0" rIns="0" bIns="0" rtlCol="0"/>
          <a:lstStyle/>
          <a:p>
            <a:endParaRPr/>
          </a:p>
        </p:txBody>
      </p:sp>
      <p:sp>
        <p:nvSpPr>
          <p:cNvPr id="17" name="object 17"/>
          <p:cNvSpPr/>
          <p:nvPr/>
        </p:nvSpPr>
        <p:spPr>
          <a:xfrm>
            <a:off x="6488061" y="5661037"/>
            <a:ext cx="186055" cy="164465"/>
          </a:xfrm>
          <a:custGeom>
            <a:avLst/>
            <a:gdLst/>
            <a:ahLst/>
            <a:cxnLst/>
            <a:rect l="l" t="t" r="r" b="b"/>
            <a:pathLst>
              <a:path w="186054" h="164464">
                <a:moveTo>
                  <a:pt x="90157" y="0"/>
                </a:moveTo>
                <a:lnTo>
                  <a:pt x="0" y="164325"/>
                </a:lnTo>
                <a:lnTo>
                  <a:pt x="185547" y="137858"/>
                </a:lnTo>
                <a:lnTo>
                  <a:pt x="103390" y="92773"/>
                </a:lnTo>
                <a:lnTo>
                  <a:pt x="90157" y="0"/>
                </a:lnTo>
                <a:close/>
              </a:path>
            </a:pathLst>
          </a:custGeom>
          <a:solidFill>
            <a:srgbClr val="E32400"/>
          </a:solidFill>
        </p:spPr>
        <p:txBody>
          <a:bodyPr wrap="square" lIns="0" tIns="0" rIns="0" bIns="0" rtlCol="0"/>
          <a:lstStyle/>
          <a:p>
            <a:endParaRPr/>
          </a:p>
        </p:txBody>
      </p:sp>
      <p:sp>
        <p:nvSpPr>
          <p:cNvPr id="18" name="object 18"/>
          <p:cNvSpPr/>
          <p:nvPr/>
        </p:nvSpPr>
        <p:spPr>
          <a:xfrm>
            <a:off x="10496260" y="3724846"/>
            <a:ext cx="1430020" cy="2021205"/>
          </a:xfrm>
          <a:custGeom>
            <a:avLst/>
            <a:gdLst/>
            <a:ahLst/>
            <a:cxnLst/>
            <a:rect l="l" t="t" r="r" b="b"/>
            <a:pathLst>
              <a:path w="1430020" h="2021204">
                <a:moveTo>
                  <a:pt x="0" y="2021052"/>
                </a:moveTo>
                <a:lnTo>
                  <a:pt x="11001" y="2005495"/>
                </a:lnTo>
                <a:lnTo>
                  <a:pt x="1429738" y="0"/>
                </a:lnTo>
              </a:path>
            </a:pathLst>
          </a:custGeom>
          <a:ln w="38100">
            <a:solidFill>
              <a:srgbClr val="E32400"/>
            </a:solidFill>
          </a:ln>
        </p:spPr>
        <p:txBody>
          <a:bodyPr wrap="square" lIns="0" tIns="0" rIns="0" bIns="0" rtlCol="0"/>
          <a:lstStyle/>
          <a:p>
            <a:endParaRPr/>
          </a:p>
        </p:txBody>
      </p:sp>
      <p:sp>
        <p:nvSpPr>
          <p:cNvPr id="19" name="object 19"/>
          <p:cNvSpPr/>
          <p:nvPr/>
        </p:nvSpPr>
        <p:spPr>
          <a:xfrm>
            <a:off x="10434649" y="5647728"/>
            <a:ext cx="165735" cy="185420"/>
          </a:xfrm>
          <a:custGeom>
            <a:avLst/>
            <a:gdLst/>
            <a:ahLst/>
            <a:cxnLst/>
            <a:rect l="l" t="t" r="r" b="b"/>
            <a:pathLst>
              <a:path w="165734" h="185420">
                <a:moveTo>
                  <a:pt x="28384" y="0"/>
                </a:moveTo>
                <a:lnTo>
                  <a:pt x="0" y="185267"/>
                </a:lnTo>
                <a:lnTo>
                  <a:pt x="165239" y="96812"/>
                </a:lnTo>
                <a:lnTo>
                  <a:pt x="72605" y="82626"/>
                </a:lnTo>
                <a:lnTo>
                  <a:pt x="28384" y="0"/>
                </a:lnTo>
                <a:close/>
              </a:path>
            </a:pathLst>
          </a:custGeom>
          <a:solidFill>
            <a:srgbClr val="E32400"/>
          </a:solidFill>
        </p:spPr>
        <p:txBody>
          <a:bodyPr wrap="square" lIns="0" tIns="0" rIns="0" bIns="0" rtlCol="0"/>
          <a:lstStyle/>
          <a:p>
            <a:endParaRPr/>
          </a:p>
        </p:txBody>
      </p:sp>
      <p:sp>
        <p:nvSpPr>
          <p:cNvPr id="20" name="object 20"/>
          <p:cNvSpPr/>
          <p:nvPr/>
        </p:nvSpPr>
        <p:spPr>
          <a:xfrm>
            <a:off x="6170561" y="1781746"/>
            <a:ext cx="4457700" cy="2476500"/>
          </a:xfrm>
          <a:custGeom>
            <a:avLst/>
            <a:gdLst/>
            <a:ahLst/>
            <a:cxnLst/>
            <a:rect l="l" t="t" r="r" b="b"/>
            <a:pathLst>
              <a:path w="4457700" h="2476500">
                <a:moveTo>
                  <a:pt x="0" y="0"/>
                </a:moveTo>
                <a:lnTo>
                  <a:pt x="4457700" y="0"/>
                </a:lnTo>
                <a:lnTo>
                  <a:pt x="4457700" y="2476500"/>
                </a:lnTo>
                <a:lnTo>
                  <a:pt x="0" y="2476500"/>
                </a:lnTo>
                <a:lnTo>
                  <a:pt x="0" y="0"/>
                </a:lnTo>
                <a:close/>
              </a:path>
            </a:pathLst>
          </a:custGeom>
          <a:ln w="50800">
            <a:solidFill>
              <a:srgbClr val="E32400"/>
            </a:solidFill>
          </a:ln>
        </p:spPr>
        <p:txBody>
          <a:bodyPr wrap="square" lIns="0" tIns="0" rIns="0" bIns="0" rtlCol="0"/>
          <a:lstStyle/>
          <a:p>
            <a:endParaRPr/>
          </a:p>
        </p:txBody>
      </p:sp>
      <p:sp>
        <p:nvSpPr>
          <p:cNvPr id="21" name="object 21"/>
          <p:cNvSpPr/>
          <p:nvPr/>
        </p:nvSpPr>
        <p:spPr>
          <a:xfrm>
            <a:off x="10806074" y="1781746"/>
            <a:ext cx="2095500" cy="1917700"/>
          </a:xfrm>
          <a:custGeom>
            <a:avLst/>
            <a:gdLst/>
            <a:ahLst/>
            <a:cxnLst/>
            <a:rect l="l" t="t" r="r" b="b"/>
            <a:pathLst>
              <a:path w="2095500" h="1917700">
                <a:moveTo>
                  <a:pt x="0" y="0"/>
                </a:moveTo>
                <a:lnTo>
                  <a:pt x="2095500" y="0"/>
                </a:lnTo>
                <a:lnTo>
                  <a:pt x="2095500" y="1917700"/>
                </a:lnTo>
                <a:lnTo>
                  <a:pt x="0" y="1917700"/>
                </a:lnTo>
                <a:lnTo>
                  <a:pt x="0" y="0"/>
                </a:lnTo>
                <a:close/>
              </a:path>
            </a:pathLst>
          </a:custGeom>
          <a:ln w="50800">
            <a:solidFill>
              <a:srgbClr val="E32400"/>
            </a:solidFill>
          </a:ln>
        </p:spPr>
        <p:txBody>
          <a:bodyPr wrap="square" lIns="0" tIns="0" rIns="0" bIns="0" rtlCol="0"/>
          <a:lstStyle/>
          <a:p>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35</a:t>
            </a:fld>
            <a:endParaRPr spc="-105" dirty="0"/>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6870700" cy="9410700"/>
          </a:xfrm>
          <a:prstGeom prst="rect">
            <a:avLst/>
          </a:prstGeom>
        </p:spPr>
        <p:txBody>
          <a:bodyPr vert="horz" wrap="square" lIns="0" tIns="254000" rIns="0" bIns="0" rtlCol="0">
            <a:spAutoFit/>
          </a:bodyPr>
          <a:lstStyle/>
          <a:p>
            <a:pPr marL="203200">
              <a:lnSpc>
                <a:spcPct val="100000"/>
              </a:lnSpc>
              <a:spcBef>
                <a:spcPts val="2000"/>
              </a:spcBef>
            </a:pPr>
            <a:r>
              <a:rPr sz="3800" spc="125" dirty="0">
                <a:latin typeface="Yu Gothic"/>
                <a:cs typeface="Yu Gothic"/>
              </a:rPr>
              <a:t>Gmail署名にLINE@へ誘導す</a:t>
            </a:r>
            <a:endParaRPr sz="3800">
              <a:latin typeface="Yu Gothic"/>
              <a:cs typeface="Yu Gothic"/>
            </a:endParaRPr>
          </a:p>
        </p:txBody>
      </p:sp>
      <p:sp>
        <p:nvSpPr>
          <p:cNvPr id="3" name="object 3"/>
          <p:cNvSpPr txBox="1"/>
          <p:nvPr/>
        </p:nvSpPr>
        <p:spPr>
          <a:xfrm>
            <a:off x="6642100" y="63500"/>
            <a:ext cx="6362700" cy="9347200"/>
          </a:xfrm>
          <a:prstGeom prst="rect">
            <a:avLst/>
          </a:prstGeom>
        </p:spPr>
        <p:txBody>
          <a:bodyPr vert="horz" wrap="square" lIns="0" tIns="190500" rIns="0" bIns="0" rtlCol="0">
            <a:spAutoFit/>
          </a:bodyPr>
          <a:lstStyle/>
          <a:p>
            <a:pPr marL="5715">
              <a:lnSpc>
                <a:spcPct val="100000"/>
              </a:lnSpc>
              <a:spcBef>
                <a:spcPts val="1500"/>
              </a:spcBef>
            </a:pPr>
            <a:r>
              <a:rPr sz="3800" spc="-20" dirty="0">
                <a:latin typeface="Yu Gothic"/>
                <a:cs typeface="Yu Gothic"/>
              </a:rPr>
              <a:t>るリンクとアイコンを入れる</a:t>
            </a:r>
            <a:endParaRPr sz="3800">
              <a:latin typeface="Yu Gothic"/>
              <a:cs typeface="Yu Gothic"/>
            </a:endParaRPr>
          </a:p>
        </p:txBody>
      </p:sp>
      <p:sp>
        <p:nvSpPr>
          <p:cNvPr id="4" name="object 4"/>
          <p:cNvSpPr/>
          <p:nvPr/>
        </p:nvSpPr>
        <p:spPr>
          <a:xfrm>
            <a:off x="0" y="0"/>
            <a:ext cx="6870700" cy="94107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42100" y="63500"/>
            <a:ext cx="6362700" cy="93472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803900" y="9093200"/>
            <a:ext cx="5399405" cy="293370"/>
          </a:xfrm>
          <a:prstGeom prst="rect">
            <a:avLst/>
          </a:prstGeom>
        </p:spPr>
        <p:txBody>
          <a:bodyPr vert="horz" wrap="square" lIns="0" tIns="0" rIns="0" bIns="0" rtlCol="0">
            <a:spAutoFit/>
          </a:bodyPr>
          <a:lstStyle/>
          <a:p>
            <a:pPr marL="12700">
              <a:lnSpc>
                <a:spcPct val="100000"/>
              </a:lnSpc>
            </a:pPr>
            <a:r>
              <a:rPr sz="1800" u="heavy" spc="110" dirty="0">
                <a:latin typeface="Yu Mincho"/>
                <a:cs typeface="Yu Mincho"/>
                <a:hlinkClick r:id="rId4"/>
              </a:rPr>
              <a:t>http://2chcopipe.com/archives/51986269.html</a:t>
            </a:r>
            <a:endParaRPr sz="1800">
              <a:latin typeface="Yu Mincho"/>
              <a:cs typeface="Yu Mincho"/>
            </a:endParaRPr>
          </a:p>
        </p:txBody>
      </p:sp>
      <p:sp>
        <p:nvSpPr>
          <p:cNvPr id="7" name="object 7"/>
          <p:cNvSpPr txBox="1"/>
          <p:nvPr/>
        </p:nvSpPr>
        <p:spPr>
          <a:xfrm>
            <a:off x="12712700" y="9432683"/>
            <a:ext cx="251460" cy="177800"/>
          </a:xfrm>
          <a:prstGeom prst="rect">
            <a:avLst/>
          </a:prstGeom>
        </p:spPr>
        <p:txBody>
          <a:bodyPr vert="horz" wrap="square" lIns="0" tIns="0" rIns="0" bIns="0" rtlCol="0">
            <a:spAutoFit/>
          </a:bodyPr>
          <a:lstStyle/>
          <a:p>
            <a:pPr marL="25400">
              <a:lnSpc>
                <a:spcPts val="1265"/>
              </a:lnSpc>
            </a:pPr>
            <a:fld id="{81D60167-4931-47E6-BA6A-407CBD079E47}" type="slidenum">
              <a:rPr sz="1200" spc="135" dirty="0">
                <a:latin typeface="Yu Mincho"/>
                <a:cs typeface="Yu Mincho"/>
              </a:rPr>
              <a:t>36</a:t>
            </a:fld>
            <a:endParaRPr sz="1200">
              <a:latin typeface="Yu Mincho"/>
              <a:cs typeface="Yu Mincho"/>
            </a:endParaRPr>
          </a:p>
        </p:txBody>
      </p:sp>
      <p:sp>
        <p:nvSpPr>
          <p:cNvPr id="8" name="object 8"/>
          <p:cNvSpPr txBox="1"/>
          <p:nvPr/>
        </p:nvSpPr>
        <p:spPr>
          <a:xfrm>
            <a:off x="2311400" y="9459834"/>
            <a:ext cx="8372475" cy="241300"/>
          </a:xfrm>
          <a:prstGeom prst="rect">
            <a:avLst/>
          </a:prstGeom>
        </p:spPr>
        <p:txBody>
          <a:bodyPr vert="horz" wrap="square" lIns="0" tIns="0" rIns="0" bIns="0" rtlCol="0">
            <a:spAutoFit/>
          </a:bodyPr>
          <a:lstStyle/>
          <a:p>
            <a:pPr marL="12700">
              <a:lnSpc>
                <a:spcPts val="1755"/>
              </a:lnSpc>
            </a:pPr>
            <a:r>
              <a:rPr sz="1700" spc="-20" dirty="0">
                <a:latin typeface="Yu Mincho"/>
                <a:cs typeface="Yu Mincho"/>
              </a:rPr>
              <a:t>イーンスパイア（株）横田秀珠の著作権を尊重しつつ、是非ノウハウをシェアしよう！</a:t>
            </a:r>
            <a:endParaRPr sz="1700">
              <a:latin typeface="Yu Mincho"/>
              <a:cs typeface="Yu Minch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700" y="330200"/>
            <a:ext cx="6680200" cy="9093200"/>
          </a:xfrm>
          <a:prstGeom prst="rect">
            <a:avLst/>
          </a:prstGeom>
        </p:spPr>
        <p:txBody>
          <a:bodyPr vert="horz" wrap="square" lIns="0" tIns="0" rIns="0" bIns="0" rtlCol="0">
            <a:spAutoFit/>
          </a:bodyPr>
          <a:lstStyle/>
          <a:p>
            <a:pPr marL="190500">
              <a:lnSpc>
                <a:spcPts val="3960"/>
              </a:lnSpc>
            </a:pPr>
            <a:r>
              <a:rPr sz="3800" spc="125" dirty="0">
                <a:latin typeface="Yu Gothic"/>
                <a:cs typeface="Yu Gothic"/>
              </a:rPr>
              <a:t>Gmail署名にLINE@へ誘導す</a:t>
            </a:r>
            <a:endParaRPr sz="3800">
              <a:latin typeface="Yu Gothic"/>
              <a:cs typeface="Yu Gothic"/>
            </a:endParaRPr>
          </a:p>
        </p:txBody>
      </p:sp>
      <p:sp>
        <p:nvSpPr>
          <p:cNvPr id="3" name="object 3"/>
          <p:cNvSpPr txBox="1"/>
          <p:nvPr/>
        </p:nvSpPr>
        <p:spPr>
          <a:xfrm>
            <a:off x="6362700" y="342900"/>
            <a:ext cx="6642100" cy="9067800"/>
          </a:xfrm>
          <a:prstGeom prst="rect">
            <a:avLst/>
          </a:prstGeom>
        </p:spPr>
        <p:txBody>
          <a:bodyPr vert="horz" wrap="square" lIns="0" tIns="0" rIns="0" bIns="0" rtlCol="0">
            <a:spAutoFit/>
          </a:bodyPr>
          <a:lstStyle/>
          <a:p>
            <a:pPr marL="285115">
              <a:lnSpc>
                <a:spcPts val="3860"/>
              </a:lnSpc>
            </a:pPr>
            <a:r>
              <a:rPr sz="3800" spc="-20" dirty="0">
                <a:latin typeface="Yu Gothic"/>
                <a:cs typeface="Yu Gothic"/>
              </a:rPr>
              <a:t>るリンクとアイコンを入れる</a:t>
            </a:r>
            <a:endParaRPr sz="3800">
              <a:latin typeface="Yu Gothic"/>
              <a:cs typeface="Yu Gothic"/>
            </a:endParaRPr>
          </a:p>
        </p:txBody>
      </p:sp>
      <p:sp>
        <p:nvSpPr>
          <p:cNvPr id="4" name="object 4"/>
          <p:cNvSpPr/>
          <p:nvPr/>
        </p:nvSpPr>
        <p:spPr>
          <a:xfrm>
            <a:off x="12700" y="330200"/>
            <a:ext cx="6680200" cy="9093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362700" y="342900"/>
            <a:ext cx="6642100" cy="90678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219700" y="9093200"/>
            <a:ext cx="5399405" cy="293370"/>
          </a:xfrm>
          <a:prstGeom prst="rect">
            <a:avLst/>
          </a:prstGeom>
        </p:spPr>
        <p:txBody>
          <a:bodyPr vert="horz" wrap="square" lIns="0" tIns="0" rIns="0" bIns="0" rtlCol="0">
            <a:spAutoFit/>
          </a:bodyPr>
          <a:lstStyle/>
          <a:p>
            <a:pPr marL="12700">
              <a:lnSpc>
                <a:spcPct val="100000"/>
              </a:lnSpc>
            </a:pPr>
            <a:r>
              <a:rPr sz="1800" u="heavy" spc="110" dirty="0">
                <a:latin typeface="Yu Mincho"/>
                <a:cs typeface="Yu Mincho"/>
                <a:hlinkClick r:id="rId4"/>
              </a:rPr>
              <a:t>http://2chcopipe.com/archives/51986269.html</a:t>
            </a:r>
            <a:endParaRPr sz="1800">
              <a:latin typeface="Yu Mincho"/>
              <a:cs typeface="Yu Mincho"/>
            </a:endParaRPr>
          </a:p>
        </p:txBody>
      </p:sp>
      <p:sp>
        <p:nvSpPr>
          <p:cNvPr id="7" name="object 7"/>
          <p:cNvSpPr/>
          <p:nvPr/>
        </p:nvSpPr>
        <p:spPr>
          <a:xfrm>
            <a:off x="0" y="104635"/>
            <a:ext cx="13004800" cy="711200"/>
          </a:xfrm>
          <a:custGeom>
            <a:avLst/>
            <a:gdLst/>
            <a:ahLst/>
            <a:cxnLst/>
            <a:rect l="l" t="t" r="r" b="b"/>
            <a:pathLst>
              <a:path w="13004800" h="711200">
                <a:moveTo>
                  <a:pt x="0" y="711200"/>
                </a:moveTo>
                <a:lnTo>
                  <a:pt x="0" y="0"/>
                </a:lnTo>
                <a:lnTo>
                  <a:pt x="13004799" y="0"/>
                </a:lnTo>
                <a:lnTo>
                  <a:pt x="13004800" y="711200"/>
                </a:lnTo>
                <a:lnTo>
                  <a:pt x="0" y="71120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73903" rIns="0" bIns="0" rtlCol="0">
            <a:spAutoFit/>
          </a:bodyPr>
          <a:lstStyle/>
          <a:p>
            <a:pPr marL="419100">
              <a:lnSpc>
                <a:spcPct val="100000"/>
              </a:lnSpc>
            </a:pPr>
            <a:r>
              <a:rPr sz="4800" dirty="0">
                <a:solidFill>
                  <a:srgbClr val="000000"/>
                </a:solidFill>
                <a:latin typeface="Yu Mincho"/>
                <a:cs typeface="Yu Mincho"/>
              </a:rPr>
              <a:t>こんなダウンロードはや</a:t>
            </a:r>
            <a:r>
              <a:rPr sz="4800" spc="-145" dirty="0">
                <a:solidFill>
                  <a:srgbClr val="000000"/>
                </a:solidFill>
                <a:latin typeface="Yu Mincho"/>
                <a:cs typeface="Yu Mincho"/>
              </a:rPr>
              <a:t>っ</a:t>
            </a:r>
            <a:r>
              <a:rPr sz="4800" spc="-100" dirty="0">
                <a:solidFill>
                  <a:srgbClr val="000000"/>
                </a:solidFill>
                <a:latin typeface="Yu Mincho"/>
                <a:cs typeface="Yu Mincho"/>
              </a:rPr>
              <a:t>てもOK？NG</a:t>
            </a:r>
            <a:r>
              <a:rPr sz="4800" dirty="0">
                <a:solidFill>
                  <a:srgbClr val="000000"/>
                </a:solidFill>
                <a:latin typeface="Yu Mincho"/>
                <a:cs typeface="Yu Mincho"/>
              </a:rPr>
              <a:t>？❷</a:t>
            </a:r>
            <a:endParaRPr sz="4800">
              <a:latin typeface="Yu Mincho"/>
              <a:cs typeface="Yu Mincho"/>
            </a:endParaRPr>
          </a:p>
        </p:txBody>
      </p:sp>
      <p:sp>
        <p:nvSpPr>
          <p:cNvPr id="9" name="object 9"/>
          <p:cNvSpPr txBox="1"/>
          <p:nvPr/>
        </p:nvSpPr>
        <p:spPr>
          <a:xfrm>
            <a:off x="12712700" y="9432683"/>
            <a:ext cx="251460" cy="177800"/>
          </a:xfrm>
          <a:prstGeom prst="rect">
            <a:avLst/>
          </a:prstGeom>
        </p:spPr>
        <p:txBody>
          <a:bodyPr vert="horz" wrap="square" lIns="0" tIns="0" rIns="0" bIns="0" rtlCol="0">
            <a:spAutoFit/>
          </a:bodyPr>
          <a:lstStyle/>
          <a:p>
            <a:pPr marL="25400">
              <a:lnSpc>
                <a:spcPts val="1265"/>
              </a:lnSpc>
            </a:pPr>
            <a:fld id="{81D60167-4931-47E6-BA6A-407CBD079E47}" type="slidenum">
              <a:rPr sz="1200" spc="135" dirty="0">
                <a:latin typeface="Yu Mincho"/>
                <a:cs typeface="Yu Mincho"/>
              </a:rPr>
              <a:t>37</a:t>
            </a:fld>
            <a:endParaRPr sz="1200">
              <a:latin typeface="Yu Mincho"/>
              <a:cs typeface="Yu Mincho"/>
            </a:endParaRPr>
          </a:p>
        </p:txBody>
      </p:sp>
      <p:sp>
        <p:nvSpPr>
          <p:cNvPr id="10" name="object 10"/>
          <p:cNvSpPr txBox="1"/>
          <p:nvPr/>
        </p:nvSpPr>
        <p:spPr>
          <a:xfrm>
            <a:off x="2311400" y="9459834"/>
            <a:ext cx="8372475" cy="241300"/>
          </a:xfrm>
          <a:prstGeom prst="rect">
            <a:avLst/>
          </a:prstGeom>
        </p:spPr>
        <p:txBody>
          <a:bodyPr vert="horz" wrap="square" lIns="0" tIns="0" rIns="0" bIns="0" rtlCol="0">
            <a:spAutoFit/>
          </a:bodyPr>
          <a:lstStyle/>
          <a:p>
            <a:pPr marL="12700">
              <a:lnSpc>
                <a:spcPts val="1755"/>
              </a:lnSpc>
            </a:pPr>
            <a:r>
              <a:rPr sz="1700" spc="-20" dirty="0">
                <a:latin typeface="Yu Mincho"/>
                <a:cs typeface="Yu Mincho"/>
              </a:rPr>
              <a:t>イーンスパイア（株）横田秀珠の著作権を尊重しつつ、是非ノウハウをシェアしよう！</a:t>
            </a:r>
            <a:endParaRPr sz="1700">
              <a:latin typeface="Yu Mincho"/>
              <a:cs typeface="Yu Minch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1203" rIns="0" bIns="0" rtlCol="0">
            <a:spAutoFit/>
          </a:bodyPr>
          <a:lstStyle/>
          <a:p>
            <a:pPr marL="76200">
              <a:lnSpc>
                <a:spcPct val="100000"/>
              </a:lnSpc>
            </a:pPr>
            <a:r>
              <a:rPr sz="3600" dirty="0">
                <a:solidFill>
                  <a:srgbClr val="000000"/>
                </a:solidFill>
                <a:latin typeface="Yu Mincho"/>
                <a:cs typeface="Yu Mincho"/>
              </a:rPr>
              <a:t>社長自らが自社の商品やサービスを語れる企業が意外に少ない</a:t>
            </a:r>
            <a:endParaRPr sz="3600">
              <a:latin typeface="Yu Mincho"/>
              <a:cs typeface="Yu Mincho"/>
            </a:endParaRPr>
          </a:p>
        </p:txBody>
      </p:sp>
      <p:sp>
        <p:nvSpPr>
          <p:cNvPr id="3" name="object 3"/>
          <p:cNvSpPr/>
          <p:nvPr/>
        </p:nvSpPr>
        <p:spPr>
          <a:xfrm>
            <a:off x="0" y="685800"/>
            <a:ext cx="6413500" cy="83439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87800" y="685800"/>
            <a:ext cx="4191000" cy="83439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140700" y="673100"/>
            <a:ext cx="4864100" cy="835660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54000" y="9029700"/>
            <a:ext cx="3521075" cy="293370"/>
          </a:xfrm>
          <a:prstGeom prst="rect">
            <a:avLst/>
          </a:prstGeom>
        </p:spPr>
        <p:txBody>
          <a:bodyPr vert="horz" wrap="square" lIns="0" tIns="0" rIns="0" bIns="0" rtlCol="0">
            <a:spAutoFit/>
          </a:bodyPr>
          <a:lstStyle/>
          <a:p>
            <a:pPr marL="12700">
              <a:lnSpc>
                <a:spcPct val="100000"/>
              </a:lnSpc>
            </a:pPr>
            <a:r>
              <a:rPr sz="1800" spc="15" dirty="0">
                <a:latin typeface="Yu Mincho"/>
                <a:cs typeface="Yu Mincho"/>
              </a:rPr>
              <a:t>ソフトバンク孫正義さん¤</a:t>
            </a:r>
            <a:r>
              <a:rPr sz="1800" spc="15" dirty="0">
                <a:latin typeface="Arial"/>
                <a:cs typeface="Arial"/>
              </a:rPr>
              <a:t>docomo</a:t>
            </a:r>
            <a:endParaRPr sz="18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38</a:t>
            </a:fld>
            <a:endParaRPr spc="-105"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7" name="object 7"/>
          <p:cNvSpPr txBox="1"/>
          <p:nvPr/>
        </p:nvSpPr>
        <p:spPr>
          <a:xfrm>
            <a:off x="4025900" y="9042400"/>
            <a:ext cx="4105275" cy="293370"/>
          </a:xfrm>
          <a:prstGeom prst="rect">
            <a:avLst/>
          </a:prstGeom>
        </p:spPr>
        <p:txBody>
          <a:bodyPr vert="horz" wrap="square" lIns="0" tIns="0" rIns="0" bIns="0" rtlCol="0">
            <a:spAutoFit/>
          </a:bodyPr>
          <a:lstStyle/>
          <a:p>
            <a:pPr marL="12700">
              <a:lnSpc>
                <a:spcPct val="100000"/>
              </a:lnSpc>
            </a:pPr>
            <a:r>
              <a:rPr sz="1800" spc="25" dirty="0">
                <a:latin typeface="Yu Mincho"/>
                <a:cs typeface="Yu Mincho"/>
              </a:rPr>
              <a:t>ジャパネットたかた高田社長¤ニッセン</a:t>
            </a:r>
            <a:endParaRPr sz="1800">
              <a:latin typeface="Yu Mincho"/>
              <a:cs typeface="Yu Mincho"/>
            </a:endParaRPr>
          </a:p>
        </p:txBody>
      </p:sp>
      <p:sp>
        <p:nvSpPr>
          <p:cNvPr id="8" name="object 8"/>
          <p:cNvSpPr txBox="1"/>
          <p:nvPr/>
        </p:nvSpPr>
        <p:spPr>
          <a:xfrm>
            <a:off x="8966200" y="9029700"/>
            <a:ext cx="915035" cy="293370"/>
          </a:xfrm>
          <a:prstGeom prst="rect">
            <a:avLst/>
          </a:prstGeom>
        </p:spPr>
        <p:txBody>
          <a:bodyPr vert="horz" wrap="square" lIns="0" tIns="0" rIns="0" bIns="0" rtlCol="0">
            <a:spAutoFit/>
          </a:bodyPr>
          <a:lstStyle/>
          <a:p>
            <a:pPr marL="12700">
              <a:lnSpc>
                <a:spcPct val="100000"/>
              </a:lnSpc>
            </a:pPr>
            <a:r>
              <a:rPr sz="1800" dirty="0">
                <a:latin typeface="Yu Mincho"/>
                <a:cs typeface="Yu Mincho"/>
              </a:rPr>
              <a:t>ア</a:t>
            </a:r>
            <a:r>
              <a:rPr sz="1800" spc="-110" dirty="0">
                <a:latin typeface="Yu Mincho"/>
                <a:cs typeface="Yu Mincho"/>
              </a:rPr>
              <a:t>ッ</a:t>
            </a:r>
            <a:r>
              <a:rPr sz="1800" spc="-90" dirty="0">
                <a:latin typeface="Yu Mincho"/>
                <a:cs typeface="Yu Mincho"/>
              </a:rPr>
              <a:t>プ</a:t>
            </a:r>
            <a:r>
              <a:rPr sz="1800" dirty="0">
                <a:latin typeface="Yu Mincho"/>
                <a:cs typeface="Yu Mincho"/>
              </a:rPr>
              <a:t>ル</a:t>
            </a:r>
            <a:endParaRPr sz="1800">
              <a:latin typeface="Yu Mincho"/>
              <a:cs typeface="Yu Mincho"/>
            </a:endParaRPr>
          </a:p>
        </p:txBody>
      </p:sp>
      <p:sp>
        <p:nvSpPr>
          <p:cNvPr id="9" name="object 9"/>
          <p:cNvSpPr txBox="1"/>
          <p:nvPr/>
        </p:nvSpPr>
        <p:spPr>
          <a:xfrm>
            <a:off x="10084054" y="9029700"/>
            <a:ext cx="2202180" cy="293370"/>
          </a:xfrm>
          <a:prstGeom prst="rect">
            <a:avLst/>
          </a:prstGeom>
        </p:spPr>
        <p:txBody>
          <a:bodyPr vert="horz" wrap="square" lIns="0" tIns="0" rIns="0" bIns="0" rtlCol="0">
            <a:spAutoFit/>
          </a:bodyPr>
          <a:lstStyle/>
          <a:p>
            <a:pPr marL="12700">
              <a:lnSpc>
                <a:spcPct val="100000"/>
              </a:lnSpc>
            </a:pPr>
            <a:r>
              <a:rPr sz="1800" dirty="0">
                <a:latin typeface="Yu Mincho"/>
                <a:cs typeface="Yu Mincho"/>
              </a:rPr>
              <a:t>故</a:t>
            </a:r>
            <a:r>
              <a:rPr sz="1800" spc="-55" dirty="0">
                <a:latin typeface="Yu Mincho"/>
                <a:cs typeface="Yu Mincho"/>
              </a:rPr>
              <a:t>ジョ</a:t>
            </a:r>
            <a:r>
              <a:rPr sz="1800" spc="160" dirty="0">
                <a:latin typeface="Yu Mincho"/>
                <a:cs typeface="Yu Mincho"/>
              </a:rPr>
              <a:t>ブス氏¤</a:t>
            </a:r>
            <a:r>
              <a:rPr sz="1800" spc="-150" dirty="0">
                <a:latin typeface="Arial"/>
                <a:cs typeface="Arial"/>
              </a:rPr>
              <a:t>SO</a:t>
            </a:r>
            <a:r>
              <a:rPr sz="1800" spc="105" dirty="0">
                <a:latin typeface="Arial"/>
                <a:cs typeface="Arial"/>
              </a:rPr>
              <a:t>N</a:t>
            </a:r>
            <a:r>
              <a:rPr sz="1800" spc="-114" dirty="0">
                <a:latin typeface="Arial"/>
                <a:cs typeface="Arial"/>
              </a:rPr>
              <a:t>Y</a:t>
            </a:r>
            <a:endParaRPr sz="18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1203" rIns="0" bIns="0" rtlCol="0">
            <a:spAutoFit/>
          </a:bodyPr>
          <a:lstStyle/>
          <a:p>
            <a:pPr marL="317500">
              <a:lnSpc>
                <a:spcPct val="100000"/>
              </a:lnSpc>
            </a:pPr>
            <a:r>
              <a:rPr sz="3600" spc="-10" dirty="0">
                <a:solidFill>
                  <a:srgbClr val="000000"/>
                </a:solidFill>
                <a:latin typeface="Yu Mincho"/>
                <a:cs typeface="Yu Mincho"/>
              </a:rPr>
              <a:t>社長の顔が見える会社は投資したくなり株価も上がっている</a:t>
            </a:r>
            <a:endParaRPr sz="3600">
              <a:latin typeface="Yu Mincho"/>
              <a:cs typeface="Yu Mincho"/>
            </a:endParaRPr>
          </a:p>
        </p:txBody>
      </p:sp>
      <p:sp>
        <p:nvSpPr>
          <p:cNvPr id="3" name="object 3"/>
          <p:cNvSpPr/>
          <p:nvPr/>
        </p:nvSpPr>
        <p:spPr>
          <a:xfrm>
            <a:off x="330200" y="1181100"/>
            <a:ext cx="12026900" cy="79883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81000" y="850900"/>
            <a:ext cx="7451725" cy="365760"/>
          </a:xfrm>
          <a:prstGeom prst="rect">
            <a:avLst/>
          </a:prstGeom>
        </p:spPr>
        <p:txBody>
          <a:bodyPr vert="horz" wrap="square" lIns="0" tIns="0" rIns="0" bIns="0" rtlCol="0">
            <a:spAutoFit/>
          </a:bodyPr>
          <a:lstStyle/>
          <a:p>
            <a:pPr marL="12700">
              <a:lnSpc>
                <a:spcPct val="100000"/>
              </a:lnSpc>
            </a:pPr>
            <a:r>
              <a:rPr sz="2400" u="heavy" spc="-105" dirty="0">
                <a:latin typeface="Arial"/>
                <a:cs typeface="Arial"/>
                <a:hlinkClick r:id="rId3"/>
              </a:rPr>
              <a:t>http://netallica.yahoo.co.jp/news/20140520-00010000-hobon</a:t>
            </a:r>
            <a:endParaRPr sz="24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39</a:t>
            </a:fld>
            <a:endParaRPr spc="-105"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528300" y="8318500"/>
            <a:ext cx="2476500" cy="1435100"/>
          </a:xfrm>
          <a:prstGeom prst="rect">
            <a:avLst/>
          </a:prstGeom>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R="380365" algn="r">
              <a:lnSpc>
                <a:spcPct val="100000"/>
              </a:lnSpc>
              <a:spcBef>
                <a:spcPts val="1475"/>
              </a:spcBef>
            </a:pPr>
            <a:r>
              <a:rPr sz="1800" spc="-105" dirty="0">
                <a:latin typeface="Arial"/>
                <a:cs typeface="Arial"/>
              </a:rPr>
              <a:t>4</a:t>
            </a:r>
            <a:endParaRPr sz="1800">
              <a:latin typeface="Arial"/>
              <a:cs typeface="Arial"/>
            </a:endParaRPr>
          </a:p>
        </p:txBody>
      </p:sp>
      <p:sp>
        <p:nvSpPr>
          <p:cNvPr id="3" name="object 3"/>
          <p:cNvSpPr txBox="1"/>
          <p:nvPr/>
        </p:nvSpPr>
        <p:spPr>
          <a:xfrm>
            <a:off x="1498600" y="8013700"/>
            <a:ext cx="4279900" cy="1739900"/>
          </a:xfrm>
          <a:prstGeom prst="rect">
            <a:avLst/>
          </a:prstGeom>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20"/>
              </a:spcBef>
            </a:pPr>
            <a:endParaRPr sz="1850">
              <a:latin typeface="Times New Roman"/>
              <a:cs typeface="Times New Roman"/>
            </a:endParaRPr>
          </a:p>
          <a:p>
            <a:pPr marL="1219200">
              <a:lnSpc>
                <a:spcPct val="1000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80" dirty="0">
                <a:latin typeface="Arial"/>
                <a:cs typeface="Arial"/>
              </a:rPr>
              <a:t> </a:t>
            </a:r>
            <a:r>
              <a:rPr sz="1400" dirty="0">
                <a:latin typeface="Yu Mincho"/>
                <a:cs typeface="Yu Mincho"/>
              </a:rPr>
              <a:t>横田秀珠の著作権</a:t>
            </a:r>
            <a:endParaRPr sz="1400">
              <a:latin typeface="Yu Mincho"/>
              <a:cs typeface="Yu Mincho"/>
            </a:endParaRPr>
          </a:p>
        </p:txBody>
      </p:sp>
      <p:sp>
        <p:nvSpPr>
          <p:cNvPr id="4" name="object 4"/>
          <p:cNvSpPr txBox="1"/>
          <p:nvPr/>
        </p:nvSpPr>
        <p:spPr>
          <a:xfrm>
            <a:off x="5219700" y="8318500"/>
            <a:ext cx="5321300" cy="1435100"/>
          </a:xfrm>
          <a:prstGeom prst="rect">
            <a:avLst/>
          </a:prstGeom>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35"/>
              </a:spcBef>
            </a:pPr>
            <a:endParaRPr sz="1150">
              <a:latin typeface="Times New Roman"/>
              <a:cs typeface="Times New Roman"/>
            </a:endParaRPr>
          </a:p>
          <a:p>
            <a:pPr marL="464184">
              <a:lnSpc>
                <a:spcPct val="100000"/>
              </a:lnSpc>
            </a:pPr>
            <a:r>
              <a:rPr sz="1400" spc="-10" dirty="0">
                <a:latin typeface="Yu Mincho"/>
                <a:cs typeface="Yu Mincho"/>
              </a:rPr>
              <a:t>を尊重しつつ、是非ノウハウはシェアして行きましょう。</a:t>
            </a:r>
            <a:endParaRPr sz="1400">
              <a:latin typeface="Yu Mincho"/>
              <a:cs typeface="Yu Mincho"/>
            </a:endParaRPr>
          </a:p>
        </p:txBody>
      </p:sp>
      <p:sp>
        <p:nvSpPr>
          <p:cNvPr id="5" name="object 5"/>
          <p:cNvSpPr/>
          <p:nvPr/>
        </p:nvSpPr>
        <p:spPr>
          <a:xfrm>
            <a:off x="0" y="8064500"/>
            <a:ext cx="1524000" cy="16891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528300" y="8318500"/>
            <a:ext cx="2476500" cy="14351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98600" y="8013700"/>
            <a:ext cx="4279900" cy="17399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0" y="558800"/>
            <a:ext cx="13004800" cy="78105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219700" y="8318500"/>
            <a:ext cx="5321300" cy="1435100"/>
          </a:xfrm>
          <a:prstGeom prst="rect">
            <a:avLst/>
          </a:prstGeom>
          <a:blipFill>
            <a:blip r:embed="rId6" cstate="print"/>
            <a:stretch>
              <a:fillRect/>
            </a:stretch>
          </a:blipFill>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0" rIns="0" bIns="0" rtlCol="0">
            <a:spAutoFit/>
          </a:bodyPr>
          <a:lstStyle/>
          <a:p>
            <a:pPr marL="38100">
              <a:lnSpc>
                <a:spcPct val="100000"/>
              </a:lnSpc>
            </a:pPr>
            <a:r>
              <a:rPr sz="3450" spc="60" dirty="0">
                <a:solidFill>
                  <a:srgbClr val="000000"/>
                </a:solidFill>
                <a:latin typeface="SimSun"/>
                <a:cs typeface="SimSun"/>
              </a:rPr>
              <a:t>2010.12.14『twitter社会論』の著者である津田大介さんと対談</a:t>
            </a:r>
            <a:endParaRPr sz="3450">
              <a:latin typeface="SimSun"/>
              <a:cs typeface="SimSun"/>
            </a:endParaRPr>
          </a:p>
          <a:p>
            <a:pPr marL="7442200">
              <a:lnSpc>
                <a:spcPct val="100000"/>
              </a:lnSpc>
              <a:spcBef>
                <a:spcPts val="610"/>
              </a:spcBef>
            </a:pPr>
            <a:r>
              <a:rPr sz="2400" u="heavy" spc="-95" dirty="0">
                <a:solidFill>
                  <a:srgbClr val="FFFFFF"/>
                </a:solidFill>
                <a:latin typeface="Arial"/>
                <a:cs typeface="Arial"/>
                <a:hlinkClick r:id="rId7"/>
              </a:rPr>
              <a:t>http://yokotashurin.com/sns/tsuda1214.html</a:t>
            </a:r>
            <a:endParaRPr sz="24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9303" rIns="0" bIns="0" rtlCol="0">
            <a:spAutoFit/>
          </a:bodyPr>
          <a:lstStyle/>
          <a:p>
            <a:pPr marL="101600">
              <a:lnSpc>
                <a:spcPct val="100000"/>
              </a:lnSpc>
            </a:pPr>
            <a:r>
              <a:rPr sz="4500" spc="-40" dirty="0">
                <a:solidFill>
                  <a:srgbClr val="000000"/>
                </a:solidFill>
                <a:latin typeface="Yu Mincho"/>
                <a:cs typeface="Yu Mincho"/>
              </a:rPr>
              <a:t>動画を使って大ブレイクした酒屋のゲイリーさん</a:t>
            </a:r>
            <a:endParaRPr sz="4500">
              <a:latin typeface="Yu Mincho"/>
              <a:cs typeface="Yu Mincho"/>
            </a:endParaRPr>
          </a:p>
        </p:txBody>
      </p:sp>
      <p:sp>
        <p:nvSpPr>
          <p:cNvPr id="3" name="object 3"/>
          <p:cNvSpPr/>
          <p:nvPr/>
        </p:nvSpPr>
        <p:spPr>
          <a:xfrm>
            <a:off x="177800" y="1206500"/>
            <a:ext cx="12700000" cy="7594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28600" y="901700"/>
            <a:ext cx="3266440" cy="375920"/>
          </a:xfrm>
          <a:prstGeom prst="rect">
            <a:avLst/>
          </a:prstGeom>
        </p:spPr>
        <p:txBody>
          <a:bodyPr vert="horz" wrap="square" lIns="0" tIns="0" rIns="0" bIns="0" rtlCol="0">
            <a:spAutoFit/>
          </a:bodyPr>
          <a:lstStyle/>
          <a:p>
            <a:pPr marL="12700">
              <a:lnSpc>
                <a:spcPct val="100000"/>
              </a:lnSpc>
            </a:pPr>
            <a:r>
              <a:rPr sz="2400" u="heavy" dirty="0">
                <a:latin typeface="Arial"/>
                <a:cs typeface="Arial"/>
                <a:hlinkClick r:id="rId3"/>
              </a:rPr>
              <a:t>http://t</a:t>
            </a:r>
            <a:r>
              <a:rPr sz="2400" u="heavy" spc="-180" dirty="0">
                <a:latin typeface="Arial"/>
                <a:cs typeface="Arial"/>
                <a:hlinkClick r:id="rId3"/>
              </a:rPr>
              <a:t>v</a:t>
            </a:r>
            <a:r>
              <a:rPr sz="2400" u="heavy" dirty="0">
                <a:latin typeface="Arial"/>
                <a:cs typeface="Arial"/>
                <a:hlinkClick r:id="rId3"/>
              </a:rPr>
              <a:t>.winelibrar</a:t>
            </a:r>
            <a:r>
              <a:rPr sz="2400" u="heavy" spc="-180" dirty="0">
                <a:latin typeface="Arial"/>
                <a:cs typeface="Arial"/>
                <a:hlinkClick r:id="rId3"/>
              </a:rPr>
              <a:t>y</a:t>
            </a:r>
            <a:r>
              <a:rPr sz="2400" u="heavy" dirty="0">
                <a:latin typeface="Arial"/>
                <a:cs typeface="Arial"/>
                <a:hlinkClick r:id="rId3"/>
              </a:rPr>
              <a:t>.co</a:t>
            </a:r>
            <a:r>
              <a:rPr sz="2400" u="heavy" spc="-5" dirty="0">
                <a:latin typeface="Arial"/>
                <a:cs typeface="Arial"/>
                <a:hlinkClick r:id="rId3"/>
              </a:rPr>
              <a:t>m</a:t>
            </a:r>
            <a:r>
              <a:rPr sz="2400" dirty="0">
                <a:latin typeface="Arial"/>
                <a:cs typeface="Arial"/>
                <a:hlinkClick r:id="rId3"/>
              </a:rPr>
              <a:t>/</a:t>
            </a:r>
            <a:endParaRPr sz="2400">
              <a:latin typeface="Arial"/>
              <a:cs typeface="Arial"/>
            </a:endParaRPr>
          </a:p>
        </p:txBody>
      </p:sp>
      <p:sp>
        <p:nvSpPr>
          <p:cNvPr id="5" name="object 5"/>
          <p:cNvSpPr/>
          <p:nvPr/>
        </p:nvSpPr>
        <p:spPr>
          <a:xfrm>
            <a:off x="9309100" y="4394200"/>
            <a:ext cx="1244600" cy="180340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645400" y="8775700"/>
            <a:ext cx="5069205" cy="379095"/>
          </a:xfrm>
          <a:prstGeom prst="rect">
            <a:avLst/>
          </a:prstGeom>
        </p:spPr>
        <p:txBody>
          <a:bodyPr vert="horz" wrap="square" lIns="0" tIns="0" rIns="0" bIns="0" rtlCol="0">
            <a:spAutoFit/>
          </a:bodyPr>
          <a:lstStyle/>
          <a:p>
            <a:pPr marL="12700">
              <a:lnSpc>
                <a:spcPct val="100000"/>
              </a:lnSpc>
            </a:pPr>
            <a:r>
              <a:rPr sz="2400" u="heavy" spc="-105" dirty="0">
                <a:latin typeface="Arial"/>
                <a:cs typeface="Arial"/>
                <a:hlinkClick r:id="rId5"/>
              </a:rPr>
              <a:t>http://www.amazon.co.jp/dp/4894514052</a:t>
            </a:r>
            <a:endParaRPr sz="2400">
              <a:latin typeface="Arial"/>
              <a:cs typeface="Arial"/>
            </a:endParaRPr>
          </a:p>
        </p:txBody>
      </p:sp>
      <p:sp>
        <p:nvSpPr>
          <p:cNvPr id="7" name="object 7"/>
          <p:cNvSpPr txBox="1"/>
          <p:nvPr/>
        </p:nvSpPr>
        <p:spPr>
          <a:xfrm>
            <a:off x="4711700" y="8788400"/>
            <a:ext cx="2743200" cy="387350"/>
          </a:xfrm>
          <a:prstGeom prst="rect">
            <a:avLst/>
          </a:prstGeom>
        </p:spPr>
        <p:txBody>
          <a:bodyPr vert="horz" wrap="square" lIns="0" tIns="0" rIns="0" bIns="0" rtlCol="0">
            <a:spAutoFit/>
          </a:bodyPr>
          <a:lstStyle/>
          <a:p>
            <a:pPr marL="12700">
              <a:lnSpc>
                <a:spcPct val="100000"/>
              </a:lnSpc>
            </a:pPr>
            <a:r>
              <a:rPr sz="2400" spc="165" dirty="0">
                <a:latin typeface="Yu Mincho"/>
                <a:cs typeface="Yu Mincho"/>
              </a:rPr>
              <a:t>本の購入はコチラ‹</a:t>
            </a:r>
            <a:endParaRPr sz="2400">
              <a:latin typeface="Yu Mincho"/>
              <a:cs typeface="Yu Mincho"/>
            </a:endParaRPr>
          </a:p>
        </p:txBody>
      </p:sp>
      <p:sp>
        <p:nvSpPr>
          <p:cNvPr id="8" name="object 8"/>
          <p:cNvSpPr/>
          <p:nvPr/>
        </p:nvSpPr>
        <p:spPr>
          <a:xfrm>
            <a:off x="10045065" y="6285064"/>
            <a:ext cx="339725" cy="2457450"/>
          </a:xfrm>
          <a:custGeom>
            <a:avLst/>
            <a:gdLst/>
            <a:ahLst/>
            <a:cxnLst/>
            <a:rect l="l" t="t" r="r" b="b"/>
            <a:pathLst>
              <a:path w="339725" h="2457450">
                <a:moveTo>
                  <a:pt x="339509" y="2456840"/>
                </a:moveTo>
                <a:lnTo>
                  <a:pt x="336901" y="2437968"/>
                </a:lnTo>
                <a:lnTo>
                  <a:pt x="0" y="0"/>
                </a:lnTo>
              </a:path>
            </a:pathLst>
          </a:custGeom>
          <a:ln w="38099">
            <a:solidFill>
              <a:srgbClr val="E32400"/>
            </a:solidFill>
          </a:ln>
        </p:spPr>
        <p:txBody>
          <a:bodyPr wrap="square" lIns="0" tIns="0" rIns="0" bIns="0" rtlCol="0"/>
          <a:lstStyle/>
          <a:p>
            <a:endParaRPr/>
          </a:p>
        </p:txBody>
      </p:sp>
      <p:sp>
        <p:nvSpPr>
          <p:cNvPr id="9" name="object 9"/>
          <p:cNvSpPr/>
          <p:nvPr/>
        </p:nvSpPr>
        <p:spPr>
          <a:xfrm>
            <a:off x="10293197" y="8670037"/>
            <a:ext cx="166370" cy="177800"/>
          </a:xfrm>
          <a:custGeom>
            <a:avLst/>
            <a:gdLst/>
            <a:ahLst/>
            <a:cxnLst/>
            <a:rect l="l" t="t" r="r" b="b"/>
            <a:pathLst>
              <a:path w="166370" h="177800">
                <a:moveTo>
                  <a:pt x="0" y="22946"/>
                </a:moveTo>
                <a:lnTo>
                  <a:pt x="105981" y="177535"/>
                </a:lnTo>
                <a:lnTo>
                  <a:pt x="148131" y="52989"/>
                </a:lnTo>
                <a:lnTo>
                  <a:pt x="88772" y="52989"/>
                </a:lnTo>
                <a:lnTo>
                  <a:pt x="0" y="22946"/>
                </a:lnTo>
                <a:close/>
              </a:path>
              <a:path w="166370" h="177800">
                <a:moveTo>
                  <a:pt x="166065" y="0"/>
                </a:moveTo>
                <a:lnTo>
                  <a:pt x="88772" y="52989"/>
                </a:lnTo>
                <a:lnTo>
                  <a:pt x="148131" y="52989"/>
                </a:lnTo>
                <a:lnTo>
                  <a:pt x="166065" y="0"/>
                </a:lnTo>
                <a:close/>
              </a:path>
            </a:pathLst>
          </a:custGeom>
          <a:solidFill>
            <a:srgbClr val="E32400"/>
          </a:solidFill>
        </p:spPr>
        <p:txBody>
          <a:bodyPr wrap="square" lIns="0" tIns="0" rIns="0" bIns="0" rtlCol="0"/>
          <a:lstStyle/>
          <a:p>
            <a:endParaRPr/>
          </a:p>
        </p:txBody>
      </p:sp>
      <p:sp>
        <p:nvSpPr>
          <p:cNvPr id="10" name="object 10"/>
          <p:cNvSpPr/>
          <p:nvPr/>
        </p:nvSpPr>
        <p:spPr>
          <a:xfrm>
            <a:off x="9232900" y="4330700"/>
            <a:ext cx="1397000" cy="2006600"/>
          </a:xfrm>
          <a:custGeom>
            <a:avLst/>
            <a:gdLst/>
            <a:ahLst/>
            <a:cxnLst/>
            <a:rect l="l" t="t" r="r" b="b"/>
            <a:pathLst>
              <a:path w="1397000" h="2006600">
                <a:moveTo>
                  <a:pt x="0" y="0"/>
                </a:moveTo>
                <a:lnTo>
                  <a:pt x="1397000" y="0"/>
                </a:lnTo>
                <a:lnTo>
                  <a:pt x="1397000" y="2006600"/>
                </a:lnTo>
                <a:lnTo>
                  <a:pt x="0" y="2006600"/>
                </a:lnTo>
                <a:lnTo>
                  <a:pt x="0" y="0"/>
                </a:lnTo>
                <a:close/>
              </a:path>
            </a:pathLst>
          </a:custGeom>
          <a:ln w="25400">
            <a:solidFill>
              <a:srgbClr val="D95000"/>
            </a:solidFill>
          </a:ln>
        </p:spPr>
        <p:txBody>
          <a:bodyPr wrap="square" lIns="0" tIns="0" rIns="0" bIns="0" rtlCol="0"/>
          <a:lstStyle/>
          <a:p>
            <a:endParaRPr/>
          </a:p>
        </p:txBody>
      </p:sp>
      <p:sp>
        <p:nvSpPr>
          <p:cNvPr id="11" name="object 11"/>
          <p:cNvSpPr txBox="1"/>
          <p:nvPr/>
        </p:nvSpPr>
        <p:spPr>
          <a:xfrm>
            <a:off x="4660900" y="927100"/>
            <a:ext cx="8088630" cy="333375"/>
          </a:xfrm>
          <a:prstGeom prst="rect">
            <a:avLst/>
          </a:prstGeom>
        </p:spPr>
        <p:txBody>
          <a:bodyPr vert="horz" wrap="square" lIns="0" tIns="0" rIns="0" bIns="0" rtlCol="0">
            <a:spAutoFit/>
          </a:bodyPr>
          <a:lstStyle/>
          <a:p>
            <a:pPr marL="12700">
              <a:lnSpc>
                <a:spcPct val="100000"/>
              </a:lnSpc>
            </a:pPr>
            <a:r>
              <a:rPr sz="2700" spc="75" baseline="3086" dirty="0">
                <a:solidFill>
                  <a:srgbClr val="FF2600"/>
                </a:solidFill>
                <a:latin typeface="Yu Gothic"/>
                <a:cs typeface="Yu Gothic"/>
              </a:rPr>
              <a:t>新潟県加茂市の山崎酒店さんも3</a:t>
            </a:r>
            <a:r>
              <a:rPr sz="2700" spc="120" baseline="3086" dirty="0">
                <a:solidFill>
                  <a:srgbClr val="FF2600"/>
                </a:solidFill>
                <a:latin typeface="Yu Gothic"/>
                <a:cs typeface="Yu Gothic"/>
              </a:rPr>
              <a:t> </a:t>
            </a:r>
            <a:r>
              <a:rPr sz="2100" u="heavy" spc="-85" dirty="0">
                <a:solidFill>
                  <a:srgbClr val="FF2600"/>
                </a:solidFill>
                <a:latin typeface="Arial"/>
                <a:cs typeface="Arial"/>
                <a:hlinkClick r:id="rId6"/>
              </a:rPr>
              <a:t>www.youtube.com/watch?v=_v-iYEKl1TQ</a:t>
            </a:r>
            <a:endParaRPr sz="2100">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40</a:t>
            </a:fld>
            <a:endParaRPr spc="-105" dirty="0"/>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7000" y="812800"/>
            <a:ext cx="12750800" cy="8940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75503" rIns="0" bIns="0" rtlCol="0">
            <a:spAutoFit/>
          </a:bodyPr>
          <a:lstStyle/>
          <a:p>
            <a:pPr marL="177800">
              <a:lnSpc>
                <a:spcPct val="100000"/>
              </a:lnSpc>
            </a:pPr>
            <a:r>
              <a:rPr sz="3300" dirty="0">
                <a:solidFill>
                  <a:srgbClr val="000000"/>
                </a:solidFill>
              </a:rPr>
              <a:t>文字や写真はゴマかせても動画はゴマかせず人柄そのものが伝わる</a:t>
            </a:r>
            <a:endParaRPr sz="3300"/>
          </a:p>
        </p:txBody>
      </p:sp>
      <p:sp>
        <p:nvSpPr>
          <p:cNvPr id="4" name="object 4"/>
          <p:cNvSpPr/>
          <p:nvPr/>
        </p:nvSpPr>
        <p:spPr>
          <a:xfrm>
            <a:off x="0" y="9207500"/>
            <a:ext cx="12780645" cy="546100"/>
          </a:xfrm>
          <a:custGeom>
            <a:avLst/>
            <a:gdLst/>
            <a:ahLst/>
            <a:cxnLst/>
            <a:rect l="l" t="t" r="r" b="b"/>
            <a:pathLst>
              <a:path w="12780645" h="546100">
                <a:moveTo>
                  <a:pt x="0" y="546100"/>
                </a:moveTo>
                <a:lnTo>
                  <a:pt x="0" y="0"/>
                </a:lnTo>
                <a:lnTo>
                  <a:pt x="12780645" y="0"/>
                </a:lnTo>
                <a:lnTo>
                  <a:pt x="12780645" y="546100"/>
                </a:lnTo>
                <a:lnTo>
                  <a:pt x="0" y="546100"/>
                </a:lnTo>
                <a:close/>
              </a:path>
            </a:pathLst>
          </a:custGeom>
          <a:solidFill>
            <a:srgbClr val="FFFFFF"/>
          </a:solidFill>
        </p:spPr>
        <p:txBody>
          <a:bodyPr wrap="square" lIns="0" tIns="0" rIns="0" bIns="0" rtlCol="0"/>
          <a:lstStyle/>
          <a:p>
            <a:endParaRPr/>
          </a:p>
        </p:txBody>
      </p:sp>
      <p:sp>
        <p:nvSpPr>
          <p:cNvPr id="5" name="object 5"/>
          <p:cNvSpPr/>
          <p:nvPr/>
        </p:nvSpPr>
        <p:spPr>
          <a:xfrm>
            <a:off x="12325350" y="9321800"/>
            <a:ext cx="342900" cy="368300"/>
          </a:xfrm>
          <a:custGeom>
            <a:avLst/>
            <a:gdLst/>
            <a:ahLst/>
            <a:cxnLst/>
            <a:rect l="l" t="t" r="r" b="b"/>
            <a:pathLst>
              <a:path w="342900" h="368300">
                <a:moveTo>
                  <a:pt x="0" y="0"/>
                </a:moveTo>
                <a:lnTo>
                  <a:pt x="342900" y="0"/>
                </a:lnTo>
                <a:lnTo>
                  <a:pt x="342900" y="368300"/>
                </a:lnTo>
                <a:lnTo>
                  <a:pt x="0" y="368300"/>
                </a:lnTo>
                <a:lnTo>
                  <a:pt x="0" y="0"/>
                </a:lnTo>
                <a:close/>
              </a:path>
            </a:pathLst>
          </a:custGeom>
          <a:solidFill>
            <a:srgbClr val="FFFFFF"/>
          </a:solidFill>
        </p:spPr>
        <p:txBody>
          <a:bodyPr wrap="square" lIns="0" tIns="0" rIns="0" bIns="0" rtlCol="0"/>
          <a:lstStyle/>
          <a:p>
            <a:endParaRPr/>
          </a:p>
        </p:txBody>
      </p:sp>
      <p:sp>
        <p:nvSpPr>
          <p:cNvPr id="6" name="object 6"/>
          <p:cNvSpPr txBox="1"/>
          <p:nvPr/>
        </p:nvSpPr>
        <p:spPr>
          <a:xfrm>
            <a:off x="317500" y="2781300"/>
            <a:ext cx="2469515" cy="302895"/>
          </a:xfrm>
          <a:prstGeom prst="rect">
            <a:avLst/>
          </a:prstGeom>
        </p:spPr>
        <p:txBody>
          <a:bodyPr vert="horz" wrap="square" lIns="0" tIns="0" rIns="0" bIns="0" rtlCol="0">
            <a:spAutoFit/>
          </a:bodyPr>
          <a:lstStyle/>
          <a:p>
            <a:pPr marL="12700">
              <a:lnSpc>
                <a:spcPct val="100000"/>
              </a:lnSpc>
            </a:pPr>
            <a:r>
              <a:rPr sz="1900" u="sng" spc="-60" dirty="0">
                <a:latin typeface="Arial"/>
                <a:cs typeface="Arial"/>
                <a:hlinkClick r:id="rId3"/>
              </a:rPr>
              <a:t>http://www.rising2006.jp/</a:t>
            </a:r>
            <a:endParaRPr sz="1900">
              <a:latin typeface="Arial"/>
              <a:cs typeface="Arial"/>
            </a:endParaRPr>
          </a:p>
        </p:txBody>
      </p:sp>
      <p:sp>
        <p:nvSpPr>
          <p:cNvPr id="7" name="object 7"/>
          <p:cNvSpPr/>
          <p:nvPr/>
        </p:nvSpPr>
        <p:spPr>
          <a:xfrm>
            <a:off x="9101925" y="4404918"/>
            <a:ext cx="3731260" cy="3907790"/>
          </a:xfrm>
          <a:custGeom>
            <a:avLst/>
            <a:gdLst/>
            <a:ahLst/>
            <a:cxnLst/>
            <a:rect l="l" t="t" r="r" b="b"/>
            <a:pathLst>
              <a:path w="3731259" h="3907790">
                <a:moveTo>
                  <a:pt x="0" y="0"/>
                </a:moveTo>
                <a:lnTo>
                  <a:pt x="3730802" y="0"/>
                </a:lnTo>
                <a:lnTo>
                  <a:pt x="3730802" y="3907497"/>
                </a:lnTo>
                <a:lnTo>
                  <a:pt x="0" y="3907497"/>
                </a:lnTo>
                <a:lnTo>
                  <a:pt x="0" y="0"/>
                </a:lnTo>
                <a:close/>
              </a:path>
            </a:pathLst>
          </a:custGeom>
          <a:ln w="50800">
            <a:solidFill>
              <a:srgbClr val="FF2600"/>
            </a:solidFill>
          </a:ln>
        </p:spPr>
        <p:txBody>
          <a:bodyPr wrap="square" lIns="0" tIns="0" rIns="0" bIns="0" rtlCol="0"/>
          <a:lstStyle/>
          <a:p>
            <a:endParaRPr/>
          </a:p>
        </p:txBody>
      </p:sp>
      <p:sp>
        <p:nvSpPr>
          <p:cNvPr id="8" name="object 8"/>
          <p:cNvSpPr txBox="1"/>
          <p:nvPr/>
        </p:nvSpPr>
        <p:spPr>
          <a:xfrm>
            <a:off x="12363450" y="9327691"/>
            <a:ext cx="279400" cy="317500"/>
          </a:xfrm>
          <a:prstGeom prst="rect">
            <a:avLst/>
          </a:prstGeom>
        </p:spPr>
        <p:txBody>
          <a:bodyPr vert="horz" wrap="square" lIns="0" tIns="29845" rIns="0" bIns="0" rtlCol="0">
            <a:spAutoFit/>
          </a:bodyPr>
          <a:lstStyle/>
          <a:p>
            <a:pPr marL="25400">
              <a:lnSpc>
                <a:spcPct val="100000"/>
              </a:lnSpc>
              <a:spcBef>
                <a:spcPts val="235"/>
              </a:spcBef>
            </a:pPr>
            <a:fld id="{81D60167-4931-47E6-BA6A-407CBD079E47}" type="slidenum">
              <a:rPr sz="1800" spc="-105" dirty="0">
                <a:latin typeface="Arial"/>
                <a:cs typeface="Arial"/>
              </a:rPr>
              <a:t>41</a:t>
            </a:fld>
            <a:endParaRPr sz="1800">
              <a:latin typeface="Arial"/>
              <a:cs typeface="Arial"/>
            </a:endParaRPr>
          </a:p>
        </p:txBody>
      </p:sp>
      <p:sp>
        <p:nvSpPr>
          <p:cNvPr id="9" name="object 9"/>
          <p:cNvSpPr txBox="1"/>
          <p:nvPr/>
        </p:nvSpPr>
        <p:spPr>
          <a:xfrm>
            <a:off x="2590800" y="9420980"/>
            <a:ext cx="7586345" cy="208279"/>
          </a:xfrm>
          <a:prstGeom prst="rect">
            <a:avLst/>
          </a:prstGeom>
        </p:spPr>
        <p:txBody>
          <a:bodyPr vert="horz" wrap="square" lIns="0" tIns="0" rIns="0" bIns="0" rtlCol="0">
            <a:spAutoFit/>
          </a:bodyPr>
          <a:lstStyle/>
          <a:p>
            <a:pPr marL="12700">
              <a:lnSpc>
                <a:spcPts val="15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2363450" y="9327691"/>
            <a:ext cx="279400" cy="317500"/>
          </a:xfrm>
          <a:prstGeom prst="rect">
            <a:avLst/>
          </a:prstGeom>
        </p:spPr>
        <p:txBody>
          <a:bodyPr vert="horz" wrap="square" lIns="0" tIns="29845" rIns="0" bIns="0" rtlCol="0">
            <a:spAutoFit/>
          </a:bodyPr>
          <a:lstStyle/>
          <a:p>
            <a:pPr marL="25400">
              <a:lnSpc>
                <a:spcPct val="100000"/>
              </a:lnSpc>
              <a:spcBef>
                <a:spcPts val="235"/>
              </a:spcBef>
            </a:pPr>
            <a:fld id="{81D60167-4931-47E6-BA6A-407CBD079E47}" type="slidenum">
              <a:rPr sz="1800" spc="-105" dirty="0">
                <a:latin typeface="Arial"/>
                <a:cs typeface="Arial"/>
              </a:rPr>
              <a:t>42</a:t>
            </a:fld>
            <a:endParaRPr sz="1800">
              <a:latin typeface="Arial"/>
              <a:cs typeface="Arial"/>
            </a:endParaRPr>
          </a:p>
        </p:txBody>
      </p:sp>
      <p:sp>
        <p:nvSpPr>
          <p:cNvPr id="5" name="object 5"/>
          <p:cNvSpPr txBox="1"/>
          <p:nvPr/>
        </p:nvSpPr>
        <p:spPr>
          <a:xfrm>
            <a:off x="2590800" y="9420980"/>
            <a:ext cx="7586345" cy="208279"/>
          </a:xfrm>
          <a:prstGeom prst="rect">
            <a:avLst/>
          </a:prstGeom>
        </p:spPr>
        <p:txBody>
          <a:bodyPr vert="horz" wrap="square" lIns="0" tIns="0" rIns="0" bIns="0" rtlCol="0">
            <a:spAutoFit/>
          </a:bodyPr>
          <a:lstStyle/>
          <a:p>
            <a:pPr marL="12700">
              <a:lnSpc>
                <a:spcPts val="15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
        <p:nvSpPr>
          <p:cNvPr id="2" name="object 2"/>
          <p:cNvSpPr txBox="1">
            <a:spLocks noGrp="1"/>
          </p:cNvSpPr>
          <p:nvPr>
            <p:ph type="title"/>
          </p:nvPr>
        </p:nvSpPr>
        <p:spPr>
          <a:prstGeom prst="rect">
            <a:avLst/>
          </a:prstGeom>
        </p:spPr>
        <p:txBody>
          <a:bodyPr vert="horz" wrap="square" lIns="0" tIns="150103" rIns="0" bIns="0" rtlCol="0">
            <a:spAutoFit/>
          </a:bodyPr>
          <a:lstStyle/>
          <a:p>
            <a:pPr marL="1181100">
              <a:lnSpc>
                <a:spcPct val="100000"/>
              </a:lnSpc>
            </a:pPr>
            <a:r>
              <a:rPr sz="3900" spc="-30" dirty="0">
                <a:solidFill>
                  <a:srgbClr val="000000"/>
                </a:solidFill>
                <a:latin typeface="SimSun"/>
                <a:cs typeface="SimSun"/>
              </a:rPr>
              <a:t>Twitter（ツイッター）の３大特長と長所＆短所</a:t>
            </a:r>
            <a:endParaRPr sz="3900">
              <a:latin typeface="SimSun"/>
              <a:cs typeface="SimSun"/>
            </a:endParaRPr>
          </a:p>
        </p:txBody>
      </p:sp>
      <p:graphicFrame>
        <p:nvGraphicFramePr>
          <p:cNvPr id="3" name="object 3"/>
          <p:cNvGraphicFramePr>
            <a:graphicFrameLocks noGrp="1"/>
          </p:cNvGraphicFramePr>
          <p:nvPr/>
        </p:nvGraphicFramePr>
        <p:xfrm>
          <a:off x="463550" y="1009650"/>
          <a:ext cx="12325985" cy="8194675"/>
        </p:xfrm>
        <a:graphic>
          <a:graphicData uri="http://schemas.openxmlformats.org/drawingml/2006/table">
            <a:tbl>
              <a:tblPr firstRow="1" bandRow="1">
                <a:tableStyleId>{2D5ABB26-0587-4C30-8999-92F81FD0307C}</a:tableStyleId>
              </a:tblPr>
              <a:tblGrid>
                <a:gridCol w="2924213"/>
                <a:gridCol w="4695875"/>
                <a:gridCol w="4686363"/>
              </a:tblGrid>
              <a:tr h="741100">
                <a:tc>
                  <a:txBody>
                    <a:bodyPr/>
                    <a:lstStyle/>
                    <a:p>
                      <a:pPr marL="895350">
                        <a:lnSpc>
                          <a:spcPct val="100000"/>
                        </a:lnSpc>
                        <a:spcBef>
                          <a:spcPts val="1450"/>
                        </a:spcBef>
                      </a:pPr>
                      <a:r>
                        <a:rPr sz="2400" spc="90" dirty="0">
                          <a:latin typeface="Yu Gothic"/>
                          <a:cs typeface="Yu Gothic"/>
                        </a:rPr>
                        <a:t>3大特長</a:t>
                      </a:r>
                      <a:endParaRPr sz="2400">
                        <a:latin typeface="Yu Gothic"/>
                        <a:cs typeface="Yu Gothic"/>
                      </a:endParaRPr>
                    </a:p>
                  </a:txBody>
                  <a:tcPr marL="0" marR="0" marT="0" marB="0">
                    <a:lnL w="12700">
                      <a:solidFill>
                        <a:srgbClr val="606060"/>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F5D328"/>
                    </a:solidFill>
                  </a:tcPr>
                </a:tc>
                <a:tc>
                  <a:txBody>
                    <a:bodyPr/>
                    <a:lstStyle/>
                    <a:p>
                      <a:pPr algn="ctr">
                        <a:lnSpc>
                          <a:spcPct val="100000"/>
                        </a:lnSpc>
                        <a:spcBef>
                          <a:spcPts val="1450"/>
                        </a:spcBef>
                      </a:pPr>
                      <a:r>
                        <a:rPr sz="2400" dirty="0">
                          <a:latin typeface="Yu Gothic"/>
                          <a:cs typeface="Yu Gothic"/>
                        </a:rPr>
                        <a:t>長所</a:t>
                      </a:r>
                      <a:endParaRPr sz="2400">
                        <a:latin typeface="Yu Gothic"/>
                        <a:cs typeface="Yu Gothic"/>
                      </a:endParaRPr>
                    </a:p>
                  </a:txBody>
                  <a:tcPr marL="0" marR="0" marT="0" marB="0">
                    <a:lnL w="12700">
                      <a:solidFill>
                        <a:srgbClr val="B8B8B8"/>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F5D328"/>
                    </a:solidFill>
                  </a:tcPr>
                </a:tc>
                <a:tc>
                  <a:txBody>
                    <a:bodyPr/>
                    <a:lstStyle/>
                    <a:p>
                      <a:pPr marL="12065" algn="ctr">
                        <a:lnSpc>
                          <a:spcPct val="100000"/>
                        </a:lnSpc>
                        <a:spcBef>
                          <a:spcPts val="1450"/>
                        </a:spcBef>
                      </a:pPr>
                      <a:r>
                        <a:rPr sz="2400" dirty="0">
                          <a:latin typeface="Yu Gothic"/>
                          <a:cs typeface="Yu Gothic"/>
                        </a:rPr>
                        <a:t>短所</a:t>
                      </a:r>
                      <a:endParaRPr sz="2400">
                        <a:latin typeface="Yu Gothic"/>
                        <a:cs typeface="Yu Gothic"/>
                      </a:endParaRPr>
                    </a:p>
                  </a:txBody>
                  <a:tcPr marL="0" marR="0" marT="0" marB="0">
                    <a:lnL w="12700">
                      <a:solidFill>
                        <a:srgbClr val="B8B8B8"/>
                      </a:solidFill>
                      <a:prstDash val="solid"/>
                    </a:lnL>
                    <a:lnR w="12700">
                      <a:solidFill>
                        <a:srgbClr val="606060"/>
                      </a:solidFill>
                      <a:prstDash val="solid"/>
                    </a:lnR>
                    <a:lnT w="12700">
                      <a:solidFill>
                        <a:srgbClr val="606060"/>
                      </a:solidFill>
                      <a:prstDash val="solid"/>
                    </a:lnT>
                    <a:lnB w="12700">
                      <a:solidFill>
                        <a:srgbClr val="B8B8B8"/>
                      </a:solidFill>
                      <a:prstDash val="solid"/>
                    </a:lnB>
                    <a:solidFill>
                      <a:srgbClr val="F5D328"/>
                    </a:solidFill>
                  </a:tcPr>
                </a:tc>
              </a:tr>
              <a:tr h="458564">
                <a:tc>
                  <a:txBody>
                    <a:bodyPr/>
                    <a:lstStyle/>
                    <a:p>
                      <a:endParaRPr sz="2400">
                        <a:latin typeface="Yu Gothic"/>
                        <a:cs typeface="Yu Gothic"/>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115"/>
                        </a:spcBef>
                      </a:pPr>
                      <a:r>
                        <a:rPr sz="2400" spc="-15" dirty="0">
                          <a:latin typeface="Yu Mincho"/>
                          <a:cs typeface="Yu Mincho"/>
                        </a:rPr>
                        <a:t>・気軽にツイートできる（音声入</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414"/>
                        </a:spcBef>
                      </a:pPr>
                      <a:r>
                        <a:rPr sz="2400" dirty="0">
                          <a:latin typeface="Yu Mincho"/>
                          <a:cs typeface="Yu Mincho"/>
                        </a:rPr>
                        <a:t>・公開と非公開の２つしかなく誤</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535"/>
                        </a:lnSpc>
                      </a:pPr>
                      <a:r>
                        <a:rPr sz="2400" spc="-15" dirty="0">
                          <a:latin typeface="Yu Mincho"/>
                          <a:cs typeface="Yu Mincho"/>
                        </a:rPr>
                        <a:t>力で本当につぶやける）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835"/>
                        </a:lnSpc>
                      </a:pPr>
                      <a:r>
                        <a:rPr sz="2400" dirty="0">
                          <a:latin typeface="Yu Mincho"/>
                          <a:cs typeface="Yu Mincho"/>
                        </a:rPr>
                        <a:t>爆しやすい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800100">
                <a:tc>
                  <a:txBody>
                    <a:bodyPr/>
                    <a:lstStyle/>
                    <a:p>
                      <a:pPr marL="57150">
                        <a:lnSpc>
                          <a:spcPct val="100000"/>
                        </a:lnSpc>
                        <a:spcBef>
                          <a:spcPts val="1550"/>
                        </a:spcBef>
                      </a:pPr>
                      <a:r>
                        <a:rPr sz="2400" spc="75" dirty="0">
                          <a:latin typeface="Yu Mincho"/>
                          <a:cs typeface="Yu Mincho"/>
                        </a:rPr>
                        <a:t>140字でシンプル</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535"/>
                        </a:lnSpc>
                      </a:pPr>
                      <a:r>
                        <a:rPr sz="2400" spc="-25" dirty="0">
                          <a:latin typeface="Yu Mincho"/>
                          <a:cs typeface="Yu Mincho"/>
                        </a:rPr>
                        <a:t>・リアルタイムの情報収集に最適</a:t>
                      </a:r>
                      <a:endParaRPr sz="2400">
                        <a:latin typeface="Yu Mincho"/>
                        <a:cs typeface="Yu Mincho"/>
                      </a:endParaRPr>
                    </a:p>
                    <a:p>
                      <a:pPr marL="358140">
                        <a:lnSpc>
                          <a:spcPct val="100000"/>
                        </a:lnSpc>
                        <a:spcBef>
                          <a:spcPts val="320"/>
                        </a:spcBef>
                      </a:pPr>
                      <a:r>
                        <a:rPr sz="2400" dirty="0">
                          <a:latin typeface="Yu Mincho"/>
                          <a:cs typeface="Yu Mincho"/>
                        </a:rPr>
                        <a:t>である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835"/>
                        </a:lnSpc>
                      </a:pPr>
                      <a:r>
                        <a:rPr sz="2400" dirty="0">
                          <a:latin typeface="Yu Mincho"/>
                          <a:cs typeface="Yu Mincho"/>
                        </a:rPr>
                        <a:t>・長い文章が書けなくなったり深</a:t>
                      </a:r>
                      <a:endParaRPr sz="2400">
                        <a:latin typeface="Yu Mincho"/>
                        <a:cs typeface="Yu Mincho"/>
                      </a:endParaRPr>
                    </a:p>
                    <a:p>
                      <a:pPr marL="361315">
                        <a:lnSpc>
                          <a:spcPct val="100000"/>
                        </a:lnSpc>
                        <a:spcBef>
                          <a:spcPts val="320"/>
                        </a:spcBef>
                      </a:pPr>
                      <a:r>
                        <a:rPr sz="2400" dirty="0">
                          <a:latin typeface="Yu Mincho"/>
                          <a:cs typeface="Yu Mincho"/>
                        </a:rPr>
                        <a:t>い思考力が低下したりする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535"/>
                        </a:lnSpc>
                      </a:pPr>
                      <a:r>
                        <a:rPr sz="2400" dirty="0">
                          <a:latin typeface="Yu Mincho"/>
                          <a:cs typeface="Yu Mincho"/>
                        </a:rPr>
                        <a:t>・リンク投稿など検索エンジンに</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835"/>
                        </a:lnSpc>
                      </a:pPr>
                      <a:r>
                        <a:rPr sz="2400" dirty="0">
                          <a:latin typeface="Yu Mincho"/>
                          <a:cs typeface="Yu Mincho"/>
                        </a:rPr>
                        <a:t>・字数制限撤廃し１万字になる噂</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34074">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58140">
                        <a:lnSpc>
                          <a:spcPts val="2535"/>
                        </a:lnSpc>
                      </a:pPr>
                      <a:r>
                        <a:rPr sz="2400" spc="-20" dirty="0">
                          <a:latin typeface="Yu Mincho"/>
                          <a:cs typeface="Yu Mincho"/>
                        </a:rPr>
                        <a:t>拾われやすい</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61315">
                        <a:lnSpc>
                          <a:spcPts val="2835"/>
                        </a:lnSpc>
                      </a:pPr>
                      <a:r>
                        <a:rPr sz="2400" dirty="0">
                          <a:latin typeface="Yu Mincho"/>
                          <a:cs typeface="Yu Mincho"/>
                        </a:rPr>
                        <a:t>があり</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B8B8B8"/>
                      </a:solidFill>
                      <a:prstDash val="solid"/>
                    </a:lnB>
                    <a:solidFill>
                      <a:srgbClr val="EBEBEB"/>
                    </a:solidFill>
                  </a:tcPr>
                </a:tc>
              </a:tr>
              <a:tr h="454925">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385"/>
                        </a:spcBef>
                      </a:pPr>
                      <a:r>
                        <a:rPr sz="2400" spc="-10" dirty="0">
                          <a:latin typeface="Yu Mincho"/>
                          <a:cs typeface="Yu Mincho"/>
                        </a:rPr>
                        <a:t>・特に若い世代などユーザー数が</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85"/>
                        </a:spcBef>
                      </a:pPr>
                      <a:r>
                        <a:rPr sz="2400" dirty="0">
                          <a:latin typeface="Yu Mincho"/>
                          <a:cs typeface="Yu Mincho"/>
                        </a:rPr>
                        <a:t>・個人特定できない油断が生まれ</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40005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835"/>
                        </a:lnSpc>
                      </a:pPr>
                      <a:r>
                        <a:rPr sz="2400" spc="-40" dirty="0">
                          <a:latin typeface="Yu Mincho"/>
                          <a:cs typeface="Yu Mincho"/>
                        </a:rPr>
                        <a:t>多い（LINEと併用）</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535"/>
                        </a:lnSpc>
                      </a:pPr>
                      <a:r>
                        <a:rPr sz="2400" dirty="0">
                          <a:latin typeface="Yu Mincho"/>
                          <a:cs typeface="Yu Mincho"/>
                        </a:rPr>
                        <a:t>やすい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793750">
                <a:tc>
                  <a:txBody>
                    <a:bodyPr/>
                    <a:lstStyle/>
                    <a:p>
                      <a:pPr marL="57150">
                        <a:lnSpc>
                          <a:spcPct val="100000"/>
                        </a:lnSpc>
                        <a:spcBef>
                          <a:spcPts val="1500"/>
                        </a:spcBef>
                      </a:pPr>
                      <a:r>
                        <a:rPr sz="2400" dirty="0">
                          <a:latin typeface="Yu Mincho"/>
                          <a:cs typeface="Yu Mincho"/>
                        </a:rPr>
                        <a:t>匿名性が高い</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ct val="100000"/>
                        </a:lnSpc>
                      </a:pPr>
                      <a:r>
                        <a:rPr sz="2400" dirty="0">
                          <a:latin typeface="Yu Mincho"/>
                          <a:cs typeface="Yu Mincho"/>
                        </a:rPr>
                        <a:t>・複数アカウントで使い分けが出</a:t>
                      </a:r>
                      <a:endParaRPr sz="2400">
                        <a:latin typeface="Yu Mincho"/>
                        <a:cs typeface="Yu Mincho"/>
                      </a:endParaRPr>
                    </a:p>
                    <a:p>
                      <a:pPr marL="358140">
                        <a:lnSpc>
                          <a:spcPct val="100000"/>
                        </a:lnSpc>
                        <a:spcBef>
                          <a:spcPts val="219"/>
                        </a:spcBef>
                      </a:pPr>
                      <a:r>
                        <a:rPr sz="2400" dirty="0">
                          <a:latin typeface="Yu Mincho"/>
                          <a:cs typeface="Yu Mincho"/>
                        </a:rPr>
                        <a:t>来る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585"/>
                        </a:lnSpc>
                      </a:pPr>
                      <a:r>
                        <a:rPr sz="2400" dirty="0">
                          <a:latin typeface="Yu Mincho"/>
                          <a:cs typeface="Yu Mincho"/>
                        </a:rPr>
                        <a:t>・位置情報で自宅など特定できる</a:t>
                      </a:r>
                      <a:endParaRPr sz="2400">
                        <a:latin typeface="Yu Mincho"/>
                        <a:cs typeface="Yu Mincho"/>
                      </a:endParaRPr>
                    </a:p>
                    <a:p>
                      <a:pPr marL="361315">
                        <a:lnSpc>
                          <a:spcPct val="100000"/>
                        </a:lnSpc>
                        <a:spcBef>
                          <a:spcPts val="219"/>
                        </a:spcBef>
                      </a:pPr>
                      <a:r>
                        <a:rPr sz="2400" dirty="0">
                          <a:latin typeface="Yu Mincho"/>
                          <a:cs typeface="Yu Mincho"/>
                        </a:rPr>
                        <a:t>場合がある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835"/>
                        </a:lnSpc>
                      </a:pPr>
                      <a:r>
                        <a:rPr sz="2400" spc="-10" dirty="0">
                          <a:latin typeface="Yu Mincho"/>
                          <a:cs typeface="Yu Mincho"/>
                        </a:rPr>
                        <a:t>・匿名が多いからこそ実名アカウ</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535"/>
                        </a:lnSpc>
                      </a:pPr>
                      <a:r>
                        <a:rPr sz="2400" dirty="0">
                          <a:latin typeface="Yu Mincho"/>
                          <a:cs typeface="Yu Mincho"/>
                        </a:rPr>
                        <a:t>・複数アカウントの使い分けによ</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37707">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58140">
                        <a:lnSpc>
                          <a:spcPts val="2835"/>
                        </a:lnSpc>
                      </a:pPr>
                      <a:r>
                        <a:rPr sz="2400" dirty="0">
                          <a:latin typeface="Yu Mincho"/>
                          <a:cs typeface="Yu Mincho"/>
                        </a:rPr>
                        <a:t>ントは評価される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61315">
                        <a:lnSpc>
                          <a:spcPts val="2535"/>
                        </a:lnSpc>
                      </a:pPr>
                      <a:r>
                        <a:rPr sz="2400" dirty="0">
                          <a:latin typeface="Yu Mincho"/>
                          <a:cs typeface="Yu Mincho"/>
                        </a:rPr>
                        <a:t>る偏った思考の投稿なりがち</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B8B8B8"/>
                      </a:solidFill>
                      <a:prstDash val="solid"/>
                    </a:lnB>
                    <a:solidFill>
                      <a:srgbClr val="EBEBEB"/>
                    </a:solidFill>
                  </a:tcPr>
                </a:tc>
              </a:tr>
              <a:tr h="483042">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455"/>
                        </a:spcBef>
                      </a:pPr>
                      <a:r>
                        <a:rPr sz="2400" spc="-25" dirty="0">
                          <a:latin typeface="Yu Mincho"/>
                          <a:cs typeface="Yu Mincho"/>
                        </a:rPr>
                        <a:t>・著名人の日常をリアルタイムに</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455"/>
                        </a:spcBef>
                      </a:pPr>
                      <a:r>
                        <a:rPr sz="2400" spc="-35" dirty="0">
                          <a:latin typeface="Yu Mincho"/>
                          <a:cs typeface="Yu Mincho"/>
                        </a:rPr>
                        <a:t>・ツイート数が多すぎて、すべて</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685"/>
                        </a:lnSpc>
                      </a:pPr>
                      <a:r>
                        <a:rPr sz="2400" dirty="0">
                          <a:latin typeface="Yu Mincho"/>
                          <a:cs typeface="Yu Mincho"/>
                        </a:rPr>
                        <a:t>垣間見れる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685"/>
                        </a:lnSpc>
                      </a:pPr>
                      <a:r>
                        <a:rPr sz="2400" spc="-20" dirty="0">
                          <a:latin typeface="Yu Mincho"/>
                          <a:cs typeface="Yu Mincho"/>
                        </a:rPr>
                        <a:t>の投稿を読みにくい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787400">
                <a:tc>
                  <a:txBody>
                    <a:bodyPr/>
                    <a:lstStyle/>
                    <a:p>
                      <a:pPr marL="57150">
                        <a:lnSpc>
                          <a:spcPct val="100000"/>
                        </a:lnSpc>
                        <a:spcBef>
                          <a:spcPts val="1400"/>
                        </a:spcBef>
                      </a:pPr>
                      <a:r>
                        <a:rPr sz="2400" dirty="0">
                          <a:latin typeface="Yu Mincho"/>
                          <a:cs typeface="Yu Mincho"/>
                        </a:rPr>
                        <a:t>関係の非対称性</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685"/>
                        </a:lnSpc>
                      </a:pPr>
                      <a:r>
                        <a:rPr sz="2400" spc="-15" dirty="0">
                          <a:latin typeface="Yu Mincho"/>
                          <a:cs typeface="Yu Mincho"/>
                        </a:rPr>
                        <a:t>・面倒臭いコミュニケーションが</a:t>
                      </a:r>
                      <a:endParaRPr sz="2400">
                        <a:latin typeface="Yu Mincho"/>
                        <a:cs typeface="Yu Mincho"/>
                      </a:endParaRPr>
                    </a:p>
                    <a:p>
                      <a:pPr marL="358140">
                        <a:lnSpc>
                          <a:spcPct val="100000"/>
                        </a:lnSpc>
                        <a:spcBef>
                          <a:spcPts val="219"/>
                        </a:spcBef>
                      </a:pPr>
                      <a:r>
                        <a:rPr sz="2400" dirty="0">
                          <a:latin typeface="Yu Mincho"/>
                          <a:cs typeface="Yu Mincho"/>
                        </a:rPr>
                        <a:t>不要である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685"/>
                        </a:lnSpc>
                      </a:pPr>
                      <a:r>
                        <a:rPr sz="2400" spc="-10" dirty="0">
                          <a:latin typeface="Yu Mincho"/>
                          <a:cs typeface="Yu Mincho"/>
                        </a:rPr>
                        <a:t>・新しい出会いとして関係性を築</a:t>
                      </a:r>
                      <a:endParaRPr sz="2400">
                        <a:latin typeface="Yu Mincho"/>
                        <a:cs typeface="Yu Mincho"/>
                      </a:endParaRPr>
                    </a:p>
                    <a:p>
                      <a:pPr marL="361315">
                        <a:lnSpc>
                          <a:spcPct val="100000"/>
                        </a:lnSpc>
                        <a:spcBef>
                          <a:spcPts val="219"/>
                        </a:spcBef>
                      </a:pPr>
                      <a:r>
                        <a:rPr sz="2400" spc="-15" dirty="0">
                          <a:latin typeface="Yu Mincho"/>
                          <a:cs typeface="Yu Mincho"/>
                        </a:rPr>
                        <a:t>きにくい（昔に比べ）</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0005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685"/>
                        </a:lnSpc>
                      </a:pPr>
                      <a:r>
                        <a:rPr sz="2400" spc="-20" dirty="0">
                          <a:latin typeface="Yu Mincho"/>
                          <a:cs typeface="Yu Mincho"/>
                        </a:rPr>
                        <a:t>・リツイートによる情報拡散力や</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685"/>
                        </a:lnSpc>
                      </a:pPr>
                      <a:r>
                        <a:rPr sz="2400" spc="-5" dirty="0">
                          <a:latin typeface="Yu Mincho"/>
                          <a:cs typeface="Yu Mincho"/>
                        </a:rPr>
                        <a:t>・ネガティブな攻撃を受けやすく</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15952">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606060"/>
                      </a:solidFill>
                      <a:prstDash val="solid"/>
                    </a:lnB>
                    <a:solidFill>
                      <a:srgbClr val="EBEBEB"/>
                    </a:solidFill>
                  </a:tcPr>
                </a:tc>
                <a:tc>
                  <a:txBody>
                    <a:bodyPr/>
                    <a:lstStyle/>
                    <a:p>
                      <a:pPr marL="358140">
                        <a:lnSpc>
                          <a:spcPts val="2735"/>
                        </a:lnSpc>
                      </a:pPr>
                      <a:r>
                        <a:rPr sz="2400" spc="-30" dirty="0">
                          <a:latin typeface="Yu Mincho"/>
                          <a:cs typeface="Yu Mincho"/>
                        </a:rPr>
                        <a:t>スピードが圧倒的</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606060"/>
                      </a:solidFill>
                      <a:prstDash val="solid"/>
                    </a:lnB>
                    <a:solidFill>
                      <a:srgbClr val="EBEBEB"/>
                    </a:solidFill>
                  </a:tcPr>
                </a:tc>
                <a:tc>
                  <a:txBody>
                    <a:bodyPr/>
                    <a:lstStyle/>
                    <a:p>
                      <a:pPr marL="361315">
                        <a:lnSpc>
                          <a:spcPts val="2735"/>
                        </a:lnSpc>
                      </a:pPr>
                      <a:r>
                        <a:rPr sz="2400" dirty="0">
                          <a:latin typeface="Yu Mincho"/>
                          <a:cs typeface="Yu Mincho"/>
                        </a:rPr>
                        <a:t>フォロワーを制御できない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606060"/>
                      </a:solidFill>
                      <a:prstDash val="solid"/>
                    </a:lnB>
                    <a:solidFill>
                      <a:srgbClr val="EBEBEB"/>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725400" y="9410700"/>
            <a:ext cx="226695" cy="200025"/>
          </a:xfrm>
          <a:prstGeom prst="rect">
            <a:avLst/>
          </a:prstGeom>
        </p:spPr>
        <p:txBody>
          <a:bodyPr vert="horz" wrap="square" lIns="0" tIns="0" rIns="0" bIns="0" rtlCol="0">
            <a:spAutoFit/>
          </a:bodyPr>
          <a:lstStyle/>
          <a:p>
            <a:pPr marL="12700">
              <a:lnSpc>
                <a:spcPct val="100000"/>
              </a:lnSpc>
            </a:pPr>
            <a:r>
              <a:rPr sz="1200" spc="140" dirty="0">
                <a:latin typeface="Yu Mincho"/>
                <a:cs typeface="Yu Mincho"/>
              </a:rPr>
              <a:t>43</a:t>
            </a:r>
            <a:endParaRPr sz="1200">
              <a:latin typeface="Yu Mincho"/>
              <a:cs typeface="Yu Mincho"/>
            </a:endParaRPr>
          </a:p>
        </p:txBody>
      </p:sp>
      <p:sp>
        <p:nvSpPr>
          <p:cNvPr id="3" name="object 3"/>
          <p:cNvSpPr/>
          <p:nvPr/>
        </p:nvSpPr>
        <p:spPr>
          <a:xfrm>
            <a:off x="25400" y="571500"/>
            <a:ext cx="4381500" cy="8572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67200" y="571500"/>
            <a:ext cx="4368800" cy="85725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470900" y="571500"/>
            <a:ext cx="4381500" cy="8572500"/>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241300">
              <a:lnSpc>
                <a:spcPct val="100000"/>
              </a:lnSpc>
            </a:pPr>
            <a:r>
              <a:rPr sz="3900" spc="70" dirty="0">
                <a:solidFill>
                  <a:srgbClr val="000000"/>
                </a:solidFill>
              </a:rPr>
              <a:t>特に若い世代を中心にLINEと並んで利用されるTwitter</a:t>
            </a:r>
            <a:endParaRPr sz="3900"/>
          </a:p>
        </p:txBody>
      </p:sp>
      <p:sp>
        <p:nvSpPr>
          <p:cNvPr id="7" name="object 7"/>
          <p:cNvSpPr/>
          <p:nvPr/>
        </p:nvSpPr>
        <p:spPr>
          <a:xfrm>
            <a:off x="497216" y="1718094"/>
            <a:ext cx="3488690" cy="6449060"/>
          </a:xfrm>
          <a:custGeom>
            <a:avLst/>
            <a:gdLst/>
            <a:ahLst/>
            <a:cxnLst/>
            <a:rect l="l" t="t" r="r" b="b"/>
            <a:pathLst>
              <a:path w="3488690" h="6449059">
                <a:moveTo>
                  <a:pt x="0" y="0"/>
                </a:moveTo>
                <a:lnTo>
                  <a:pt x="3488310" y="0"/>
                </a:lnTo>
                <a:lnTo>
                  <a:pt x="3488310" y="6448780"/>
                </a:lnTo>
                <a:lnTo>
                  <a:pt x="0" y="644878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4732845" y="1718094"/>
            <a:ext cx="3488690" cy="6449060"/>
          </a:xfrm>
          <a:custGeom>
            <a:avLst/>
            <a:gdLst/>
            <a:ahLst/>
            <a:cxnLst/>
            <a:rect l="l" t="t" r="r" b="b"/>
            <a:pathLst>
              <a:path w="3488690" h="6449059">
                <a:moveTo>
                  <a:pt x="0" y="0"/>
                </a:moveTo>
                <a:lnTo>
                  <a:pt x="3488309" y="0"/>
                </a:lnTo>
                <a:lnTo>
                  <a:pt x="3488309" y="6448780"/>
                </a:lnTo>
                <a:lnTo>
                  <a:pt x="0" y="6448780"/>
                </a:lnTo>
                <a:lnTo>
                  <a:pt x="0" y="0"/>
                </a:lnTo>
                <a:close/>
              </a:path>
            </a:pathLst>
          </a:custGeom>
          <a:solidFill>
            <a:srgbClr val="FFFFFF"/>
          </a:solidFill>
        </p:spPr>
        <p:txBody>
          <a:bodyPr wrap="square" lIns="0" tIns="0" rIns="0" bIns="0" rtlCol="0"/>
          <a:lstStyle/>
          <a:p>
            <a:endParaRPr/>
          </a:p>
        </p:txBody>
      </p:sp>
      <p:sp>
        <p:nvSpPr>
          <p:cNvPr id="9" name="object 9"/>
          <p:cNvSpPr/>
          <p:nvPr/>
        </p:nvSpPr>
        <p:spPr>
          <a:xfrm>
            <a:off x="8953627" y="1718094"/>
            <a:ext cx="3488690" cy="6449060"/>
          </a:xfrm>
          <a:custGeom>
            <a:avLst/>
            <a:gdLst/>
            <a:ahLst/>
            <a:cxnLst/>
            <a:rect l="l" t="t" r="r" b="b"/>
            <a:pathLst>
              <a:path w="3488690" h="6449059">
                <a:moveTo>
                  <a:pt x="0" y="0"/>
                </a:moveTo>
                <a:lnTo>
                  <a:pt x="3488308" y="0"/>
                </a:lnTo>
                <a:lnTo>
                  <a:pt x="3488308" y="6448780"/>
                </a:lnTo>
                <a:lnTo>
                  <a:pt x="0" y="6448780"/>
                </a:lnTo>
                <a:lnTo>
                  <a:pt x="0" y="0"/>
                </a:lnTo>
                <a:close/>
              </a:path>
            </a:pathLst>
          </a:custGeom>
          <a:solidFill>
            <a:srgbClr val="FFFFFF"/>
          </a:solidFill>
        </p:spPr>
        <p:txBody>
          <a:bodyPr wrap="square" lIns="0" tIns="0" rIns="0" bIns="0" rtlCol="0"/>
          <a:lstStyle/>
          <a:p>
            <a:endParaRPr/>
          </a:p>
        </p:txBody>
      </p:sp>
      <p:sp>
        <p:nvSpPr>
          <p:cNvPr id="10" name="object 10"/>
          <p:cNvSpPr/>
          <p:nvPr/>
        </p:nvSpPr>
        <p:spPr>
          <a:xfrm>
            <a:off x="596900" y="7366000"/>
            <a:ext cx="749300" cy="74930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349500" y="7404100"/>
            <a:ext cx="647700" cy="6477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422400" y="7340600"/>
            <a:ext cx="800100" cy="7874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111500" y="7340600"/>
            <a:ext cx="838200" cy="80010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22300" y="1828800"/>
            <a:ext cx="698500" cy="5448300"/>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473200" y="1828800"/>
            <a:ext cx="698500" cy="544830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2324100" y="1828800"/>
            <a:ext cx="711200" cy="5448300"/>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3175000" y="1828800"/>
            <a:ext cx="711200" cy="5448300"/>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4826000" y="7327900"/>
            <a:ext cx="762000" cy="762000"/>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6578600" y="7378700"/>
            <a:ext cx="660400" cy="647700"/>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5651500" y="7315200"/>
            <a:ext cx="800100" cy="800100"/>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340600" y="7315200"/>
            <a:ext cx="838200" cy="800100"/>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4851400" y="1828800"/>
            <a:ext cx="711200" cy="5448300"/>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5702300" y="1828800"/>
            <a:ext cx="711200" cy="5448300"/>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6553200" y="1828800"/>
            <a:ext cx="711200" cy="5448300"/>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7404100" y="1828800"/>
            <a:ext cx="711200" cy="5448300"/>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9067800" y="7327900"/>
            <a:ext cx="749300" cy="762000"/>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10820400" y="7378700"/>
            <a:ext cx="647700" cy="647700"/>
          </a:xfrm>
          <a:prstGeom prst="rect">
            <a:avLst/>
          </a:prstGeom>
          <a:blipFill>
            <a:blip r:embed="rId4" cstate="print"/>
            <a:stretch>
              <a:fillRect/>
            </a:stretch>
          </a:blipFill>
        </p:spPr>
        <p:txBody>
          <a:bodyPr wrap="square" lIns="0" tIns="0" rIns="0" bIns="0" rtlCol="0"/>
          <a:lstStyle/>
          <a:p>
            <a:endParaRPr/>
          </a:p>
        </p:txBody>
      </p:sp>
      <p:sp>
        <p:nvSpPr>
          <p:cNvPr id="28" name="object 28"/>
          <p:cNvSpPr/>
          <p:nvPr/>
        </p:nvSpPr>
        <p:spPr>
          <a:xfrm>
            <a:off x="9893300" y="7327900"/>
            <a:ext cx="800100" cy="800100"/>
          </a:xfrm>
          <a:prstGeom prst="rect">
            <a:avLst/>
          </a:prstGeom>
          <a:blipFill>
            <a:blip r:embed="rId5" cstate="print"/>
            <a:stretch>
              <a:fillRect/>
            </a:stretch>
          </a:blipFill>
        </p:spPr>
        <p:txBody>
          <a:bodyPr wrap="square" lIns="0" tIns="0" rIns="0" bIns="0" rtlCol="0"/>
          <a:lstStyle/>
          <a:p>
            <a:endParaRPr/>
          </a:p>
        </p:txBody>
      </p:sp>
      <p:sp>
        <p:nvSpPr>
          <p:cNvPr id="29" name="object 29"/>
          <p:cNvSpPr/>
          <p:nvPr/>
        </p:nvSpPr>
        <p:spPr>
          <a:xfrm>
            <a:off x="11569700" y="7327900"/>
            <a:ext cx="850900" cy="800100"/>
          </a:xfrm>
          <a:prstGeom prst="rect">
            <a:avLst/>
          </a:prstGeom>
          <a:blipFill>
            <a:blip r:embed="rId6" cstate="print"/>
            <a:stretch>
              <a:fillRect/>
            </a:stretch>
          </a:blipFill>
        </p:spPr>
        <p:txBody>
          <a:bodyPr wrap="square" lIns="0" tIns="0" rIns="0" bIns="0" rtlCol="0"/>
          <a:lstStyle/>
          <a:p>
            <a:endParaRPr/>
          </a:p>
        </p:txBody>
      </p:sp>
      <p:sp>
        <p:nvSpPr>
          <p:cNvPr id="30" name="object 30"/>
          <p:cNvSpPr/>
          <p:nvPr/>
        </p:nvSpPr>
        <p:spPr>
          <a:xfrm>
            <a:off x="9093200" y="1828800"/>
            <a:ext cx="698500" cy="5448300"/>
          </a:xfrm>
          <a:prstGeom prst="rect">
            <a:avLst/>
          </a:prstGeom>
          <a:blipFill>
            <a:blip r:embed="rId7" cstate="print"/>
            <a:stretch>
              <a:fillRect/>
            </a:stretch>
          </a:blipFill>
        </p:spPr>
        <p:txBody>
          <a:bodyPr wrap="square" lIns="0" tIns="0" rIns="0" bIns="0" rtlCol="0"/>
          <a:lstStyle/>
          <a:p>
            <a:endParaRPr/>
          </a:p>
        </p:txBody>
      </p:sp>
      <p:sp>
        <p:nvSpPr>
          <p:cNvPr id="31" name="object 31"/>
          <p:cNvSpPr/>
          <p:nvPr/>
        </p:nvSpPr>
        <p:spPr>
          <a:xfrm>
            <a:off x="9944100" y="1828800"/>
            <a:ext cx="698500" cy="5448300"/>
          </a:xfrm>
          <a:prstGeom prst="rect">
            <a:avLst/>
          </a:prstGeom>
          <a:blipFill>
            <a:blip r:embed="rId8" cstate="print"/>
            <a:stretch>
              <a:fillRect/>
            </a:stretch>
          </a:blipFill>
        </p:spPr>
        <p:txBody>
          <a:bodyPr wrap="square" lIns="0" tIns="0" rIns="0" bIns="0" rtlCol="0"/>
          <a:lstStyle/>
          <a:p>
            <a:endParaRPr/>
          </a:p>
        </p:txBody>
      </p:sp>
      <p:sp>
        <p:nvSpPr>
          <p:cNvPr id="32" name="object 32"/>
          <p:cNvSpPr/>
          <p:nvPr/>
        </p:nvSpPr>
        <p:spPr>
          <a:xfrm>
            <a:off x="10795000" y="1828800"/>
            <a:ext cx="698500" cy="5448300"/>
          </a:xfrm>
          <a:prstGeom prst="rect">
            <a:avLst/>
          </a:prstGeom>
          <a:blipFill>
            <a:blip r:embed="rId9" cstate="print"/>
            <a:stretch>
              <a:fillRect/>
            </a:stretch>
          </a:blipFill>
        </p:spPr>
        <p:txBody>
          <a:bodyPr wrap="square" lIns="0" tIns="0" rIns="0" bIns="0" rtlCol="0"/>
          <a:lstStyle/>
          <a:p>
            <a:endParaRPr/>
          </a:p>
        </p:txBody>
      </p:sp>
      <p:sp>
        <p:nvSpPr>
          <p:cNvPr id="33" name="object 33"/>
          <p:cNvSpPr/>
          <p:nvPr/>
        </p:nvSpPr>
        <p:spPr>
          <a:xfrm>
            <a:off x="11645900" y="1828800"/>
            <a:ext cx="698500" cy="5448300"/>
          </a:xfrm>
          <a:prstGeom prst="rect">
            <a:avLst/>
          </a:prstGeom>
          <a:blipFill>
            <a:blip r:embed="rId10" cstate="print"/>
            <a:stretch>
              <a:fillRect/>
            </a:stretch>
          </a:blipFill>
        </p:spPr>
        <p:txBody>
          <a:bodyPr wrap="square" lIns="0" tIns="0" rIns="0" bIns="0" rtlCol="0"/>
          <a:lstStyle/>
          <a:p>
            <a:endParaRPr/>
          </a:p>
        </p:txBody>
      </p:sp>
      <p:sp>
        <p:nvSpPr>
          <p:cNvPr id="34" name="object 34"/>
          <p:cNvSpPr/>
          <p:nvPr/>
        </p:nvSpPr>
        <p:spPr>
          <a:xfrm>
            <a:off x="939205" y="1792401"/>
            <a:ext cx="65405" cy="5485130"/>
          </a:xfrm>
          <a:custGeom>
            <a:avLst/>
            <a:gdLst/>
            <a:ahLst/>
            <a:cxnLst/>
            <a:rect l="l" t="t" r="r" b="b"/>
            <a:pathLst>
              <a:path w="65405" h="5485130">
                <a:moveTo>
                  <a:pt x="0" y="0"/>
                </a:moveTo>
                <a:lnTo>
                  <a:pt x="65018" y="0"/>
                </a:lnTo>
                <a:lnTo>
                  <a:pt x="65018" y="5485028"/>
                </a:lnTo>
                <a:lnTo>
                  <a:pt x="0" y="5485028"/>
                </a:lnTo>
                <a:lnTo>
                  <a:pt x="0" y="0"/>
                </a:lnTo>
                <a:close/>
              </a:path>
            </a:pathLst>
          </a:custGeom>
          <a:solidFill>
            <a:srgbClr val="FFFFFF"/>
          </a:solidFill>
        </p:spPr>
        <p:txBody>
          <a:bodyPr wrap="square" lIns="0" tIns="0" rIns="0" bIns="0" rtlCol="0"/>
          <a:lstStyle/>
          <a:p>
            <a:endParaRPr/>
          </a:p>
        </p:txBody>
      </p:sp>
      <p:sp>
        <p:nvSpPr>
          <p:cNvPr id="35" name="object 35"/>
          <p:cNvSpPr/>
          <p:nvPr/>
        </p:nvSpPr>
        <p:spPr>
          <a:xfrm>
            <a:off x="1790776" y="1792401"/>
            <a:ext cx="65405" cy="5485130"/>
          </a:xfrm>
          <a:custGeom>
            <a:avLst/>
            <a:gdLst/>
            <a:ahLst/>
            <a:cxnLst/>
            <a:rect l="l" t="t" r="r" b="b"/>
            <a:pathLst>
              <a:path w="65405" h="5485130">
                <a:moveTo>
                  <a:pt x="0" y="0"/>
                </a:moveTo>
                <a:lnTo>
                  <a:pt x="65024" y="0"/>
                </a:lnTo>
                <a:lnTo>
                  <a:pt x="65024" y="5485028"/>
                </a:lnTo>
                <a:lnTo>
                  <a:pt x="0" y="5485028"/>
                </a:lnTo>
                <a:lnTo>
                  <a:pt x="0" y="0"/>
                </a:lnTo>
                <a:close/>
              </a:path>
            </a:pathLst>
          </a:custGeom>
          <a:solidFill>
            <a:srgbClr val="FFFFFF"/>
          </a:solidFill>
        </p:spPr>
        <p:txBody>
          <a:bodyPr wrap="square" lIns="0" tIns="0" rIns="0" bIns="0" rtlCol="0"/>
          <a:lstStyle/>
          <a:p>
            <a:endParaRPr/>
          </a:p>
        </p:txBody>
      </p:sp>
      <p:sp>
        <p:nvSpPr>
          <p:cNvPr id="36" name="object 36"/>
          <p:cNvSpPr/>
          <p:nvPr/>
        </p:nvSpPr>
        <p:spPr>
          <a:xfrm>
            <a:off x="2641219" y="1792401"/>
            <a:ext cx="65405" cy="5485130"/>
          </a:xfrm>
          <a:custGeom>
            <a:avLst/>
            <a:gdLst/>
            <a:ahLst/>
            <a:cxnLst/>
            <a:rect l="l" t="t" r="r" b="b"/>
            <a:pathLst>
              <a:path w="65405" h="5485130">
                <a:moveTo>
                  <a:pt x="0" y="0"/>
                </a:moveTo>
                <a:lnTo>
                  <a:pt x="65024" y="0"/>
                </a:lnTo>
                <a:lnTo>
                  <a:pt x="65024" y="5485028"/>
                </a:lnTo>
                <a:lnTo>
                  <a:pt x="0" y="5485028"/>
                </a:lnTo>
                <a:lnTo>
                  <a:pt x="0" y="0"/>
                </a:lnTo>
                <a:close/>
              </a:path>
            </a:pathLst>
          </a:custGeom>
          <a:solidFill>
            <a:srgbClr val="FFFFFF"/>
          </a:solidFill>
        </p:spPr>
        <p:txBody>
          <a:bodyPr wrap="square" lIns="0" tIns="0" rIns="0" bIns="0" rtlCol="0"/>
          <a:lstStyle/>
          <a:p>
            <a:endParaRPr/>
          </a:p>
        </p:txBody>
      </p:sp>
      <p:sp>
        <p:nvSpPr>
          <p:cNvPr id="37" name="object 37"/>
          <p:cNvSpPr/>
          <p:nvPr/>
        </p:nvSpPr>
        <p:spPr>
          <a:xfrm>
            <a:off x="3493922" y="1809902"/>
            <a:ext cx="65405" cy="5485130"/>
          </a:xfrm>
          <a:custGeom>
            <a:avLst/>
            <a:gdLst/>
            <a:ahLst/>
            <a:cxnLst/>
            <a:rect l="l" t="t" r="r" b="b"/>
            <a:pathLst>
              <a:path w="65404" h="5485130">
                <a:moveTo>
                  <a:pt x="0" y="0"/>
                </a:moveTo>
                <a:lnTo>
                  <a:pt x="65011" y="0"/>
                </a:lnTo>
                <a:lnTo>
                  <a:pt x="65011" y="5485028"/>
                </a:lnTo>
                <a:lnTo>
                  <a:pt x="0" y="5485028"/>
                </a:lnTo>
                <a:lnTo>
                  <a:pt x="0" y="0"/>
                </a:lnTo>
                <a:close/>
              </a:path>
            </a:pathLst>
          </a:custGeom>
          <a:solidFill>
            <a:srgbClr val="FFFFFF"/>
          </a:solidFill>
        </p:spPr>
        <p:txBody>
          <a:bodyPr wrap="square" lIns="0" tIns="0" rIns="0" bIns="0" rtlCol="0"/>
          <a:lstStyle/>
          <a:p>
            <a:endParaRPr/>
          </a:p>
        </p:txBody>
      </p:sp>
      <p:sp>
        <p:nvSpPr>
          <p:cNvPr id="38" name="object 38"/>
          <p:cNvSpPr/>
          <p:nvPr/>
        </p:nvSpPr>
        <p:spPr>
          <a:xfrm>
            <a:off x="5159718" y="1783651"/>
            <a:ext cx="65405" cy="5485130"/>
          </a:xfrm>
          <a:custGeom>
            <a:avLst/>
            <a:gdLst/>
            <a:ahLst/>
            <a:cxnLst/>
            <a:rect l="l" t="t" r="r" b="b"/>
            <a:pathLst>
              <a:path w="65404" h="5485130">
                <a:moveTo>
                  <a:pt x="0" y="0"/>
                </a:moveTo>
                <a:lnTo>
                  <a:pt x="65011" y="0"/>
                </a:lnTo>
                <a:lnTo>
                  <a:pt x="65011" y="5485028"/>
                </a:lnTo>
                <a:lnTo>
                  <a:pt x="0" y="5485028"/>
                </a:lnTo>
                <a:lnTo>
                  <a:pt x="0" y="0"/>
                </a:lnTo>
                <a:close/>
              </a:path>
            </a:pathLst>
          </a:custGeom>
          <a:solidFill>
            <a:srgbClr val="FFFFFF"/>
          </a:solidFill>
        </p:spPr>
        <p:txBody>
          <a:bodyPr wrap="square" lIns="0" tIns="0" rIns="0" bIns="0" rtlCol="0"/>
          <a:lstStyle/>
          <a:p>
            <a:endParaRPr/>
          </a:p>
        </p:txBody>
      </p:sp>
      <p:sp>
        <p:nvSpPr>
          <p:cNvPr id="39" name="object 39"/>
          <p:cNvSpPr/>
          <p:nvPr/>
        </p:nvSpPr>
        <p:spPr>
          <a:xfrm>
            <a:off x="6011278" y="1783651"/>
            <a:ext cx="65405" cy="5485130"/>
          </a:xfrm>
          <a:custGeom>
            <a:avLst/>
            <a:gdLst/>
            <a:ahLst/>
            <a:cxnLst/>
            <a:rect l="l" t="t" r="r" b="b"/>
            <a:pathLst>
              <a:path w="65404" h="5485130">
                <a:moveTo>
                  <a:pt x="0" y="0"/>
                </a:moveTo>
                <a:lnTo>
                  <a:pt x="65024" y="0"/>
                </a:lnTo>
                <a:lnTo>
                  <a:pt x="65024" y="5485028"/>
                </a:lnTo>
                <a:lnTo>
                  <a:pt x="0" y="5485028"/>
                </a:lnTo>
                <a:lnTo>
                  <a:pt x="0" y="0"/>
                </a:lnTo>
                <a:close/>
              </a:path>
            </a:pathLst>
          </a:custGeom>
          <a:solidFill>
            <a:srgbClr val="FFFFFF"/>
          </a:solidFill>
        </p:spPr>
        <p:txBody>
          <a:bodyPr wrap="square" lIns="0" tIns="0" rIns="0" bIns="0" rtlCol="0"/>
          <a:lstStyle/>
          <a:p>
            <a:endParaRPr/>
          </a:p>
        </p:txBody>
      </p:sp>
      <p:sp>
        <p:nvSpPr>
          <p:cNvPr id="40" name="object 40"/>
          <p:cNvSpPr/>
          <p:nvPr/>
        </p:nvSpPr>
        <p:spPr>
          <a:xfrm>
            <a:off x="6861721" y="1783651"/>
            <a:ext cx="65405" cy="5485130"/>
          </a:xfrm>
          <a:custGeom>
            <a:avLst/>
            <a:gdLst/>
            <a:ahLst/>
            <a:cxnLst/>
            <a:rect l="l" t="t" r="r" b="b"/>
            <a:pathLst>
              <a:path w="65404" h="5485130">
                <a:moveTo>
                  <a:pt x="0" y="0"/>
                </a:moveTo>
                <a:lnTo>
                  <a:pt x="65024" y="0"/>
                </a:lnTo>
                <a:lnTo>
                  <a:pt x="65024" y="5485028"/>
                </a:lnTo>
                <a:lnTo>
                  <a:pt x="0" y="5485028"/>
                </a:lnTo>
                <a:lnTo>
                  <a:pt x="0" y="0"/>
                </a:lnTo>
                <a:close/>
              </a:path>
            </a:pathLst>
          </a:custGeom>
          <a:solidFill>
            <a:srgbClr val="FFFFFF"/>
          </a:solidFill>
        </p:spPr>
        <p:txBody>
          <a:bodyPr wrap="square" lIns="0" tIns="0" rIns="0" bIns="0" rtlCol="0"/>
          <a:lstStyle/>
          <a:p>
            <a:endParaRPr/>
          </a:p>
        </p:txBody>
      </p:sp>
      <p:sp>
        <p:nvSpPr>
          <p:cNvPr id="41" name="object 41"/>
          <p:cNvSpPr/>
          <p:nvPr/>
        </p:nvSpPr>
        <p:spPr>
          <a:xfrm>
            <a:off x="7714424" y="1801152"/>
            <a:ext cx="65405" cy="5485130"/>
          </a:xfrm>
          <a:custGeom>
            <a:avLst/>
            <a:gdLst/>
            <a:ahLst/>
            <a:cxnLst/>
            <a:rect l="l" t="t" r="r" b="b"/>
            <a:pathLst>
              <a:path w="65404" h="5485130">
                <a:moveTo>
                  <a:pt x="0" y="0"/>
                </a:moveTo>
                <a:lnTo>
                  <a:pt x="65024" y="0"/>
                </a:lnTo>
                <a:lnTo>
                  <a:pt x="65024" y="5485028"/>
                </a:lnTo>
                <a:lnTo>
                  <a:pt x="0" y="5485028"/>
                </a:lnTo>
                <a:lnTo>
                  <a:pt x="0" y="0"/>
                </a:lnTo>
                <a:close/>
              </a:path>
            </a:pathLst>
          </a:custGeom>
          <a:solidFill>
            <a:srgbClr val="FFFFFF"/>
          </a:solidFill>
        </p:spPr>
        <p:txBody>
          <a:bodyPr wrap="square" lIns="0" tIns="0" rIns="0" bIns="0" rtlCol="0"/>
          <a:lstStyle/>
          <a:p>
            <a:endParaRPr/>
          </a:p>
        </p:txBody>
      </p:sp>
      <p:sp>
        <p:nvSpPr>
          <p:cNvPr id="42" name="object 42"/>
          <p:cNvSpPr/>
          <p:nvPr/>
        </p:nvSpPr>
        <p:spPr>
          <a:xfrm>
            <a:off x="9417672" y="1774901"/>
            <a:ext cx="65405" cy="5485130"/>
          </a:xfrm>
          <a:custGeom>
            <a:avLst/>
            <a:gdLst/>
            <a:ahLst/>
            <a:cxnLst/>
            <a:rect l="l" t="t" r="r" b="b"/>
            <a:pathLst>
              <a:path w="65404" h="5485130">
                <a:moveTo>
                  <a:pt x="0" y="0"/>
                </a:moveTo>
                <a:lnTo>
                  <a:pt x="65011" y="0"/>
                </a:lnTo>
                <a:lnTo>
                  <a:pt x="65011" y="5485028"/>
                </a:lnTo>
                <a:lnTo>
                  <a:pt x="0" y="5485028"/>
                </a:lnTo>
                <a:lnTo>
                  <a:pt x="0" y="0"/>
                </a:lnTo>
                <a:close/>
              </a:path>
            </a:pathLst>
          </a:custGeom>
          <a:solidFill>
            <a:srgbClr val="FFFFFF"/>
          </a:solidFill>
        </p:spPr>
        <p:txBody>
          <a:bodyPr wrap="square" lIns="0" tIns="0" rIns="0" bIns="0" rtlCol="0"/>
          <a:lstStyle/>
          <a:p>
            <a:endParaRPr/>
          </a:p>
        </p:txBody>
      </p:sp>
      <p:sp>
        <p:nvSpPr>
          <p:cNvPr id="43" name="object 43"/>
          <p:cNvSpPr/>
          <p:nvPr/>
        </p:nvSpPr>
        <p:spPr>
          <a:xfrm>
            <a:off x="10269232" y="1774901"/>
            <a:ext cx="65405" cy="5485130"/>
          </a:xfrm>
          <a:custGeom>
            <a:avLst/>
            <a:gdLst/>
            <a:ahLst/>
            <a:cxnLst/>
            <a:rect l="l" t="t" r="r" b="b"/>
            <a:pathLst>
              <a:path w="65404" h="5485130">
                <a:moveTo>
                  <a:pt x="0" y="0"/>
                </a:moveTo>
                <a:lnTo>
                  <a:pt x="65024" y="0"/>
                </a:lnTo>
                <a:lnTo>
                  <a:pt x="65024" y="5485028"/>
                </a:lnTo>
                <a:lnTo>
                  <a:pt x="0" y="5485028"/>
                </a:lnTo>
                <a:lnTo>
                  <a:pt x="0" y="0"/>
                </a:lnTo>
                <a:close/>
              </a:path>
            </a:pathLst>
          </a:custGeom>
          <a:solidFill>
            <a:srgbClr val="FFFFFF"/>
          </a:solidFill>
        </p:spPr>
        <p:txBody>
          <a:bodyPr wrap="square" lIns="0" tIns="0" rIns="0" bIns="0" rtlCol="0"/>
          <a:lstStyle/>
          <a:p>
            <a:endParaRPr/>
          </a:p>
        </p:txBody>
      </p:sp>
      <p:sp>
        <p:nvSpPr>
          <p:cNvPr id="44" name="object 44"/>
          <p:cNvSpPr/>
          <p:nvPr/>
        </p:nvSpPr>
        <p:spPr>
          <a:xfrm>
            <a:off x="11119675" y="1774901"/>
            <a:ext cx="65405" cy="5485130"/>
          </a:xfrm>
          <a:custGeom>
            <a:avLst/>
            <a:gdLst/>
            <a:ahLst/>
            <a:cxnLst/>
            <a:rect l="l" t="t" r="r" b="b"/>
            <a:pathLst>
              <a:path w="65404" h="5485130">
                <a:moveTo>
                  <a:pt x="0" y="0"/>
                </a:moveTo>
                <a:lnTo>
                  <a:pt x="65023" y="0"/>
                </a:lnTo>
                <a:lnTo>
                  <a:pt x="65023" y="5485028"/>
                </a:lnTo>
                <a:lnTo>
                  <a:pt x="0" y="5485028"/>
                </a:lnTo>
                <a:lnTo>
                  <a:pt x="0" y="0"/>
                </a:lnTo>
                <a:close/>
              </a:path>
            </a:pathLst>
          </a:custGeom>
          <a:solidFill>
            <a:srgbClr val="FFFFFF"/>
          </a:solidFill>
        </p:spPr>
        <p:txBody>
          <a:bodyPr wrap="square" lIns="0" tIns="0" rIns="0" bIns="0" rtlCol="0"/>
          <a:lstStyle/>
          <a:p>
            <a:endParaRPr/>
          </a:p>
        </p:txBody>
      </p:sp>
      <p:sp>
        <p:nvSpPr>
          <p:cNvPr id="45" name="object 45"/>
          <p:cNvSpPr/>
          <p:nvPr/>
        </p:nvSpPr>
        <p:spPr>
          <a:xfrm>
            <a:off x="11972378" y="1792401"/>
            <a:ext cx="65405" cy="5485130"/>
          </a:xfrm>
          <a:custGeom>
            <a:avLst/>
            <a:gdLst/>
            <a:ahLst/>
            <a:cxnLst/>
            <a:rect l="l" t="t" r="r" b="b"/>
            <a:pathLst>
              <a:path w="65404" h="5485130">
                <a:moveTo>
                  <a:pt x="0" y="0"/>
                </a:moveTo>
                <a:lnTo>
                  <a:pt x="65011" y="0"/>
                </a:lnTo>
                <a:lnTo>
                  <a:pt x="65011" y="5485028"/>
                </a:lnTo>
                <a:lnTo>
                  <a:pt x="0" y="5485028"/>
                </a:lnTo>
                <a:lnTo>
                  <a:pt x="0" y="0"/>
                </a:lnTo>
                <a:close/>
              </a:path>
            </a:pathLst>
          </a:custGeom>
          <a:solidFill>
            <a:srgbClr val="FFFFFF"/>
          </a:solidFill>
        </p:spPr>
        <p:txBody>
          <a:bodyPr wrap="square" lIns="0" tIns="0" rIns="0" bIns="0" rtlCol="0"/>
          <a:lstStyle/>
          <a:p>
            <a:endParaRPr/>
          </a:p>
        </p:txBody>
      </p:sp>
      <p:sp>
        <p:nvSpPr>
          <p:cNvPr id="46" name="object 46"/>
          <p:cNvSpPr/>
          <p:nvPr/>
        </p:nvSpPr>
        <p:spPr>
          <a:xfrm>
            <a:off x="614258" y="1811426"/>
            <a:ext cx="356235" cy="266700"/>
          </a:xfrm>
          <a:custGeom>
            <a:avLst/>
            <a:gdLst/>
            <a:ahLst/>
            <a:cxnLst/>
            <a:rect l="l" t="t" r="r" b="b"/>
            <a:pathLst>
              <a:path w="356234" h="266700">
                <a:moveTo>
                  <a:pt x="0" y="0"/>
                </a:moveTo>
                <a:lnTo>
                  <a:pt x="356135" y="0"/>
                </a:lnTo>
                <a:lnTo>
                  <a:pt x="356135" y="266700"/>
                </a:lnTo>
                <a:lnTo>
                  <a:pt x="0" y="266700"/>
                </a:lnTo>
                <a:lnTo>
                  <a:pt x="0" y="0"/>
                </a:lnTo>
                <a:close/>
              </a:path>
            </a:pathLst>
          </a:custGeom>
          <a:solidFill>
            <a:srgbClr val="FFFFFF"/>
          </a:solidFill>
        </p:spPr>
        <p:txBody>
          <a:bodyPr wrap="square" lIns="0" tIns="0" rIns="0" bIns="0" rtlCol="0"/>
          <a:lstStyle/>
          <a:p>
            <a:endParaRPr/>
          </a:p>
        </p:txBody>
      </p:sp>
      <p:sp>
        <p:nvSpPr>
          <p:cNvPr id="47" name="object 47"/>
          <p:cNvSpPr/>
          <p:nvPr/>
        </p:nvSpPr>
        <p:spPr>
          <a:xfrm>
            <a:off x="995006" y="1836826"/>
            <a:ext cx="356235" cy="0"/>
          </a:xfrm>
          <a:custGeom>
            <a:avLst/>
            <a:gdLst/>
            <a:ahLst/>
            <a:cxnLst/>
            <a:rect l="l" t="t" r="r" b="b"/>
            <a:pathLst>
              <a:path w="356234">
                <a:moveTo>
                  <a:pt x="0" y="0"/>
                </a:moveTo>
                <a:lnTo>
                  <a:pt x="356133" y="0"/>
                </a:lnTo>
              </a:path>
            </a:pathLst>
          </a:custGeom>
          <a:ln w="50800">
            <a:solidFill>
              <a:srgbClr val="FFFFFF"/>
            </a:solidFill>
          </a:ln>
        </p:spPr>
        <p:txBody>
          <a:bodyPr wrap="square" lIns="0" tIns="0" rIns="0" bIns="0" rtlCol="0"/>
          <a:lstStyle/>
          <a:p>
            <a:endParaRPr/>
          </a:p>
        </p:txBody>
      </p:sp>
      <p:sp>
        <p:nvSpPr>
          <p:cNvPr id="48" name="object 48"/>
          <p:cNvSpPr/>
          <p:nvPr/>
        </p:nvSpPr>
        <p:spPr>
          <a:xfrm>
            <a:off x="1462214" y="1811426"/>
            <a:ext cx="356235" cy="1308100"/>
          </a:xfrm>
          <a:custGeom>
            <a:avLst/>
            <a:gdLst/>
            <a:ahLst/>
            <a:cxnLst/>
            <a:rect l="l" t="t" r="r" b="b"/>
            <a:pathLst>
              <a:path w="356235" h="1308100">
                <a:moveTo>
                  <a:pt x="0" y="0"/>
                </a:moveTo>
                <a:lnTo>
                  <a:pt x="356133" y="0"/>
                </a:lnTo>
                <a:lnTo>
                  <a:pt x="356133" y="1308100"/>
                </a:lnTo>
                <a:lnTo>
                  <a:pt x="0" y="1308100"/>
                </a:lnTo>
                <a:lnTo>
                  <a:pt x="0" y="0"/>
                </a:lnTo>
                <a:close/>
              </a:path>
            </a:pathLst>
          </a:custGeom>
          <a:solidFill>
            <a:srgbClr val="FFFFFF"/>
          </a:solidFill>
        </p:spPr>
        <p:txBody>
          <a:bodyPr wrap="square" lIns="0" tIns="0" rIns="0" bIns="0" rtlCol="0"/>
          <a:lstStyle/>
          <a:p>
            <a:endParaRPr/>
          </a:p>
        </p:txBody>
      </p:sp>
      <p:sp>
        <p:nvSpPr>
          <p:cNvPr id="49" name="object 49"/>
          <p:cNvSpPr/>
          <p:nvPr/>
        </p:nvSpPr>
        <p:spPr>
          <a:xfrm>
            <a:off x="1837194" y="1811426"/>
            <a:ext cx="356235" cy="927100"/>
          </a:xfrm>
          <a:custGeom>
            <a:avLst/>
            <a:gdLst/>
            <a:ahLst/>
            <a:cxnLst/>
            <a:rect l="l" t="t" r="r" b="b"/>
            <a:pathLst>
              <a:path w="356235" h="927100">
                <a:moveTo>
                  <a:pt x="0" y="0"/>
                </a:moveTo>
                <a:lnTo>
                  <a:pt x="356133" y="0"/>
                </a:lnTo>
                <a:lnTo>
                  <a:pt x="356133" y="927100"/>
                </a:lnTo>
                <a:lnTo>
                  <a:pt x="0" y="927100"/>
                </a:lnTo>
                <a:lnTo>
                  <a:pt x="0" y="0"/>
                </a:lnTo>
                <a:close/>
              </a:path>
            </a:pathLst>
          </a:custGeom>
          <a:solidFill>
            <a:srgbClr val="FFFFFF"/>
          </a:solidFill>
        </p:spPr>
        <p:txBody>
          <a:bodyPr wrap="square" lIns="0" tIns="0" rIns="0" bIns="0" rtlCol="0"/>
          <a:lstStyle/>
          <a:p>
            <a:endParaRPr/>
          </a:p>
        </p:txBody>
      </p:sp>
      <p:sp>
        <p:nvSpPr>
          <p:cNvPr id="50" name="object 50"/>
          <p:cNvSpPr/>
          <p:nvPr/>
        </p:nvSpPr>
        <p:spPr>
          <a:xfrm>
            <a:off x="2285428" y="1811426"/>
            <a:ext cx="356235" cy="4051300"/>
          </a:xfrm>
          <a:custGeom>
            <a:avLst/>
            <a:gdLst/>
            <a:ahLst/>
            <a:cxnLst/>
            <a:rect l="l" t="t" r="r" b="b"/>
            <a:pathLst>
              <a:path w="356235" h="4051300">
                <a:moveTo>
                  <a:pt x="0" y="0"/>
                </a:moveTo>
                <a:lnTo>
                  <a:pt x="356133" y="0"/>
                </a:lnTo>
                <a:lnTo>
                  <a:pt x="356133" y="4051300"/>
                </a:lnTo>
                <a:lnTo>
                  <a:pt x="0" y="4051300"/>
                </a:lnTo>
                <a:lnTo>
                  <a:pt x="0" y="0"/>
                </a:lnTo>
                <a:close/>
              </a:path>
            </a:pathLst>
          </a:custGeom>
          <a:solidFill>
            <a:srgbClr val="FFFFFF"/>
          </a:solidFill>
        </p:spPr>
        <p:txBody>
          <a:bodyPr wrap="square" lIns="0" tIns="0" rIns="0" bIns="0" rtlCol="0"/>
          <a:lstStyle/>
          <a:p>
            <a:endParaRPr/>
          </a:p>
        </p:txBody>
      </p:sp>
      <p:sp>
        <p:nvSpPr>
          <p:cNvPr id="51" name="object 51"/>
          <p:cNvSpPr/>
          <p:nvPr/>
        </p:nvSpPr>
        <p:spPr>
          <a:xfrm>
            <a:off x="2694000" y="1811426"/>
            <a:ext cx="356235" cy="4064000"/>
          </a:xfrm>
          <a:custGeom>
            <a:avLst/>
            <a:gdLst/>
            <a:ahLst/>
            <a:cxnLst/>
            <a:rect l="l" t="t" r="r" b="b"/>
            <a:pathLst>
              <a:path w="356235" h="4064000">
                <a:moveTo>
                  <a:pt x="0" y="0"/>
                </a:moveTo>
                <a:lnTo>
                  <a:pt x="356133" y="0"/>
                </a:lnTo>
                <a:lnTo>
                  <a:pt x="356133" y="4064000"/>
                </a:lnTo>
                <a:lnTo>
                  <a:pt x="0" y="4064000"/>
                </a:lnTo>
                <a:lnTo>
                  <a:pt x="0" y="0"/>
                </a:lnTo>
                <a:close/>
              </a:path>
            </a:pathLst>
          </a:custGeom>
          <a:solidFill>
            <a:srgbClr val="FFFFFF"/>
          </a:solidFill>
        </p:spPr>
        <p:txBody>
          <a:bodyPr wrap="square" lIns="0" tIns="0" rIns="0" bIns="0" rtlCol="0"/>
          <a:lstStyle/>
          <a:p>
            <a:endParaRPr/>
          </a:p>
        </p:txBody>
      </p:sp>
      <p:sp>
        <p:nvSpPr>
          <p:cNvPr id="52" name="object 52"/>
          <p:cNvSpPr/>
          <p:nvPr/>
        </p:nvSpPr>
        <p:spPr>
          <a:xfrm>
            <a:off x="3146831" y="1811426"/>
            <a:ext cx="356235" cy="4648200"/>
          </a:xfrm>
          <a:custGeom>
            <a:avLst/>
            <a:gdLst/>
            <a:ahLst/>
            <a:cxnLst/>
            <a:rect l="l" t="t" r="r" b="b"/>
            <a:pathLst>
              <a:path w="356235" h="4648200">
                <a:moveTo>
                  <a:pt x="0" y="0"/>
                </a:moveTo>
                <a:lnTo>
                  <a:pt x="356133" y="0"/>
                </a:lnTo>
                <a:lnTo>
                  <a:pt x="356133" y="4648200"/>
                </a:lnTo>
                <a:lnTo>
                  <a:pt x="0" y="4648200"/>
                </a:lnTo>
                <a:lnTo>
                  <a:pt x="0" y="0"/>
                </a:lnTo>
                <a:close/>
              </a:path>
            </a:pathLst>
          </a:custGeom>
          <a:solidFill>
            <a:srgbClr val="FFFFFF"/>
          </a:solidFill>
        </p:spPr>
        <p:txBody>
          <a:bodyPr wrap="square" lIns="0" tIns="0" rIns="0" bIns="0" rtlCol="0"/>
          <a:lstStyle/>
          <a:p>
            <a:endParaRPr/>
          </a:p>
        </p:txBody>
      </p:sp>
      <p:sp>
        <p:nvSpPr>
          <p:cNvPr id="53" name="object 53"/>
          <p:cNvSpPr/>
          <p:nvPr/>
        </p:nvSpPr>
        <p:spPr>
          <a:xfrm>
            <a:off x="3541052" y="1811426"/>
            <a:ext cx="356235" cy="3771900"/>
          </a:xfrm>
          <a:custGeom>
            <a:avLst/>
            <a:gdLst/>
            <a:ahLst/>
            <a:cxnLst/>
            <a:rect l="l" t="t" r="r" b="b"/>
            <a:pathLst>
              <a:path w="356235" h="3771900">
                <a:moveTo>
                  <a:pt x="0" y="0"/>
                </a:moveTo>
                <a:lnTo>
                  <a:pt x="356146" y="0"/>
                </a:lnTo>
                <a:lnTo>
                  <a:pt x="356146" y="3771900"/>
                </a:lnTo>
                <a:lnTo>
                  <a:pt x="0" y="3771900"/>
                </a:lnTo>
                <a:lnTo>
                  <a:pt x="0" y="0"/>
                </a:lnTo>
                <a:close/>
              </a:path>
            </a:pathLst>
          </a:custGeom>
          <a:solidFill>
            <a:srgbClr val="FFFFFF"/>
          </a:solidFill>
        </p:spPr>
        <p:txBody>
          <a:bodyPr wrap="square" lIns="0" tIns="0" rIns="0" bIns="0" rtlCol="0"/>
          <a:lstStyle/>
          <a:p>
            <a:endParaRPr/>
          </a:p>
        </p:txBody>
      </p:sp>
      <p:sp>
        <p:nvSpPr>
          <p:cNvPr id="54" name="object 54"/>
          <p:cNvSpPr/>
          <p:nvPr/>
        </p:nvSpPr>
        <p:spPr>
          <a:xfrm>
            <a:off x="4801730" y="1815287"/>
            <a:ext cx="356235" cy="596900"/>
          </a:xfrm>
          <a:custGeom>
            <a:avLst/>
            <a:gdLst/>
            <a:ahLst/>
            <a:cxnLst/>
            <a:rect l="l" t="t" r="r" b="b"/>
            <a:pathLst>
              <a:path w="356235" h="596900">
                <a:moveTo>
                  <a:pt x="0" y="0"/>
                </a:moveTo>
                <a:lnTo>
                  <a:pt x="356133" y="0"/>
                </a:lnTo>
                <a:lnTo>
                  <a:pt x="356133" y="596900"/>
                </a:lnTo>
                <a:lnTo>
                  <a:pt x="0" y="596900"/>
                </a:lnTo>
                <a:lnTo>
                  <a:pt x="0" y="0"/>
                </a:lnTo>
                <a:close/>
              </a:path>
            </a:pathLst>
          </a:custGeom>
          <a:solidFill>
            <a:srgbClr val="FFFFFF"/>
          </a:solidFill>
        </p:spPr>
        <p:txBody>
          <a:bodyPr wrap="square" lIns="0" tIns="0" rIns="0" bIns="0" rtlCol="0"/>
          <a:lstStyle/>
          <a:p>
            <a:endParaRPr/>
          </a:p>
        </p:txBody>
      </p:sp>
      <p:sp>
        <p:nvSpPr>
          <p:cNvPr id="55" name="object 55"/>
          <p:cNvSpPr/>
          <p:nvPr/>
        </p:nvSpPr>
        <p:spPr>
          <a:xfrm>
            <a:off x="5207927" y="1815287"/>
            <a:ext cx="356235" cy="317500"/>
          </a:xfrm>
          <a:custGeom>
            <a:avLst/>
            <a:gdLst/>
            <a:ahLst/>
            <a:cxnLst/>
            <a:rect l="l" t="t" r="r" b="b"/>
            <a:pathLst>
              <a:path w="356235" h="317500">
                <a:moveTo>
                  <a:pt x="0" y="0"/>
                </a:moveTo>
                <a:lnTo>
                  <a:pt x="356133" y="0"/>
                </a:lnTo>
                <a:lnTo>
                  <a:pt x="356133" y="317500"/>
                </a:lnTo>
                <a:lnTo>
                  <a:pt x="0" y="317500"/>
                </a:lnTo>
                <a:lnTo>
                  <a:pt x="0" y="0"/>
                </a:lnTo>
                <a:close/>
              </a:path>
            </a:pathLst>
          </a:custGeom>
          <a:solidFill>
            <a:srgbClr val="FFFFFF"/>
          </a:solidFill>
        </p:spPr>
        <p:txBody>
          <a:bodyPr wrap="square" lIns="0" tIns="0" rIns="0" bIns="0" rtlCol="0"/>
          <a:lstStyle/>
          <a:p>
            <a:endParaRPr/>
          </a:p>
        </p:txBody>
      </p:sp>
      <p:sp>
        <p:nvSpPr>
          <p:cNvPr id="56" name="object 56"/>
          <p:cNvSpPr/>
          <p:nvPr/>
        </p:nvSpPr>
        <p:spPr>
          <a:xfrm>
            <a:off x="5661748" y="1815287"/>
            <a:ext cx="356235" cy="2184400"/>
          </a:xfrm>
          <a:custGeom>
            <a:avLst/>
            <a:gdLst/>
            <a:ahLst/>
            <a:cxnLst/>
            <a:rect l="l" t="t" r="r" b="b"/>
            <a:pathLst>
              <a:path w="356235" h="2184400">
                <a:moveTo>
                  <a:pt x="0" y="0"/>
                </a:moveTo>
                <a:lnTo>
                  <a:pt x="356133" y="0"/>
                </a:lnTo>
                <a:lnTo>
                  <a:pt x="356133" y="2184399"/>
                </a:lnTo>
                <a:lnTo>
                  <a:pt x="0" y="2184399"/>
                </a:lnTo>
                <a:lnTo>
                  <a:pt x="0" y="0"/>
                </a:lnTo>
                <a:close/>
              </a:path>
            </a:pathLst>
          </a:custGeom>
          <a:solidFill>
            <a:srgbClr val="FFFFFF"/>
          </a:solidFill>
        </p:spPr>
        <p:txBody>
          <a:bodyPr wrap="square" lIns="0" tIns="0" rIns="0" bIns="0" rtlCol="0"/>
          <a:lstStyle/>
          <a:p>
            <a:endParaRPr/>
          </a:p>
        </p:txBody>
      </p:sp>
      <p:sp>
        <p:nvSpPr>
          <p:cNvPr id="57" name="object 57"/>
          <p:cNvSpPr/>
          <p:nvPr/>
        </p:nvSpPr>
        <p:spPr>
          <a:xfrm>
            <a:off x="6073686" y="1815287"/>
            <a:ext cx="356235" cy="2349500"/>
          </a:xfrm>
          <a:custGeom>
            <a:avLst/>
            <a:gdLst/>
            <a:ahLst/>
            <a:cxnLst/>
            <a:rect l="l" t="t" r="r" b="b"/>
            <a:pathLst>
              <a:path w="356235" h="2349500">
                <a:moveTo>
                  <a:pt x="0" y="0"/>
                </a:moveTo>
                <a:lnTo>
                  <a:pt x="356133" y="0"/>
                </a:lnTo>
                <a:lnTo>
                  <a:pt x="356133" y="2349499"/>
                </a:lnTo>
                <a:lnTo>
                  <a:pt x="0" y="2349499"/>
                </a:lnTo>
                <a:lnTo>
                  <a:pt x="0" y="0"/>
                </a:lnTo>
                <a:close/>
              </a:path>
            </a:pathLst>
          </a:custGeom>
          <a:solidFill>
            <a:srgbClr val="FFFFFF"/>
          </a:solidFill>
        </p:spPr>
        <p:txBody>
          <a:bodyPr wrap="square" lIns="0" tIns="0" rIns="0" bIns="0" rtlCol="0"/>
          <a:lstStyle/>
          <a:p>
            <a:endParaRPr/>
          </a:p>
        </p:txBody>
      </p:sp>
      <p:sp>
        <p:nvSpPr>
          <p:cNvPr id="58" name="object 58"/>
          <p:cNvSpPr/>
          <p:nvPr/>
        </p:nvSpPr>
        <p:spPr>
          <a:xfrm>
            <a:off x="6536537" y="1815287"/>
            <a:ext cx="356235" cy="2844800"/>
          </a:xfrm>
          <a:custGeom>
            <a:avLst/>
            <a:gdLst/>
            <a:ahLst/>
            <a:cxnLst/>
            <a:rect l="l" t="t" r="r" b="b"/>
            <a:pathLst>
              <a:path w="356234" h="2844800">
                <a:moveTo>
                  <a:pt x="0" y="0"/>
                </a:moveTo>
                <a:lnTo>
                  <a:pt x="356133" y="0"/>
                </a:lnTo>
                <a:lnTo>
                  <a:pt x="356133" y="2844799"/>
                </a:lnTo>
                <a:lnTo>
                  <a:pt x="0" y="2844799"/>
                </a:lnTo>
                <a:lnTo>
                  <a:pt x="0" y="0"/>
                </a:lnTo>
                <a:close/>
              </a:path>
            </a:pathLst>
          </a:custGeom>
          <a:solidFill>
            <a:srgbClr val="FFFFFF"/>
          </a:solidFill>
        </p:spPr>
        <p:txBody>
          <a:bodyPr wrap="square" lIns="0" tIns="0" rIns="0" bIns="0" rtlCol="0"/>
          <a:lstStyle/>
          <a:p>
            <a:endParaRPr/>
          </a:p>
        </p:txBody>
      </p:sp>
      <p:sp>
        <p:nvSpPr>
          <p:cNvPr id="59" name="object 59"/>
          <p:cNvSpPr/>
          <p:nvPr/>
        </p:nvSpPr>
        <p:spPr>
          <a:xfrm>
            <a:off x="6912521" y="1815287"/>
            <a:ext cx="356235" cy="2895600"/>
          </a:xfrm>
          <a:custGeom>
            <a:avLst/>
            <a:gdLst/>
            <a:ahLst/>
            <a:cxnLst/>
            <a:rect l="l" t="t" r="r" b="b"/>
            <a:pathLst>
              <a:path w="356234" h="2895600">
                <a:moveTo>
                  <a:pt x="0" y="0"/>
                </a:moveTo>
                <a:lnTo>
                  <a:pt x="356133" y="0"/>
                </a:lnTo>
                <a:lnTo>
                  <a:pt x="356133" y="2895599"/>
                </a:lnTo>
                <a:lnTo>
                  <a:pt x="0" y="2895599"/>
                </a:lnTo>
                <a:lnTo>
                  <a:pt x="0" y="0"/>
                </a:lnTo>
                <a:close/>
              </a:path>
            </a:pathLst>
          </a:custGeom>
          <a:solidFill>
            <a:srgbClr val="FFFFFF"/>
          </a:solidFill>
        </p:spPr>
        <p:txBody>
          <a:bodyPr wrap="square" lIns="0" tIns="0" rIns="0" bIns="0" rtlCol="0"/>
          <a:lstStyle/>
          <a:p>
            <a:endParaRPr/>
          </a:p>
        </p:txBody>
      </p:sp>
      <p:sp>
        <p:nvSpPr>
          <p:cNvPr id="60" name="object 60"/>
          <p:cNvSpPr/>
          <p:nvPr/>
        </p:nvSpPr>
        <p:spPr>
          <a:xfrm>
            <a:off x="7362888" y="1815287"/>
            <a:ext cx="356235" cy="4589780"/>
          </a:xfrm>
          <a:custGeom>
            <a:avLst/>
            <a:gdLst/>
            <a:ahLst/>
            <a:cxnLst/>
            <a:rect l="l" t="t" r="r" b="b"/>
            <a:pathLst>
              <a:path w="356234" h="4589780">
                <a:moveTo>
                  <a:pt x="0" y="0"/>
                </a:moveTo>
                <a:lnTo>
                  <a:pt x="356146" y="0"/>
                </a:lnTo>
                <a:lnTo>
                  <a:pt x="356146" y="4589678"/>
                </a:lnTo>
                <a:lnTo>
                  <a:pt x="0" y="4589678"/>
                </a:lnTo>
                <a:lnTo>
                  <a:pt x="0" y="0"/>
                </a:lnTo>
                <a:close/>
              </a:path>
            </a:pathLst>
          </a:custGeom>
          <a:solidFill>
            <a:srgbClr val="FFFFFF"/>
          </a:solidFill>
        </p:spPr>
        <p:txBody>
          <a:bodyPr wrap="square" lIns="0" tIns="0" rIns="0" bIns="0" rtlCol="0"/>
          <a:lstStyle/>
          <a:p>
            <a:endParaRPr/>
          </a:p>
        </p:txBody>
      </p:sp>
      <p:sp>
        <p:nvSpPr>
          <p:cNvPr id="61" name="object 61"/>
          <p:cNvSpPr/>
          <p:nvPr/>
        </p:nvSpPr>
        <p:spPr>
          <a:xfrm>
            <a:off x="7767790" y="1815287"/>
            <a:ext cx="356235" cy="3771900"/>
          </a:xfrm>
          <a:custGeom>
            <a:avLst/>
            <a:gdLst/>
            <a:ahLst/>
            <a:cxnLst/>
            <a:rect l="l" t="t" r="r" b="b"/>
            <a:pathLst>
              <a:path w="356234" h="3771900">
                <a:moveTo>
                  <a:pt x="0" y="0"/>
                </a:moveTo>
                <a:lnTo>
                  <a:pt x="356133" y="0"/>
                </a:lnTo>
                <a:lnTo>
                  <a:pt x="356133" y="3771899"/>
                </a:lnTo>
                <a:lnTo>
                  <a:pt x="0" y="3771899"/>
                </a:lnTo>
                <a:lnTo>
                  <a:pt x="0" y="0"/>
                </a:lnTo>
                <a:close/>
              </a:path>
            </a:pathLst>
          </a:custGeom>
          <a:solidFill>
            <a:srgbClr val="FFFFFF"/>
          </a:solidFill>
        </p:spPr>
        <p:txBody>
          <a:bodyPr wrap="square" lIns="0" tIns="0" rIns="0" bIns="0" rtlCol="0"/>
          <a:lstStyle/>
          <a:p>
            <a:endParaRPr/>
          </a:p>
        </p:txBody>
      </p:sp>
      <p:sp>
        <p:nvSpPr>
          <p:cNvPr id="62" name="object 62"/>
          <p:cNvSpPr/>
          <p:nvPr/>
        </p:nvSpPr>
        <p:spPr>
          <a:xfrm>
            <a:off x="9070035" y="1811426"/>
            <a:ext cx="356235" cy="927100"/>
          </a:xfrm>
          <a:custGeom>
            <a:avLst/>
            <a:gdLst/>
            <a:ahLst/>
            <a:cxnLst/>
            <a:rect l="l" t="t" r="r" b="b"/>
            <a:pathLst>
              <a:path w="356234" h="927100">
                <a:moveTo>
                  <a:pt x="0" y="0"/>
                </a:moveTo>
                <a:lnTo>
                  <a:pt x="356133" y="0"/>
                </a:lnTo>
                <a:lnTo>
                  <a:pt x="356133" y="927100"/>
                </a:lnTo>
                <a:lnTo>
                  <a:pt x="0" y="927100"/>
                </a:lnTo>
                <a:lnTo>
                  <a:pt x="0" y="0"/>
                </a:lnTo>
                <a:close/>
              </a:path>
            </a:pathLst>
          </a:custGeom>
          <a:solidFill>
            <a:srgbClr val="FFFFFF"/>
          </a:solidFill>
        </p:spPr>
        <p:txBody>
          <a:bodyPr wrap="square" lIns="0" tIns="0" rIns="0" bIns="0" rtlCol="0"/>
          <a:lstStyle/>
          <a:p>
            <a:endParaRPr/>
          </a:p>
        </p:txBody>
      </p:sp>
      <p:sp>
        <p:nvSpPr>
          <p:cNvPr id="63" name="object 63"/>
          <p:cNvSpPr/>
          <p:nvPr/>
        </p:nvSpPr>
        <p:spPr>
          <a:xfrm>
            <a:off x="9462871" y="1811426"/>
            <a:ext cx="356235" cy="431800"/>
          </a:xfrm>
          <a:custGeom>
            <a:avLst/>
            <a:gdLst/>
            <a:ahLst/>
            <a:cxnLst/>
            <a:rect l="l" t="t" r="r" b="b"/>
            <a:pathLst>
              <a:path w="356234" h="431800">
                <a:moveTo>
                  <a:pt x="0" y="0"/>
                </a:moveTo>
                <a:lnTo>
                  <a:pt x="356133" y="0"/>
                </a:lnTo>
                <a:lnTo>
                  <a:pt x="356133" y="431800"/>
                </a:lnTo>
                <a:lnTo>
                  <a:pt x="0" y="431800"/>
                </a:lnTo>
                <a:lnTo>
                  <a:pt x="0" y="0"/>
                </a:lnTo>
                <a:close/>
              </a:path>
            </a:pathLst>
          </a:custGeom>
          <a:solidFill>
            <a:srgbClr val="FFFFFF"/>
          </a:solidFill>
        </p:spPr>
        <p:txBody>
          <a:bodyPr wrap="square" lIns="0" tIns="0" rIns="0" bIns="0" rtlCol="0"/>
          <a:lstStyle/>
          <a:p>
            <a:endParaRPr/>
          </a:p>
        </p:txBody>
      </p:sp>
      <p:sp>
        <p:nvSpPr>
          <p:cNvPr id="64" name="object 64"/>
          <p:cNvSpPr/>
          <p:nvPr/>
        </p:nvSpPr>
        <p:spPr>
          <a:xfrm>
            <a:off x="9923703" y="1811426"/>
            <a:ext cx="356235" cy="2616200"/>
          </a:xfrm>
          <a:custGeom>
            <a:avLst/>
            <a:gdLst/>
            <a:ahLst/>
            <a:cxnLst/>
            <a:rect l="l" t="t" r="r" b="b"/>
            <a:pathLst>
              <a:path w="356234" h="2616200">
                <a:moveTo>
                  <a:pt x="0" y="0"/>
                </a:moveTo>
                <a:lnTo>
                  <a:pt x="356133" y="0"/>
                </a:lnTo>
                <a:lnTo>
                  <a:pt x="356133" y="2616200"/>
                </a:lnTo>
                <a:lnTo>
                  <a:pt x="0" y="2616200"/>
                </a:lnTo>
                <a:lnTo>
                  <a:pt x="0" y="0"/>
                </a:lnTo>
                <a:close/>
              </a:path>
            </a:pathLst>
          </a:custGeom>
          <a:solidFill>
            <a:srgbClr val="FFFFFF"/>
          </a:solidFill>
        </p:spPr>
        <p:txBody>
          <a:bodyPr wrap="square" lIns="0" tIns="0" rIns="0" bIns="0" rtlCol="0"/>
          <a:lstStyle/>
          <a:p>
            <a:endParaRPr/>
          </a:p>
        </p:txBody>
      </p:sp>
      <p:sp>
        <p:nvSpPr>
          <p:cNvPr id="65" name="object 65"/>
          <p:cNvSpPr/>
          <p:nvPr/>
        </p:nvSpPr>
        <p:spPr>
          <a:xfrm>
            <a:off x="10332199" y="1811426"/>
            <a:ext cx="356235" cy="3175000"/>
          </a:xfrm>
          <a:custGeom>
            <a:avLst/>
            <a:gdLst/>
            <a:ahLst/>
            <a:cxnLst/>
            <a:rect l="l" t="t" r="r" b="b"/>
            <a:pathLst>
              <a:path w="356234" h="3175000">
                <a:moveTo>
                  <a:pt x="0" y="0"/>
                </a:moveTo>
                <a:lnTo>
                  <a:pt x="356133" y="0"/>
                </a:lnTo>
                <a:lnTo>
                  <a:pt x="356133" y="3175000"/>
                </a:lnTo>
                <a:lnTo>
                  <a:pt x="0" y="3175000"/>
                </a:lnTo>
                <a:lnTo>
                  <a:pt x="0" y="0"/>
                </a:lnTo>
                <a:close/>
              </a:path>
            </a:pathLst>
          </a:custGeom>
          <a:solidFill>
            <a:srgbClr val="FFFFFF"/>
          </a:solidFill>
        </p:spPr>
        <p:txBody>
          <a:bodyPr wrap="square" lIns="0" tIns="0" rIns="0" bIns="0" rtlCol="0"/>
          <a:lstStyle/>
          <a:p>
            <a:endParaRPr/>
          </a:p>
        </p:txBody>
      </p:sp>
      <p:sp>
        <p:nvSpPr>
          <p:cNvPr id="66" name="object 66"/>
          <p:cNvSpPr/>
          <p:nvPr/>
        </p:nvSpPr>
        <p:spPr>
          <a:xfrm>
            <a:off x="10783633" y="1811426"/>
            <a:ext cx="356235" cy="2565400"/>
          </a:xfrm>
          <a:custGeom>
            <a:avLst/>
            <a:gdLst/>
            <a:ahLst/>
            <a:cxnLst/>
            <a:rect l="l" t="t" r="r" b="b"/>
            <a:pathLst>
              <a:path w="356234" h="2565400">
                <a:moveTo>
                  <a:pt x="0" y="0"/>
                </a:moveTo>
                <a:lnTo>
                  <a:pt x="356133" y="0"/>
                </a:lnTo>
                <a:lnTo>
                  <a:pt x="356133" y="2565400"/>
                </a:lnTo>
                <a:lnTo>
                  <a:pt x="0" y="2565400"/>
                </a:lnTo>
                <a:lnTo>
                  <a:pt x="0" y="0"/>
                </a:lnTo>
                <a:close/>
              </a:path>
            </a:pathLst>
          </a:custGeom>
          <a:solidFill>
            <a:srgbClr val="FFFFFF"/>
          </a:solidFill>
        </p:spPr>
        <p:txBody>
          <a:bodyPr wrap="square" lIns="0" tIns="0" rIns="0" bIns="0" rtlCol="0"/>
          <a:lstStyle/>
          <a:p>
            <a:endParaRPr/>
          </a:p>
        </p:txBody>
      </p:sp>
      <p:sp>
        <p:nvSpPr>
          <p:cNvPr id="67" name="object 67"/>
          <p:cNvSpPr/>
          <p:nvPr/>
        </p:nvSpPr>
        <p:spPr>
          <a:xfrm>
            <a:off x="11181968" y="1811426"/>
            <a:ext cx="356235" cy="3225800"/>
          </a:xfrm>
          <a:custGeom>
            <a:avLst/>
            <a:gdLst/>
            <a:ahLst/>
            <a:cxnLst/>
            <a:rect l="l" t="t" r="r" b="b"/>
            <a:pathLst>
              <a:path w="356234" h="3225800">
                <a:moveTo>
                  <a:pt x="0" y="0"/>
                </a:moveTo>
                <a:lnTo>
                  <a:pt x="356133" y="0"/>
                </a:lnTo>
                <a:lnTo>
                  <a:pt x="356133" y="3225800"/>
                </a:lnTo>
                <a:lnTo>
                  <a:pt x="0" y="3225800"/>
                </a:lnTo>
                <a:lnTo>
                  <a:pt x="0" y="0"/>
                </a:lnTo>
                <a:close/>
              </a:path>
            </a:pathLst>
          </a:custGeom>
          <a:solidFill>
            <a:srgbClr val="FFFFFF"/>
          </a:solidFill>
        </p:spPr>
        <p:txBody>
          <a:bodyPr wrap="square" lIns="0" tIns="0" rIns="0" bIns="0" rtlCol="0"/>
          <a:lstStyle/>
          <a:p>
            <a:endParaRPr/>
          </a:p>
        </p:txBody>
      </p:sp>
      <p:sp>
        <p:nvSpPr>
          <p:cNvPr id="68" name="object 68"/>
          <p:cNvSpPr/>
          <p:nvPr/>
        </p:nvSpPr>
        <p:spPr>
          <a:xfrm>
            <a:off x="11633631" y="1811426"/>
            <a:ext cx="356235" cy="4597400"/>
          </a:xfrm>
          <a:custGeom>
            <a:avLst/>
            <a:gdLst/>
            <a:ahLst/>
            <a:cxnLst/>
            <a:rect l="l" t="t" r="r" b="b"/>
            <a:pathLst>
              <a:path w="356234" h="4597400">
                <a:moveTo>
                  <a:pt x="0" y="0"/>
                </a:moveTo>
                <a:lnTo>
                  <a:pt x="356133" y="0"/>
                </a:lnTo>
                <a:lnTo>
                  <a:pt x="356133" y="4597400"/>
                </a:lnTo>
                <a:lnTo>
                  <a:pt x="0" y="4597400"/>
                </a:lnTo>
                <a:lnTo>
                  <a:pt x="0" y="0"/>
                </a:lnTo>
                <a:close/>
              </a:path>
            </a:pathLst>
          </a:custGeom>
          <a:solidFill>
            <a:srgbClr val="FFFFFF"/>
          </a:solidFill>
        </p:spPr>
        <p:txBody>
          <a:bodyPr wrap="square" lIns="0" tIns="0" rIns="0" bIns="0" rtlCol="0"/>
          <a:lstStyle/>
          <a:p>
            <a:endParaRPr/>
          </a:p>
        </p:txBody>
      </p:sp>
      <p:sp>
        <p:nvSpPr>
          <p:cNvPr id="69" name="object 69"/>
          <p:cNvSpPr/>
          <p:nvPr/>
        </p:nvSpPr>
        <p:spPr>
          <a:xfrm>
            <a:off x="12009158" y="1811426"/>
            <a:ext cx="356235" cy="4381500"/>
          </a:xfrm>
          <a:custGeom>
            <a:avLst/>
            <a:gdLst/>
            <a:ahLst/>
            <a:cxnLst/>
            <a:rect l="l" t="t" r="r" b="b"/>
            <a:pathLst>
              <a:path w="356234" h="4381500">
                <a:moveTo>
                  <a:pt x="0" y="0"/>
                </a:moveTo>
                <a:lnTo>
                  <a:pt x="356133" y="0"/>
                </a:lnTo>
                <a:lnTo>
                  <a:pt x="356133" y="4381500"/>
                </a:lnTo>
                <a:lnTo>
                  <a:pt x="0" y="4381500"/>
                </a:lnTo>
                <a:lnTo>
                  <a:pt x="0" y="0"/>
                </a:lnTo>
                <a:close/>
              </a:path>
            </a:pathLst>
          </a:custGeom>
          <a:solidFill>
            <a:srgbClr val="FFFFFF"/>
          </a:solidFill>
        </p:spPr>
        <p:txBody>
          <a:bodyPr wrap="square" lIns="0" tIns="0" rIns="0" bIns="0" rtlCol="0"/>
          <a:lstStyle/>
          <a:p>
            <a:endParaRPr/>
          </a:p>
        </p:txBody>
      </p:sp>
      <p:sp>
        <p:nvSpPr>
          <p:cNvPr id="70" name="object 70"/>
          <p:cNvSpPr txBox="1"/>
          <p:nvPr/>
        </p:nvSpPr>
        <p:spPr>
          <a:xfrm>
            <a:off x="990600" y="2019300"/>
            <a:ext cx="351155" cy="300990"/>
          </a:xfrm>
          <a:prstGeom prst="rect">
            <a:avLst/>
          </a:prstGeom>
        </p:spPr>
        <p:txBody>
          <a:bodyPr vert="horz" wrap="square" lIns="0" tIns="0" rIns="0" bIns="0" rtlCol="0">
            <a:spAutoFit/>
          </a:bodyPr>
          <a:lstStyle/>
          <a:p>
            <a:pPr marL="12700">
              <a:lnSpc>
                <a:spcPct val="100000"/>
              </a:lnSpc>
            </a:pPr>
            <a:r>
              <a:rPr sz="1800" spc="280" dirty="0">
                <a:solidFill>
                  <a:srgbClr val="FFFFFF"/>
                </a:solidFill>
                <a:latin typeface="Yu Gothic"/>
                <a:cs typeface="Yu Gothic"/>
              </a:rPr>
              <a:t>99</a:t>
            </a:r>
            <a:endParaRPr sz="1800">
              <a:latin typeface="Yu Gothic"/>
              <a:cs typeface="Yu Gothic"/>
            </a:endParaRPr>
          </a:p>
        </p:txBody>
      </p:sp>
      <p:sp>
        <p:nvSpPr>
          <p:cNvPr id="71" name="object 71"/>
          <p:cNvSpPr txBox="1"/>
          <p:nvPr/>
        </p:nvSpPr>
        <p:spPr>
          <a:xfrm>
            <a:off x="609600" y="2209800"/>
            <a:ext cx="685800" cy="5295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95</a:t>
            </a:r>
            <a:r>
              <a:rPr sz="1800" spc="220" dirty="0">
                <a:solidFill>
                  <a:srgbClr val="FFFFFF"/>
                </a:solidFill>
                <a:latin typeface="Yu Gothic"/>
                <a:cs typeface="Yu Gothic"/>
              </a:rPr>
              <a:t> </a:t>
            </a:r>
            <a:r>
              <a:rPr sz="2700" baseline="-9259" dirty="0">
                <a:solidFill>
                  <a:srgbClr val="FFFFFF"/>
                </a:solidFill>
                <a:latin typeface="Yu Gothic"/>
                <a:cs typeface="Yu Gothic"/>
              </a:rPr>
              <a:t>％</a:t>
            </a:r>
            <a:endParaRPr sz="2700" baseline="-9259">
              <a:latin typeface="Yu Gothic"/>
              <a:cs typeface="Yu Gothic"/>
            </a:endParaRPr>
          </a:p>
          <a:p>
            <a:pPr marL="63500">
              <a:lnSpc>
                <a:spcPts val="1980"/>
              </a:lnSpc>
            </a:pPr>
            <a:r>
              <a:rPr sz="1800" dirty="0">
                <a:solidFill>
                  <a:srgbClr val="FFFFFF"/>
                </a:solidFill>
                <a:latin typeface="Yu Gothic"/>
                <a:cs typeface="Yu Gothic"/>
              </a:rPr>
              <a:t>％</a:t>
            </a:r>
            <a:endParaRPr sz="1800">
              <a:latin typeface="Yu Gothic"/>
              <a:cs typeface="Yu Gothic"/>
            </a:endParaRPr>
          </a:p>
        </p:txBody>
      </p:sp>
      <p:sp>
        <p:nvSpPr>
          <p:cNvPr id="72" name="object 72"/>
          <p:cNvSpPr txBox="1"/>
          <p:nvPr/>
        </p:nvSpPr>
        <p:spPr>
          <a:xfrm>
            <a:off x="1460500" y="2857500"/>
            <a:ext cx="744855" cy="834390"/>
          </a:xfrm>
          <a:prstGeom prst="rect">
            <a:avLst/>
          </a:prstGeom>
        </p:spPr>
        <p:txBody>
          <a:bodyPr vert="horz" wrap="square" lIns="0" tIns="0" rIns="0" bIns="0" rtlCol="0">
            <a:spAutoFit/>
          </a:bodyPr>
          <a:lstStyle/>
          <a:p>
            <a:pPr marL="406400">
              <a:lnSpc>
                <a:spcPct val="100000"/>
              </a:lnSpc>
            </a:pPr>
            <a:r>
              <a:rPr sz="1800" spc="280" dirty="0">
                <a:solidFill>
                  <a:srgbClr val="FFFFFF"/>
                </a:solidFill>
                <a:latin typeface="Yu Gothic"/>
                <a:cs typeface="Yu Gothic"/>
              </a:rPr>
              <a:t>83</a:t>
            </a:r>
            <a:endParaRPr sz="1800">
              <a:latin typeface="Yu Gothic"/>
              <a:cs typeface="Yu Gothic"/>
            </a:endParaRPr>
          </a:p>
          <a:p>
            <a:pPr marL="12700">
              <a:lnSpc>
                <a:spcPts val="1980"/>
              </a:lnSpc>
              <a:spcBef>
                <a:spcPts val="240"/>
              </a:spcBef>
            </a:pPr>
            <a:r>
              <a:rPr sz="1800" spc="280" dirty="0">
                <a:solidFill>
                  <a:srgbClr val="FFFFFF"/>
                </a:solidFill>
                <a:latin typeface="Yu Gothic"/>
                <a:cs typeface="Yu Gothic"/>
              </a:rPr>
              <a:t>76</a:t>
            </a:r>
            <a:r>
              <a:rPr sz="1800" spc="320" dirty="0">
                <a:solidFill>
                  <a:srgbClr val="FFFFFF"/>
                </a:solidFill>
                <a:latin typeface="Yu Gothic"/>
                <a:cs typeface="Yu Gothic"/>
              </a:rPr>
              <a:t> </a:t>
            </a:r>
            <a:r>
              <a:rPr sz="2700" baseline="18518" dirty="0">
                <a:solidFill>
                  <a:srgbClr val="FFFFFF"/>
                </a:solidFill>
                <a:latin typeface="Yu Gothic"/>
                <a:cs typeface="Yu Gothic"/>
              </a:rPr>
              <a:t>％</a:t>
            </a:r>
            <a:endParaRPr sz="2700" baseline="18518">
              <a:latin typeface="Yu Gothic"/>
              <a:cs typeface="Yu Gothic"/>
            </a:endParaRPr>
          </a:p>
          <a:p>
            <a:pPr marL="63500">
              <a:lnSpc>
                <a:spcPts val="1980"/>
              </a:lnSpc>
            </a:pPr>
            <a:r>
              <a:rPr sz="1800" dirty="0">
                <a:solidFill>
                  <a:srgbClr val="FFFFFF"/>
                </a:solidFill>
                <a:latin typeface="Yu Gothic"/>
                <a:cs typeface="Yu Gothic"/>
              </a:rPr>
              <a:t>％</a:t>
            </a:r>
            <a:endParaRPr sz="1800">
              <a:latin typeface="Yu Gothic"/>
              <a:cs typeface="Yu Gothic"/>
            </a:endParaRPr>
          </a:p>
        </p:txBody>
      </p:sp>
      <p:sp>
        <p:nvSpPr>
          <p:cNvPr id="73" name="object 73"/>
          <p:cNvSpPr txBox="1"/>
          <p:nvPr/>
        </p:nvSpPr>
        <p:spPr>
          <a:xfrm>
            <a:off x="2311400" y="6007100"/>
            <a:ext cx="732155" cy="5295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26</a:t>
            </a:r>
            <a:r>
              <a:rPr sz="1800" spc="-180" dirty="0">
                <a:solidFill>
                  <a:srgbClr val="FFFFFF"/>
                </a:solidFill>
                <a:latin typeface="Yu Gothic"/>
                <a:cs typeface="Yu Gothic"/>
              </a:rPr>
              <a:t> </a:t>
            </a:r>
            <a:r>
              <a:rPr sz="1800" spc="280" dirty="0">
                <a:solidFill>
                  <a:srgbClr val="FFFFFF"/>
                </a:solidFill>
                <a:latin typeface="Yu Gothic"/>
                <a:cs typeface="Yu Gothic"/>
              </a:rPr>
              <a:t>26</a:t>
            </a:r>
            <a:endParaRPr sz="1800">
              <a:latin typeface="Yu Gothic"/>
              <a:cs typeface="Yu Gothic"/>
            </a:endParaRPr>
          </a:p>
          <a:p>
            <a:pPr marL="63500">
              <a:lnSpc>
                <a:spcPts val="1980"/>
              </a:lnSpc>
              <a:tabLst>
                <a:tab pos="431165" algn="l"/>
              </a:tabLst>
            </a:pPr>
            <a:r>
              <a:rPr sz="1800" dirty="0">
                <a:solidFill>
                  <a:srgbClr val="FFFFFF"/>
                </a:solidFill>
                <a:latin typeface="Yu Gothic"/>
                <a:cs typeface="Yu Gothic"/>
              </a:rPr>
              <a:t>％	％</a:t>
            </a:r>
            <a:endParaRPr sz="1800">
              <a:latin typeface="Yu Gothic"/>
              <a:cs typeface="Yu Gothic"/>
            </a:endParaRPr>
          </a:p>
        </p:txBody>
      </p:sp>
      <p:sp>
        <p:nvSpPr>
          <p:cNvPr id="74" name="object 74"/>
          <p:cNvSpPr txBox="1"/>
          <p:nvPr/>
        </p:nvSpPr>
        <p:spPr>
          <a:xfrm>
            <a:off x="3149600" y="6540500"/>
            <a:ext cx="351155" cy="5295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17</a:t>
            </a:r>
            <a:endParaRPr sz="1800">
              <a:latin typeface="Yu Gothic"/>
              <a:cs typeface="Yu Gothic"/>
            </a:endParaRPr>
          </a:p>
          <a:p>
            <a:pPr marL="63500">
              <a:lnSpc>
                <a:spcPts val="1980"/>
              </a:lnSpc>
            </a:pPr>
            <a:r>
              <a:rPr sz="1800" dirty="0">
                <a:solidFill>
                  <a:srgbClr val="FFFFFF"/>
                </a:solidFill>
                <a:latin typeface="Yu Gothic"/>
                <a:cs typeface="Yu Gothic"/>
              </a:rPr>
              <a:t>％</a:t>
            </a:r>
            <a:endParaRPr sz="1800">
              <a:latin typeface="Yu Gothic"/>
              <a:cs typeface="Yu Gothic"/>
            </a:endParaRPr>
          </a:p>
        </p:txBody>
      </p:sp>
      <p:sp>
        <p:nvSpPr>
          <p:cNvPr id="75" name="object 75"/>
          <p:cNvSpPr txBox="1"/>
          <p:nvPr/>
        </p:nvSpPr>
        <p:spPr>
          <a:xfrm>
            <a:off x="3530600" y="5715000"/>
            <a:ext cx="351155" cy="5295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34</a:t>
            </a:r>
            <a:endParaRPr sz="1800">
              <a:latin typeface="Yu Gothic"/>
              <a:cs typeface="Yu Gothic"/>
            </a:endParaRPr>
          </a:p>
          <a:p>
            <a:pPr marL="63500">
              <a:lnSpc>
                <a:spcPts val="1980"/>
              </a:lnSpc>
            </a:pPr>
            <a:r>
              <a:rPr sz="1800" dirty="0">
                <a:solidFill>
                  <a:srgbClr val="FFFFFF"/>
                </a:solidFill>
                <a:latin typeface="Yu Gothic"/>
                <a:cs typeface="Yu Gothic"/>
              </a:rPr>
              <a:t>％</a:t>
            </a:r>
            <a:endParaRPr sz="1800">
              <a:latin typeface="Yu Gothic"/>
              <a:cs typeface="Yu Gothic"/>
            </a:endParaRPr>
          </a:p>
        </p:txBody>
      </p:sp>
      <p:sp>
        <p:nvSpPr>
          <p:cNvPr id="76" name="object 76"/>
          <p:cNvSpPr txBox="1"/>
          <p:nvPr/>
        </p:nvSpPr>
        <p:spPr>
          <a:xfrm>
            <a:off x="4826000" y="2209800"/>
            <a:ext cx="732155" cy="872490"/>
          </a:xfrm>
          <a:prstGeom prst="rect">
            <a:avLst/>
          </a:prstGeom>
        </p:spPr>
        <p:txBody>
          <a:bodyPr vert="horz" wrap="square" lIns="0" tIns="0" rIns="0" bIns="0" rtlCol="0">
            <a:spAutoFit/>
          </a:bodyPr>
          <a:lstStyle/>
          <a:p>
            <a:pPr marL="393700">
              <a:lnSpc>
                <a:spcPct val="100000"/>
              </a:lnSpc>
            </a:pPr>
            <a:r>
              <a:rPr sz="1800" spc="280" dirty="0">
                <a:solidFill>
                  <a:srgbClr val="FFFFFF"/>
                </a:solidFill>
                <a:latin typeface="Yu Gothic"/>
                <a:cs typeface="Yu Gothic"/>
              </a:rPr>
              <a:t>94</a:t>
            </a:r>
            <a:endParaRPr sz="1800">
              <a:latin typeface="Yu Gothic"/>
              <a:cs typeface="Yu Gothic"/>
            </a:endParaRPr>
          </a:p>
          <a:p>
            <a:pPr marL="12700">
              <a:lnSpc>
                <a:spcPts val="1980"/>
              </a:lnSpc>
              <a:spcBef>
                <a:spcPts val="540"/>
              </a:spcBef>
            </a:pPr>
            <a:r>
              <a:rPr sz="1800" spc="280" dirty="0">
                <a:solidFill>
                  <a:srgbClr val="FFFFFF"/>
                </a:solidFill>
                <a:latin typeface="Yu Gothic"/>
                <a:cs typeface="Yu Gothic"/>
              </a:rPr>
              <a:t>89</a:t>
            </a:r>
            <a:r>
              <a:rPr sz="1800" spc="220" dirty="0">
                <a:solidFill>
                  <a:srgbClr val="FFFFFF"/>
                </a:solidFill>
                <a:latin typeface="Yu Gothic"/>
                <a:cs typeface="Yu Gothic"/>
              </a:rPr>
              <a:t> </a:t>
            </a:r>
            <a:r>
              <a:rPr sz="2700" baseline="27777" dirty="0">
                <a:solidFill>
                  <a:srgbClr val="FFFFFF"/>
                </a:solidFill>
                <a:latin typeface="Yu Gothic"/>
                <a:cs typeface="Yu Gothic"/>
              </a:rPr>
              <a:t>％</a:t>
            </a:r>
            <a:endParaRPr sz="2700" baseline="27777">
              <a:latin typeface="Yu Gothic"/>
              <a:cs typeface="Yu Gothic"/>
            </a:endParaRPr>
          </a:p>
          <a:p>
            <a:pPr marL="63500">
              <a:lnSpc>
                <a:spcPts val="1980"/>
              </a:lnSpc>
            </a:pPr>
            <a:r>
              <a:rPr sz="1800" dirty="0">
                <a:solidFill>
                  <a:srgbClr val="FFFFFF"/>
                </a:solidFill>
                <a:latin typeface="Yu Gothic"/>
                <a:cs typeface="Yu Gothic"/>
              </a:rPr>
              <a:t>％</a:t>
            </a:r>
            <a:endParaRPr sz="1800">
              <a:latin typeface="Yu Gothic"/>
              <a:cs typeface="Yu Gothic"/>
            </a:endParaRPr>
          </a:p>
        </p:txBody>
      </p:sp>
      <p:sp>
        <p:nvSpPr>
          <p:cNvPr id="77" name="object 77"/>
          <p:cNvSpPr txBox="1"/>
          <p:nvPr/>
        </p:nvSpPr>
        <p:spPr>
          <a:xfrm>
            <a:off x="5689600" y="4064000"/>
            <a:ext cx="732155" cy="7581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60</a:t>
            </a:r>
            <a:endParaRPr sz="1800">
              <a:latin typeface="Yu Gothic"/>
              <a:cs typeface="Yu Gothic"/>
            </a:endParaRPr>
          </a:p>
          <a:p>
            <a:pPr marL="63500">
              <a:lnSpc>
                <a:spcPts val="1800"/>
              </a:lnSpc>
            </a:pPr>
            <a:r>
              <a:rPr sz="1800" dirty="0">
                <a:solidFill>
                  <a:srgbClr val="FFFFFF"/>
                </a:solidFill>
                <a:latin typeface="Yu Gothic"/>
                <a:cs typeface="Yu Gothic"/>
              </a:rPr>
              <a:t>％</a:t>
            </a:r>
            <a:r>
              <a:rPr sz="1800" spc="180" dirty="0">
                <a:solidFill>
                  <a:srgbClr val="FFFFFF"/>
                </a:solidFill>
                <a:latin typeface="Yu Gothic"/>
                <a:cs typeface="Yu Gothic"/>
              </a:rPr>
              <a:t> </a:t>
            </a:r>
            <a:r>
              <a:rPr sz="1800" spc="280" dirty="0">
                <a:solidFill>
                  <a:srgbClr val="FFFFFF"/>
                </a:solidFill>
                <a:latin typeface="Yu Gothic"/>
                <a:cs typeface="Yu Gothic"/>
              </a:rPr>
              <a:t>57</a:t>
            </a:r>
            <a:endParaRPr sz="1800">
              <a:latin typeface="Yu Gothic"/>
              <a:cs typeface="Yu Gothic"/>
            </a:endParaRPr>
          </a:p>
          <a:p>
            <a:pPr marL="444500">
              <a:lnSpc>
                <a:spcPts val="1980"/>
              </a:lnSpc>
            </a:pPr>
            <a:r>
              <a:rPr sz="1800" dirty="0">
                <a:solidFill>
                  <a:srgbClr val="FFFFFF"/>
                </a:solidFill>
                <a:latin typeface="Yu Gothic"/>
                <a:cs typeface="Yu Gothic"/>
              </a:rPr>
              <a:t>％</a:t>
            </a:r>
            <a:endParaRPr sz="1800">
              <a:latin typeface="Yu Gothic"/>
              <a:cs typeface="Yu Gothic"/>
            </a:endParaRPr>
          </a:p>
        </p:txBody>
      </p:sp>
      <p:sp>
        <p:nvSpPr>
          <p:cNvPr id="78" name="object 78"/>
          <p:cNvSpPr txBox="1"/>
          <p:nvPr/>
        </p:nvSpPr>
        <p:spPr>
          <a:xfrm>
            <a:off x="6591300" y="5003800"/>
            <a:ext cx="254000" cy="300990"/>
          </a:xfrm>
          <a:prstGeom prst="rect">
            <a:avLst/>
          </a:prstGeom>
        </p:spPr>
        <p:txBody>
          <a:bodyPr vert="horz" wrap="square" lIns="0" tIns="0" rIns="0" bIns="0" rtlCol="0">
            <a:spAutoFit/>
          </a:bodyPr>
          <a:lstStyle/>
          <a:p>
            <a:pPr marL="12700">
              <a:lnSpc>
                <a:spcPct val="100000"/>
              </a:lnSpc>
            </a:pPr>
            <a:r>
              <a:rPr sz="1800" dirty="0">
                <a:solidFill>
                  <a:srgbClr val="FFFFFF"/>
                </a:solidFill>
                <a:latin typeface="Yu Gothic"/>
                <a:cs typeface="Yu Gothic"/>
              </a:rPr>
              <a:t>％</a:t>
            </a:r>
            <a:endParaRPr sz="1800">
              <a:latin typeface="Yu Gothic"/>
              <a:cs typeface="Yu Gothic"/>
            </a:endParaRPr>
          </a:p>
        </p:txBody>
      </p:sp>
      <p:sp>
        <p:nvSpPr>
          <p:cNvPr id="79" name="object 79"/>
          <p:cNvSpPr txBox="1"/>
          <p:nvPr/>
        </p:nvSpPr>
        <p:spPr>
          <a:xfrm>
            <a:off x="6540500" y="4775200"/>
            <a:ext cx="719455" cy="313690"/>
          </a:xfrm>
          <a:prstGeom prst="rect">
            <a:avLst/>
          </a:prstGeom>
        </p:spPr>
        <p:txBody>
          <a:bodyPr vert="horz" wrap="square" lIns="0" tIns="0" rIns="0" bIns="0" rtlCol="0">
            <a:spAutoFit/>
          </a:bodyPr>
          <a:lstStyle/>
          <a:p>
            <a:pPr marL="12700">
              <a:lnSpc>
                <a:spcPct val="100000"/>
              </a:lnSpc>
            </a:pPr>
            <a:r>
              <a:rPr sz="1800" spc="280" dirty="0">
                <a:solidFill>
                  <a:srgbClr val="FFFFFF"/>
                </a:solidFill>
                <a:latin typeface="Yu Gothic"/>
                <a:cs typeface="Yu Gothic"/>
              </a:rPr>
              <a:t>48</a:t>
            </a:r>
            <a:r>
              <a:rPr sz="1800" spc="-280" dirty="0">
                <a:solidFill>
                  <a:srgbClr val="FFFFFF"/>
                </a:solidFill>
                <a:latin typeface="Yu Gothic"/>
                <a:cs typeface="Yu Gothic"/>
              </a:rPr>
              <a:t> </a:t>
            </a:r>
            <a:r>
              <a:rPr sz="2700" spc="419" baseline="-3086" dirty="0">
                <a:solidFill>
                  <a:srgbClr val="FFFFFF"/>
                </a:solidFill>
                <a:latin typeface="Yu Gothic"/>
                <a:cs typeface="Yu Gothic"/>
              </a:rPr>
              <a:t>47</a:t>
            </a:r>
            <a:endParaRPr sz="2700" baseline="-3086">
              <a:latin typeface="Yu Gothic"/>
              <a:cs typeface="Yu Gothic"/>
            </a:endParaRPr>
          </a:p>
        </p:txBody>
      </p:sp>
      <p:sp>
        <p:nvSpPr>
          <p:cNvPr id="80" name="object 80"/>
          <p:cNvSpPr txBox="1"/>
          <p:nvPr/>
        </p:nvSpPr>
        <p:spPr>
          <a:xfrm>
            <a:off x="6959600" y="5016500"/>
            <a:ext cx="254000" cy="300990"/>
          </a:xfrm>
          <a:prstGeom prst="rect">
            <a:avLst/>
          </a:prstGeom>
        </p:spPr>
        <p:txBody>
          <a:bodyPr vert="horz" wrap="square" lIns="0" tIns="0" rIns="0" bIns="0" rtlCol="0">
            <a:spAutoFit/>
          </a:bodyPr>
          <a:lstStyle/>
          <a:p>
            <a:pPr marL="12700">
              <a:lnSpc>
                <a:spcPct val="100000"/>
              </a:lnSpc>
            </a:pPr>
            <a:r>
              <a:rPr sz="1800" dirty="0">
                <a:solidFill>
                  <a:srgbClr val="FFFFFF"/>
                </a:solidFill>
                <a:latin typeface="Yu Gothic"/>
                <a:cs typeface="Yu Gothic"/>
              </a:rPr>
              <a:t>％</a:t>
            </a:r>
            <a:endParaRPr sz="1800">
              <a:latin typeface="Yu Gothic"/>
              <a:cs typeface="Yu Gothic"/>
            </a:endParaRPr>
          </a:p>
        </p:txBody>
      </p:sp>
      <p:sp>
        <p:nvSpPr>
          <p:cNvPr id="81" name="object 81"/>
          <p:cNvSpPr txBox="1"/>
          <p:nvPr/>
        </p:nvSpPr>
        <p:spPr>
          <a:xfrm>
            <a:off x="7366000" y="6464300"/>
            <a:ext cx="351155" cy="5295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19</a:t>
            </a:r>
            <a:endParaRPr sz="1800">
              <a:latin typeface="Yu Gothic"/>
              <a:cs typeface="Yu Gothic"/>
            </a:endParaRPr>
          </a:p>
          <a:p>
            <a:pPr marL="63500">
              <a:lnSpc>
                <a:spcPts val="1980"/>
              </a:lnSpc>
            </a:pPr>
            <a:r>
              <a:rPr sz="1800" dirty="0">
                <a:solidFill>
                  <a:srgbClr val="FFFFFF"/>
                </a:solidFill>
                <a:latin typeface="Yu Gothic"/>
                <a:cs typeface="Yu Gothic"/>
              </a:rPr>
              <a:t>％</a:t>
            </a:r>
            <a:endParaRPr sz="1800">
              <a:latin typeface="Yu Gothic"/>
              <a:cs typeface="Yu Gothic"/>
            </a:endParaRPr>
          </a:p>
        </p:txBody>
      </p:sp>
      <p:sp>
        <p:nvSpPr>
          <p:cNvPr id="82" name="object 82"/>
          <p:cNvSpPr txBox="1"/>
          <p:nvPr/>
        </p:nvSpPr>
        <p:spPr>
          <a:xfrm>
            <a:off x="7785100" y="5715000"/>
            <a:ext cx="351155" cy="5295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31</a:t>
            </a:r>
            <a:endParaRPr sz="1800">
              <a:latin typeface="Yu Gothic"/>
              <a:cs typeface="Yu Gothic"/>
            </a:endParaRPr>
          </a:p>
          <a:p>
            <a:pPr marL="63500">
              <a:lnSpc>
                <a:spcPts val="1980"/>
              </a:lnSpc>
            </a:pPr>
            <a:r>
              <a:rPr sz="1800" dirty="0">
                <a:solidFill>
                  <a:srgbClr val="FFFFFF"/>
                </a:solidFill>
                <a:latin typeface="Yu Gothic"/>
                <a:cs typeface="Yu Gothic"/>
              </a:rPr>
              <a:t>％</a:t>
            </a:r>
            <a:endParaRPr sz="1800">
              <a:latin typeface="Yu Gothic"/>
              <a:cs typeface="Yu Gothic"/>
            </a:endParaRPr>
          </a:p>
        </p:txBody>
      </p:sp>
      <p:sp>
        <p:nvSpPr>
          <p:cNvPr id="83" name="object 83"/>
          <p:cNvSpPr txBox="1"/>
          <p:nvPr/>
        </p:nvSpPr>
        <p:spPr>
          <a:xfrm>
            <a:off x="9093200" y="2857500"/>
            <a:ext cx="351155" cy="5295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83</a:t>
            </a:r>
            <a:endParaRPr sz="1800">
              <a:latin typeface="Yu Gothic"/>
              <a:cs typeface="Yu Gothic"/>
            </a:endParaRPr>
          </a:p>
          <a:p>
            <a:pPr marL="63500">
              <a:lnSpc>
                <a:spcPts val="1980"/>
              </a:lnSpc>
            </a:pPr>
            <a:r>
              <a:rPr sz="1800" dirty="0">
                <a:solidFill>
                  <a:srgbClr val="FFFFFF"/>
                </a:solidFill>
                <a:latin typeface="Yu Gothic"/>
                <a:cs typeface="Yu Gothic"/>
              </a:rPr>
              <a:t>％</a:t>
            </a:r>
            <a:endParaRPr sz="1800">
              <a:latin typeface="Yu Gothic"/>
              <a:cs typeface="Yu Gothic"/>
            </a:endParaRPr>
          </a:p>
        </p:txBody>
      </p:sp>
      <p:sp>
        <p:nvSpPr>
          <p:cNvPr id="84" name="object 84"/>
          <p:cNvSpPr txBox="1"/>
          <p:nvPr/>
        </p:nvSpPr>
        <p:spPr>
          <a:xfrm>
            <a:off x="9474200" y="2286000"/>
            <a:ext cx="351155" cy="5295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92</a:t>
            </a:r>
            <a:endParaRPr sz="1800">
              <a:latin typeface="Yu Gothic"/>
              <a:cs typeface="Yu Gothic"/>
            </a:endParaRPr>
          </a:p>
          <a:p>
            <a:pPr marL="63500">
              <a:lnSpc>
                <a:spcPts val="1980"/>
              </a:lnSpc>
            </a:pPr>
            <a:r>
              <a:rPr sz="1800" dirty="0">
                <a:solidFill>
                  <a:srgbClr val="FFFFFF"/>
                </a:solidFill>
                <a:latin typeface="Yu Gothic"/>
                <a:cs typeface="Yu Gothic"/>
              </a:rPr>
              <a:t>％</a:t>
            </a:r>
            <a:endParaRPr sz="1800">
              <a:latin typeface="Yu Gothic"/>
              <a:cs typeface="Yu Gothic"/>
            </a:endParaRPr>
          </a:p>
        </p:txBody>
      </p:sp>
      <p:sp>
        <p:nvSpPr>
          <p:cNvPr id="85" name="object 85"/>
          <p:cNvSpPr txBox="1"/>
          <p:nvPr/>
        </p:nvSpPr>
        <p:spPr>
          <a:xfrm>
            <a:off x="9931400" y="4521200"/>
            <a:ext cx="351155" cy="5295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52</a:t>
            </a:r>
            <a:endParaRPr sz="1800">
              <a:latin typeface="Yu Gothic"/>
              <a:cs typeface="Yu Gothic"/>
            </a:endParaRPr>
          </a:p>
          <a:p>
            <a:pPr marL="63500">
              <a:lnSpc>
                <a:spcPts val="1980"/>
              </a:lnSpc>
            </a:pPr>
            <a:r>
              <a:rPr sz="1800" dirty="0">
                <a:solidFill>
                  <a:srgbClr val="FFFFFF"/>
                </a:solidFill>
                <a:latin typeface="Yu Gothic"/>
                <a:cs typeface="Yu Gothic"/>
              </a:rPr>
              <a:t>％</a:t>
            </a:r>
            <a:endParaRPr sz="1800">
              <a:latin typeface="Yu Gothic"/>
              <a:cs typeface="Yu Gothic"/>
            </a:endParaRPr>
          </a:p>
        </p:txBody>
      </p:sp>
      <p:sp>
        <p:nvSpPr>
          <p:cNvPr id="86" name="object 86"/>
          <p:cNvSpPr txBox="1"/>
          <p:nvPr/>
        </p:nvSpPr>
        <p:spPr>
          <a:xfrm>
            <a:off x="10325100" y="5092700"/>
            <a:ext cx="351155" cy="5295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42</a:t>
            </a:r>
            <a:endParaRPr sz="1800">
              <a:latin typeface="Yu Gothic"/>
              <a:cs typeface="Yu Gothic"/>
            </a:endParaRPr>
          </a:p>
          <a:p>
            <a:pPr marL="50800">
              <a:lnSpc>
                <a:spcPts val="1980"/>
              </a:lnSpc>
            </a:pPr>
            <a:r>
              <a:rPr sz="1800" dirty="0">
                <a:solidFill>
                  <a:srgbClr val="FFFFFF"/>
                </a:solidFill>
                <a:latin typeface="Yu Gothic"/>
                <a:cs typeface="Yu Gothic"/>
              </a:rPr>
              <a:t>％</a:t>
            </a:r>
            <a:endParaRPr sz="1800">
              <a:latin typeface="Yu Gothic"/>
              <a:cs typeface="Yu Gothic"/>
            </a:endParaRPr>
          </a:p>
        </p:txBody>
      </p:sp>
      <p:sp>
        <p:nvSpPr>
          <p:cNvPr id="87" name="object 87"/>
          <p:cNvSpPr txBox="1"/>
          <p:nvPr/>
        </p:nvSpPr>
        <p:spPr>
          <a:xfrm>
            <a:off x="10782300" y="4508500"/>
            <a:ext cx="351155" cy="5295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53</a:t>
            </a:r>
            <a:endParaRPr sz="1800">
              <a:latin typeface="Yu Gothic"/>
              <a:cs typeface="Yu Gothic"/>
            </a:endParaRPr>
          </a:p>
          <a:p>
            <a:pPr marL="63500">
              <a:lnSpc>
                <a:spcPts val="1980"/>
              </a:lnSpc>
            </a:pPr>
            <a:r>
              <a:rPr sz="1800" dirty="0">
                <a:solidFill>
                  <a:srgbClr val="FFFFFF"/>
                </a:solidFill>
                <a:latin typeface="Yu Gothic"/>
                <a:cs typeface="Yu Gothic"/>
              </a:rPr>
              <a:t>％</a:t>
            </a:r>
            <a:endParaRPr sz="1800">
              <a:latin typeface="Yu Gothic"/>
              <a:cs typeface="Yu Gothic"/>
            </a:endParaRPr>
          </a:p>
        </p:txBody>
      </p:sp>
      <p:sp>
        <p:nvSpPr>
          <p:cNvPr id="88" name="object 88"/>
          <p:cNvSpPr txBox="1"/>
          <p:nvPr/>
        </p:nvSpPr>
        <p:spPr>
          <a:xfrm>
            <a:off x="11176000" y="5143500"/>
            <a:ext cx="351155" cy="529590"/>
          </a:xfrm>
          <a:prstGeom prst="rect">
            <a:avLst/>
          </a:prstGeom>
        </p:spPr>
        <p:txBody>
          <a:bodyPr vert="horz" wrap="square" lIns="0" tIns="0" rIns="0" bIns="0" rtlCol="0">
            <a:spAutoFit/>
          </a:bodyPr>
          <a:lstStyle/>
          <a:p>
            <a:pPr marL="12700">
              <a:lnSpc>
                <a:spcPts val="1980"/>
              </a:lnSpc>
            </a:pPr>
            <a:r>
              <a:rPr sz="1800" spc="280" dirty="0">
                <a:solidFill>
                  <a:srgbClr val="FFFFFF"/>
                </a:solidFill>
                <a:latin typeface="Yu Gothic"/>
                <a:cs typeface="Yu Gothic"/>
              </a:rPr>
              <a:t>41</a:t>
            </a:r>
            <a:endParaRPr sz="1800">
              <a:latin typeface="Yu Gothic"/>
              <a:cs typeface="Yu Gothic"/>
            </a:endParaRPr>
          </a:p>
          <a:p>
            <a:pPr marL="63500">
              <a:lnSpc>
                <a:spcPts val="1980"/>
              </a:lnSpc>
            </a:pPr>
            <a:r>
              <a:rPr sz="1800" dirty="0">
                <a:solidFill>
                  <a:srgbClr val="FFFFFF"/>
                </a:solidFill>
                <a:latin typeface="Yu Gothic"/>
                <a:cs typeface="Yu Gothic"/>
              </a:rPr>
              <a:t>％</a:t>
            </a:r>
            <a:endParaRPr sz="1800">
              <a:latin typeface="Yu Gothic"/>
              <a:cs typeface="Yu Gothic"/>
            </a:endParaRPr>
          </a:p>
        </p:txBody>
      </p:sp>
      <p:sp>
        <p:nvSpPr>
          <p:cNvPr id="89" name="object 89"/>
          <p:cNvSpPr txBox="1"/>
          <p:nvPr/>
        </p:nvSpPr>
        <p:spPr>
          <a:xfrm>
            <a:off x="11671300" y="6680200"/>
            <a:ext cx="254000" cy="300990"/>
          </a:xfrm>
          <a:prstGeom prst="rect">
            <a:avLst/>
          </a:prstGeom>
        </p:spPr>
        <p:txBody>
          <a:bodyPr vert="horz" wrap="square" lIns="0" tIns="0" rIns="0" bIns="0" rtlCol="0">
            <a:spAutoFit/>
          </a:bodyPr>
          <a:lstStyle/>
          <a:p>
            <a:pPr marL="12700">
              <a:lnSpc>
                <a:spcPct val="100000"/>
              </a:lnSpc>
            </a:pPr>
            <a:r>
              <a:rPr sz="1800" dirty="0">
                <a:solidFill>
                  <a:srgbClr val="FFFFFF"/>
                </a:solidFill>
                <a:latin typeface="Yu Gothic"/>
                <a:cs typeface="Yu Gothic"/>
              </a:rPr>
              <a:t>％</a:t>
            </a:r>
            <a:endParaRPr sz="1800">
              <a:latin typeface="Yu Gothic"/>
              <a:cs typeface="Yu Gothic"/>
            </a:endParaRPr>
          </a:p>
        </p:txBody>
      </p:sp>
      <p:sp>
        <p:nvSpPr>
          <p:cNvPr id="90" name="object 90"/>
          <p:cNvSpPr txBox="1"/>
          <p:nvPr/>
        </p:nvSpPr>
        <p:spPr>
          <a:xfrm>
            <a:off x="12014200" y="6299200"/>
            <a:ext cx="351155" cy="300990"/>
          </a:xfrm>
          <a:prstGeom prst="rect">
            <a:avLst/>
          </a:prstGeom>
        </p:spPr>
        <p:txBody>
          <a:bodyPr vert="horz" wrap="square" lIns="0" tIns="0" rIns="0" bIns="0" rtlCol="0">
            <a:spAutoFit/>
          </a:bodyPr>
          <a:lstStyle/>
          <a:p>
            <a:pPr marL="12700">
              <a:lnSpc>
                <a:spcPct val="100000"/>
              </a:lnSpc>
            </a:pPr>
            <a:r>
              <a:rPr sz="1800" spc="280" dirty="0">
                <a:solidFill>
                  <a:srgbClr val="FFFFFF"/>
                </a:solidFill>
                <a:latin typeface="Yu Gothic"/>
                <a:cs typeface="Yu Gothic"/>
              </a:rPr>
              <a:t>20</a:t>
            </a:r>
            <a:endParaRPr sz="1800">
              <a:latin typeface="Yu Gothic"/>
              <a:cs typeface="Yu Gothic"/>
            </a:endParaRPr>
          </a:p>
        </p:txBody>
      </p:sp>
      <p:sp>
        <p:nvSpPr>
          <p:cNvPr id="91" name="object 91"/>
          <p:cNvSpPr txBox="1"/>
          <p:nvPr/>
        </p:nvSpPr>
        <p:spPr>
          <a:xfrm>
            <a:off x="11620500" y="6451600"/>
            <a:ext cx="698500" cy="377190"/>
          </a:xfrm>
          <a:prstGeom prst="rect">
            <a:avLst/>
          </a:prstGeom>
        </p:spPr>
        <p:txBody>
          <a:bodyPr vert="horz" wrap="square" lIns="0" tIns="0" rIns="0" bIns="0" rtlCol="0">
            <a:spAutoFit/>
          </a:bodyPr>
          <a:lstStyle/>
          <a:p>
            <a:pPr marL="12700">
              <a:lnSpc>
                <a:spcPct val="100000"/>
              </a:lnSpc>
            </a:pPr>
            <a:r>
              <a:rPr sz="1800" spc="280" dirty="0">
                <a:solidFill>
                  <a:srgbClr val="FFFFFF"/>
                </a:solidFill>
                <a:latin typeface="Yu Gothic"/>
                <a:cs typeface="Yu Gothic"/>
              </a:rPr>
              <a:t>16</a:t>
            </a:r>
            <a:r>
              <a:rPr sz="1800" spc="320" dirty="0">
                <a:solidFill>
                  <a:srgbClr val="FFFFFF"/>
                </a:solidFill>
                <a:latin typeface="Yu Gothic"/>
                <a:cs typeface="Yu Gothic"/>
              </a:rPr>
              <a:t> </a:t>
            </a:r>
            <a:r>
              <a:rPr sz="2700" baseline="-18518" dirty="0">
                <a:solidFill>
                  <a:srgbClr val="FFFFFF"/>
                </a:solidFill>
                <a:latin typeface="Yu Gothic"/>
                <a:cs typeface="Yu Gothic"/>
              </a:rPr>
              <a:t>％</a:t>
            </a:r>
            <a:endParaRPr sz="2700" baseline="-18518">
              <a:latin typeface="Yu Gothic"/>
              <a:cs typeface="Yu Gothic"/>
            </a:endParaRPr>
          </a:p>
        </p:txBody>
      </p:sp>
      <p:sp>
        <p:nvSpPr>
          <p:cNvPr id="92" name="object 92"/>
          <p:cNvSpPr txBox="1"/>
          <p:nvPr/>
        </p:nvSpPr>
        <p:spPr>
          <a:xfrm>
            <a:off x="1536700" y="800100"/>
            <a:ext cx="9992360" cy="508634"/>
          </a:xfrm>
          <a:prstGeom prst="rect">
            <a:avLst/>
          </a:prstGeom>
        </p:spPr>
        <p:txBody>
          <a:bodyPr vert="horz" wrap="square" lIns="0" tIns="0" rIns="0" bIns="0" rtlCol="0">
            <a:spAutoFit/>
          </a:bodyPr>
          <a:lstStyle/>
          <a:p>
            <a:pPr marL="12700">
              <a:lnSpc>
                <a:spcPct val="100000"/>
              </a:lnSpc>
              <a:tabLst>
                <a:tab pos="4088765" algn="l"/>
                <a:tab pos="8267065" algn="l"/>
              </a:tabLst>
            </a:pPr>
            <a:r>
              <a:rPr sz="3100" spc="480" dirty="0">
                <a:solidFill>
                  <a:srgbClr val="FFFFFF"/>
                </a:solidFill>
                <a:latin typeface="Yu Gothic"/>
                <a:cs typeface="Yu Gothic"/>
              </a:rPr>
              <a:t>10代	</a:t>
            </a:r>
            <a:r>
              <a:rPr sz="3100" spc="385" dirty="0">
                <a:solidFill>
                  <a:srgbClr val="FFFFFF"/>
                </a:solidFill>
                <a:latin typeface="Yu Gothic"/>
                <a:cs typeface="Yu Gothic"/>
              </a:rPr>
              <a:t>20･30代	40･50代</a:t>
            </a:r>
            <a:endParaRPr sz="3100">
              <a:latin typeface="Yu Gothic"/>
              <a:cs typeface="Yu Gothic"/>
            </a:endParaRPr>
          </a:p>
        </p:txBody>
      </p:sp>
      <p:sp>
        <p:nvSpPr>
          <p:cNvPr id="93" name="object 93"/>
          <p:cNvSpPr txBox="1"/>
          <p:nvPr/>
        </p:nvSpPr>
        <p:spPr>
          <a:xfrm>
            <a:off x="342900" y="1231900"/>
            <a:ext cx="10185400" cy="396875"/>
          </a:xfrm>
          <a:prstGeom prst="rect">
            <a:avLst/>
          </a:prstGeom>
        </p:spPr>
        <p:txBody>
          <a:bodyPr vert="horz" wrap="square" lIns="0" tIns="0" rIns="0" bIns="0" rtlCol="0">
            <a:spAutoFit/>
          </a:bodyPr>
          <a:lstStyle/>
          <a:p>
            <a:pPr marL="12700">
              <a:lnSpc>
                <a:spcPct val="100000"/>
              </a:lnSpc>
              <a:tabLst>
                <a:tab pos="1840864" algn="l"/>
                <a:tab pos="4457065" algn="l"/>
                <a:tab pos="6285865" algn="l"/>
                <a:tab pos="8648065" algn="l"/>
              </a:tabLst>
            </a:pPr>
            <a:r>
              <a:rPr sz="2400" dirty="0">
                <a:solidFill>
                  <a:srgbClr val="FFFFFF"/>
                </a:solidFill>
                <a:latin typeface="Yu Gothic"/>
                <a:cs typeface="Yu Gothic"/>
              </a:rPr>
              <a:t>（左：男性	右：女性）	（左：男性	右：女性）	（左：男性</a:t>
            </a:r>
            <a:endParaRPr sz="2400">
              <a:latin typeface="Yu Gothic"/>
              <a:cs typeface="Yu Gothic"/>
            </a:endParaRPr>
          </a:p>
        </p:txBody>
      </p:sp>
      <p:sp>
        <p:nvSpPr>
          <p:cNvPr id="94" name="object 94"/>
          <p:cNvSpPr txBox="1"/>
          <p:nvPr/>
        </p:nvSpPr>
        <p:spPr>
          <a:xfrm>
            <a:off x="10807700" y="1231900"/>
            <a:ext cx="1549400" cy="396875"/>
          </a:xfrm>
          <a:prstGeom prst="rect">
            <a:avLst/>
          </a:prstGeom>
        </p:spPr>
        <p:txBody>
          <a:bodyPr vert="horz" wrap="square" lIns="0" tIns="0" rIns="0" bIns="0" rtlCol="0">
            <a:spAutoFit/>
          </a:bodyPr>
          <a:lstStyle/>
          <a:p>
            <a:pPr marL="12700">
              <a:lnSpc>
                <a:spcPct val="100000"/>
              </a:lnSpc>
            </a:pPr>
            <a:r>
              <a:rPr sz="2400" dirty="0">
                <a:solidFill>
                  <a:srgbClr val="FFFFFF"/>
                </a:solidFill>
                <a:latin typeface="Yu Gothic"/>
                <a:cs typeface="Yu Gothic"/>
              </a:rPr>
              <a:t>右：女性）</a:t>
            </a:r>
            <a:endParaRPr sz="2400">
              <a:latin typeface="Yu Gothic"/>
              <a:cs typeface="Yu Gothic"/>
            </a:endParaRPr>
          </a:p>
        </p:txBody>
      </p:sp>
      <p:sp>
        <p:nvSpPr>
          <p:cNvPr id="95" name="object 95"/>
          <p:cNvSpPr txBox="1"/>
          <p:nvPr/>
        </p:nvSpPr>
        <p:spPr>
          <a:xfrm>
            <a:off x="990600" y="8191500"/>
            <a:ext cx="2332355" cy="787400"/>
          </a:xfrm>
          <a:prstGeom prst="rect">
            <a:avLst/>
          </a:prstGeom>
        </p:spPr>
        <p:txBody>
          <a:bodyPr vert="horz" wrap="square" lIns="0" tIns="0" rIns="0" bIns="0" rtlCol="0">
            <a:spAutoFit/>
          </a:bodyPr>
          <a:lstStyle/>
          <a:p>
            <a:pPr marL="12700" marR="5080" indent="736600">
              <a:lnSpc>
                <a:spcPts val="3000"/>
              </a:lnSpc>
            </a:pPr>
            <a:r>
              <a:rPr sz="2700" spc="280" dirty="0">
                <a:solidFill>
                  <a:srgbClr val="FFFFFF"/>
                </a:solidFill>
                <a:latin typeface="Yu Gothic"/>
                <a:cs typeface="Yu Gothic"/>
              </a:rPr>
              <a:t>10代  </a:t>
            </a:r>
            <a:r>
              <a:rPr sz="2700" spc="-55" dirty="0">
                <a:solidFill>
                  <a:srgbClr val="FFFFFF"/>
                </a:solidFill>
                <a:latin typeface="Yu Gothic"/>
                <a:cs typeface="Yu Gothic"/>
              </a:rPr>
              <a:t>T</a:t>
            </a:r>
            <a:r>
              <a:rPr sz="2700" spc="200" dirty="0">
                <a:solidFill>
                  <a:srgbClr val="FFFFFF"/>
                </a:solidFill>
                <a:latin typeface="Yu Gothic"/>
                <a:cs typeface="Yu Gothic"/>
              </a:rPr>
              <a:t>witter</a:t>
            </a:r>
            <a:r>
              <a:rPr sz="2700" dirty="0">
                <a:solidFill>
                  <a:srgbClr val="FFFFFF"/>
                </a:solidFill>
                <a:latin typeface="Yu Gothic"/>
                <a:cs typeface="Yu Gothic"/>
              </a:rPr>
              <a:t>が強い</a:t>
            </a:r>
            <a:endParaRPr sz="2700">
              <a:latin typeface="Yu Gothic"/>
              <a:cs typeface="Yu Gothic"/>
            </a:endParaRPr>
          </a:p>
        </p:txBody>
      </p:sp>
      <p:sp>
        <p:nvSpPr>
          <p:cNvPr id="96" name="object 96"/>
          <p:cNvSpPr txBox="1"/>
          <p:nvPr/>
        </p:nvSpPr>
        <p:spPr>
          <a:xfrm>
            <a:off x="9410700" y="8191500"/>
            <a:ext cx="2507615" cy="787400"/>
          </a:xfrm>
          <a:prstGeom prst="rect">
            <a:avLst/>
          </a:prstGeom>
        </p:spPr>
        <p:txBody>
          <a:bodyPr vert="horz" wrap="square" lIns="0" tIns="0" rIns="0" bIns="0" rtlCol="0">
            <a:spAutoFit/>
          </a:bodyPr>
          <a:lstStyle/>
          <a:p>
            <a:pPr marL="12700" marR="5080" indent="495300">
              <a:lnSpc>
                <a:spcPts val="3000"/>
              </a:lnSpc>
            </a:pPr>
            <a:r>
              <a:rPr sz="2700" spc="280" dirty="0">
                <a:solidFill>
                  <a:srgbClr val="FFFFFF"/>
                </a:solidFill>
                <a:latin typeface="Yu Gothic"/>
                <a:cs typeface="Yu Gothic"/>
              </a:rPr>
              <a:t>40･50代  </a:t>
            </a:r>
            <a:r>
              <a:rPr sz="2700" spc="254" dirty="0">
                <a:solidFill>
                  <a:srgbClr val="FFFFFF"/>
                </a:solidFill>
                <a:latin typeface="Yu Gothic"/>
                <a:cs typeface="Yu Gothic"/>
              </a:rPr>
              <a:t>Facebook</a:t>
            </a:r>
            <a:r>
              <a:rPr sz="2700" dirty="0">
                <a:solidFill>
                  <a:srgbClr val="FFFFFF"/>
                </a:solidFill>
                <a:latin typeface="Yu Gothic"/>
                <a:cs typeface="Yu Gothic"/>
              </a:rPr>
              <a:t>強い</a:t>
            </a:r>
            <a:endParaRPr sz="2700">
              <a:latin typeface="Yu Gothic"/>
              <a:cs typeface="Yu Gothic"/>
            </a:endParaRPr>
          </a:p>
        </p:txBody>
      </p:sp>
      <p:sp>
        <p:nvSpPr>
          <p:cNvPr id="97" name="object 97"/>
          <p:cNvSpPr txBox="1"/>
          <p:nvPr/>
        </p:nvSpPr>
        <p:spPr>
          <a:xfrm>
            <a:off x="5041900" y="8216900"/>
            <a:ext cx="2924810" cy="787400"/>
          </a:xfrm>
          <a:prstGeom prst="rect">
            <a:avLst/>
          </a:prstGeom>
        </p:spPr>
        <p:txBody>
          <a:bodyPr vert="horz" wrap="square" lIns="0" tIns="0" rIns="0" bIns="0" rtlCol="0">
            <a:spAutoFit/>
          </a:bodyPr>
          <a:lstStyle/>
          <a:p>
            <a:pPr marL="12700" marR="5080" indent="101600">
              <a:lnSpc>
                <a:spcPts val="3000"/>
              </a:lnSpc>
            </a:pPr>
            <a:r>
              <a:rPr sz="2700" spc="185" dirty="0">
                <a:solidFill>
                  <a:srgbClr val="FFFFFF"/>
                </a:solidFill>
                <a:latin typeface="Yu Gothic"/>
                <a:cs typeface="Yu Gothic"/>
              </a:rPr>
              <a:t>10～30代の女性  </a:t>
            </a:r>
            <a:r>
              <a:rPr sz="2700" spc="250" dirty="0">
                <a:solidFill>
                  <a:srgbClr val="FFFFFF"/>
                </a:solidFill>
                <a:latin typeface="Yu Gothic"/>
                <a:cs typeface="Yu Gothic"/>
              </a:rPr>
              <a:t>Instagram</a:t>
            </a:r>
            <a:r>
              <a:rPr sz="2700" dirty="0">
                <a:solidFill>
                  <a:srgbClr val="FFFFFF"/>
                </a:solidFill>
                <a:latin typeface="Yu Gothic"/>
                <a:cs typeface="Yu Gothic"/>
              </a:rPr>
              <a:t>が強い</a:t>
            </a:r>
            <a:endParaRPr sz="2700">
              <a:latin typeface="Yu Gothic"/>
              <a:cs typeface="Yu Gothic"/>
            </a:endParaRPr>
          </a:p>
        </p:txBody>
      </p:sp>
      <p:sp>
        <p:nvSpPr>
          <p:cNvPr id="98" name="object 98"/>
          <p:cNvSpPr txBox="1"/>
          <p:nvPr/>
        </p:nvSpPr>
        <p:spPr>
          <a:xfrm>
            <a:off x="355600" y="9041520"/>
            <a:ext cx="12324080" cy="659765"/>
          </a:xfrm>
          <a:prstGeom prst="rect">
            <a:avLst/>
          </a:prstGeom>
        </p:spPr>
        <p:txBody>
          <a:bodyPr vert="horz" wrap="square" lIns="0" tIns="0" rIns="0" bIns="0" rtlCol="0">
            <a:spAutoFit/>
          </a:bodyPr>
          <a:lstStyle/>
          <a:p>
            <a:pPr marL="1968500" marR="5080" indent="-1955800">
              <a:lnSpc>
                <a:spcPct val="123700"/>
              </a:lnSpc>
            </a:pPr>
            <a:r>
              <a:rPr sz="2550" spc="-22" baseline="-3267" dirty="0">
                <a:latin typeface="Yu Mincho"/>
                <a:cs typeface="Yu Mincho"/>
              </a:rPr>
              <a:t>MMD研究所「インフォグラ</a:t>
            </a:r>
            <a:r>
              <a:rPr sz="2550" spc="-150" baseline="-3267" dirty="0">
                <a:latin typeface="Yu Mincho"/>
                <a:cs typeface="Yu Mincho"/>
              </a:rPr>
              <a:t>フ</a:t>
            </a:r>
            <a:r>
              <a:rPr sz="2550" baseline="-3267" dirty="0">
                <a:latin typeface="Yu Mincho"/>
                <a:cs typeface="Yu Mincho"/>
              </a:rPr>
              <a:t>ィックスで比較したス</a:t>
            </a:r>
            <a:r>
              <a:rPr sz="2550" spc="-104" baseline="-3267" dirty="0">
                <a:latin typeface="Yu Mincho"/>
                <a:cs typeface="Yu Mincho"/>
              </a:rPr>
              <a:t>マ</a:t>
            </a:r>
            <a:r>
              <a:rPr sz="2550" baseline="-3267" dirty="0">
                <a:latin typeface="Yu Mincho"/>
                <a:cs typeface="Yu Mincho"/>
              </a:rPr>
              <a:t>ー</a:t>
            </a:r>
            <a:r>
              <a:rPr sz="2550" spc="-209" baseline="-3267" dirty="0">
                <a:latin typeface="Yu Mincho"/>
                <a:cs typeface="Yu Mincho"/>
              </a:rPr>
              <a:t>ト</a:t>
            </a:r>
            <a:r>
              <a:rPr sz="2550" baseline="-3267" dirty="0">
                <a:latin typeface="Yu Mincho"/>
                <a:cs typeface="Yu Mincho"/>
              </a:rPr>
              <a:t>フ</a:t>
            </a:r>
            <a:r>
              <a:rPr sz="2550" spc="-157" baseline="-3267" dirty="0">
                <a:latin typeface="Yu Mincho"/>
                <a:cs typeface="Yu Mincho"/>
              </a:rPr>
              <a:t>ォ</a:t>
            </a:r>
            <a:r>
              <a:rPr sz="2550" baseline="-3267" dirty="0">
                <a:latin typeface="Yu Mincho"/>
                <a:cs typeface="Yu Mincho"/>
              </a:rPr>
              <a:t>ン利用実態調査</a:t>
            </a:r>
            <a:r>
              <a:rPr sz="2550" spc="60" baseline="-3267" dirty="0">
                <a:latin typeface="Yu Mincho"/>
                <a:cs typeface="Yu Mincho"/>
              </a:rPr>
              <a:t>」</a:t>
            </a:r>
            <a:r>
              <a:rPr sz="1400" u="sng" spc="60" dirty="0">
                <a:latin typeface="Yu Mincho"/>
                <a:cs typeface="Yu Mincho"/>
              </a:rPr>
              <a:t>https://mmdlabo.jp/investigation/detail_1528.html </a:t>
            </a:r>
            <a:r>
              <a:rPr sz="1400" spc="35" dirty="0">
                <a:latin typeface="Yu Mincho"/>
                <a:cs typeface="Yu Mincho"/>
              </a:rPr>
              <a:t> </a:t>
            </a:r>
            <a:r>
              <a:rPr sz="1700" spc="-20" dirty="0">
                <a:latin typeface="Yu Mincho"/>
                <a:cs typeface="Yu Mincho"/>
              </a:rPr>
              <a:t>イーンスパイア（株）横田秀珠の著作権を尊重しつつ、是非ノウハウをシェアしよう！</a:t>
            </a:r>
            <a:endParaRPr sz="1700">
              <a:latin typeface="Yu Mincho"/>
              <a:cs typeface="Yu Minch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3903" rIns="0" bIns="0" rtlCol="0">
            <a:spAutoFit/>
          </a:bodyPr>
          <a:lstStyle/>
          <a:p>
            <a:pPr marL="203200">
              <a:lnSpc>
                <a:spcPct val="100000"/>
              </a:lnSpc>
            </a:pPr>
            <a:r>
              <a:rPr sz="3600" dirty="0">
                <a:solidFill>
                  <a:srgbClr val="000000"/>
                </a:solidFill>
                <a:latin typeface="Yu Mincho"/>
                <a:cs typeface="Yu Mincho"/>
              </a:rPr>
              <a:t>ショー</a:t>
            </a:r>
            <a:r>
              <a:rPr sz="3600" spc="-145" dirty="0">
                <a:solidFill>
                  <a:srgbClr val="000000"/>
                </a:solidFill>
                <a:latin typeface="Yu Mincho"/>
                <a:cs typeface="Yu Mincho"/>
              </a:rPr>
              <a:t>ト</a:t>
            </a:r>
            <a:r>
              <a:rPr sz="3600" dirty="0">
                <a:solidFill>
                  <a:srgbClr val="000000"/>
                </a:solidFill>
                <a:latin typeface="Yu Mincho"/>
                <a:cs typeface="Yu Mincho"/>
              </a:rPr>
              <a:t>メッセージ</a:t>
            </a:r>
            <a:r>
              <a:rPr sz="3600" spc="-204" dirty="0">
                <a:solidFill>
                  <a:srgbClr val="000000"/>
                </a:solidFill>
                <a:latin typeface="Arial"/>
                <a:cs typeface="Arial"/>
              </a:rPr>
              <a:t>160</a:t>
            </a:r>
            <a:r>
              <a:rPr sz="3600" dirty="0">
                <a:solidFill>
                  <a:srgbClr val="000000"/>
                </a:solidFill>
                <a:latin typeface="Yu Mincho"/>
                <a:cs typeface="Yu Mincho"/>
              </a:rPr>
              <a:t>字から生まれた</a:t>
            </a:r>
            <a:r>
              <a:rPr sz="3600" spc="-565" dirty="0">
                <a:solidFill>
                  <a:srgbClr val="000000"/>
                </a:solidFill>
                <a:latin typeface="Arial"/>
                <a:cs typeface="Arial"/>
              </a:rPr>
              <a:t>T</a:t>
            </a:r>
            <a:r>
              <a:rPr sz="3600" spc="-20" dirty="0">
                <a:solidFill>
                  <a:srgbClr val="000000"/>
                </a:solidFill>
                <a:latin typeface="Arial"/>
                <a:cs typeface="Arial"/>
              </a:rPr>
              <a:t>wi</a:t>
            </a:r>
            <a:r>
              <a:rPr sz="3600" spc="85" dirty="0">
                <a:solidFill>
                  <a:srgbClr val="000000"/>
                </a:solidFill>
                <a:latin typeface="Arial"/>
                <a:cs typeface="Arial"/>
              </a:rPr>
              <a:t>tter</a:t>
            </a:r>
            <a:r>
              <a:rPr sz="3600" dirty="0">
                <a:solidFill>
                  <a:srgbClr val="000000"/>
                </a:solidFill>
                <a:latin typeface="Yu Mincho"/>
                <a:cs typeface="Yu Mincho"/>
              </a:rPr>
              <a:t>の</a:t>
            </a:r>
            <a:r>
              <a:rPr sz="3600" spc="-204" dirty="0">
                <a:solidFill>
                  <a:srgbClr val="000000"/>
                </a:solidFill>
                <a:latin typeface="Arial"/>
                <a:cs typeface="Arial"/>
              </a:rPr>
              <a:t>140</a:t>
            </a:r>
            <a:r>
              <a:rPr sz="3600" dirty="0">
                <a:solidFill>
                  <a:srgbClr val="000000"/>
                </a:solidFill>
                <a:latin typeface="Yu Mincho"/>
                <a:cs typeface="Yu Mincho"/>
              </a:rPr>
              <a:t>字だが･･･</a:t>
            </a:r>
            <a:endParaRPr sz="3600">
              <a:latin typeface="Yu Mincho"/>
              <a:cs typeface="Yu Mincho"/>
            </a:endParaRPr>
          </a:p>
        </p:txBody>
      </p:sp>
      <p:sp>
        <p:nvSpPr>
          <p:cNvPr id="3" name="object 3"/>
          <p:cNvSpPr txBox="1"/>
          <p:nvPr/>
        </p:nvSpPr>
        <p:spPr>
          <a:xfrm>
            <a:off x="12376150" y="9294515"/>
            <a:ext cx="254000" cy="287655"/>
          </a:xfrm>
          <a:prstGeom prst="rect">
            <a:avLst/>
          </a:prstGeom>
        </p:spPr>
        <p:txBody>
          <a:bodyPr vert="horz" wrap="square" lIns="0" tIns="0" rIns="0" bIns="0" rtlCol="0">
            <a:spAutoFit/>
          </a:bodyPr>
          <a:lstStyle/>
          <a:p>
            <a:pPr marL="12700">
              <a:lnSpc>
                <a:spcPct val="100000"/>
              </a:lnSpc>
            </a:pPr>
            <a:r>
              <a:rPr sz="1800" spc="-105" dirty="0">
                <a:latin typeface="Arial"/>
                <a:cs typeface="Arial"/>
              </a:rPr>
              <a:t>44</a:t>
            </a:r>
            <a:endParaRPr sz="1800">
              <a:latin typeface="Arial"/>
              <a:cs typeface="Arial"/>
            </a:endParaRPr>
          </a:p>
        </p:txBody>
      </p:sp>
      <p:sp>
        <p:nvSpPr>
          <p:cNvPr id="4" name="object 4"/>
          <p:cNvSpPr txBox="1"/>
          <p:nvPr/>
        </p:nvSpPr>
        <p:spPr>
          <a:xfrm>
            <a:off x="2705100" y="9309100"/>
            <a:ext cx="7586345" cy="231140"/>
          </a:xfrm>
          <a:prstGeom prst="rect">
            <a:avLst/>
          </a:prstGeom>
        </p:spPr>
        <p:txBody>
          <a:bodyPr vert="horz" wrap="square" lIns="0" tIns="0" rIns="0" bIns="0" rtlCol="0">
            <a:spAutoFit/>
          </a:bodyPr>
          <a:lstStyle/>
          <a:p>
            <a:pPr marL="12700">
              <a:lnSpc>
                <a:spcPct val="1000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
        <p:nvSpPr>
          <p:cNvPr id="5" name="object 5"/>
          <p:cNvSpPr/>
          <p:nvPr/>
        </p:nvSpPr>
        <p:spPr>
          <a:xfrm>
            <a:off x="241300" y="698500"/>
            <a:ext cx="12522200" cy="86233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57143" y="7876526"/>
            <a:ext cx="11074400" cy="1473200"/>
          </a:xfrm>
          <a:prstGeom prst="rect">
            <a:avLst/>
          </a:prstGeom>
          <a:solidFill>
            <a:srgbClr val="F5D328"/>
          </a:solidFill>
        </p:spPr>
        <p:txBody>
          <a:bodyPr vert="horz" wrap="square" lIns="0" tIns="83820" rIns="0" bIns="0" rtlCol="0">
            <a:spAutoFit/>
          </a:bodyPr>
          <a:lstStyle/>
          <a:p>
            <a:pPr marL="47625" marR="66040">
              <a:lnSpc>
                <a:spcPct val="111100"/>
              </a:lnSpc>
              <a:spcBef>
                <a:spcPts val="660"/>
              </a:spcBef>
            </a:pPr>
            <a:r>
              <a:rPr sz="2400" spc="-10" dirty="0">
                <a:latin typeface="Yu Mincho"/>
                <a:cs typeface="Yu Mincho"/>
              </a:rPr>
              <a:t>ドイツの学者の研究で、絵はがきなどの連絡では１６０字で十分と分かり、  携帯電話のショートメッセージの字数が１６０字になった。それにならって  </a:t>
            </a:r>
            <a:r>
              <a:rPr sz="2400" spc="-380" dirty="0">
                <a:latin typeface="Arial"/>
                <a:cs typeface="Arial"/>
              </a:rPr>
              <a:t>T</a:t>
            </a:r>
            <a:r>
              <a:rPr sz="2400" spc="-10" dirty="0">
                <a:latin typeface="Arial"/>
                <a:cs typeface="Arial"/>
              </a:rPr>
              <a:t>wi</a:t>
            </a:r>
            <a:r>
              <a:rPr sz="2400" spc="55" dirty="0">
                <a:latin typeface="Arial"/>
                <a:cs typeface="Arial"/>
              </a:rPr>
              <a:t>tter</a:t>
            </a:r>
            <a:r>
              <a:rPr sz="2400" dirty="0">
                <a:latin typeface="Yu Mincho"/>
                <a:cs typeface="Yu Mincho"/>
              </a:rPr>
              <a:t>もアカウント名の字数を除いた１４０字に変更（当初は字数制限なし）。</a:t>
            </a:r>
            <a:endParaRPr sz="2400">
              <a:latin typeface="Yu Mincho"/>
              <a:cs typeface="Yu Minch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0" y="9423400"/>
            <a:ext cx="8372475" cy="278130"/>
          </a:xfrm>
          <a:prstGeom prst="rect">
            <a:avLst/>
          </a:prstGeom>
        </p:spPr>
        <p:txBody>
          <a:bodyPr vert="horz" wrap="square" lIns="0" tIns="0" rIns="0" bIns="0" rtlCol="0">
            <a:spAutoFit/>
          </a:bodyPr>
          <a:lstStyle/>
          <a:p>
            <a:pPr marL="12700">
              <a:lnSpc>
                <a:spcPct val="100000"/>
              </a:lnSpc>
            </a:pPr>
            <a:r>
              <a:rPr sz="1700" spc="-20" dirty="0">
                <a:latin typeface="Yu Mincho"/>
                <a:cs typeface="Yu Mincho"/>
              </a:rPr>
              <a:t>イーンスパイア（株）横田秀珠の著作権を尊重しつつ、是非ノウハウをシェアしよう！</a:t>
            </a:r>
            <a:endParaRPr sz="1700">
              <a:latin typeface="Yu Mincho"/>
              <a:cs typeface="Yu Mincho"/>
            </a:endParaRPr>
          </a:p>
        </p:txBody>
      </p:sp>
      <p:sp>
        <p:nvSpPr>
          <p:cNvPr id="3" name="object 3"/>
          <p:cNvSpPr txBox="1"/>
          <p:nvPr/>
        </p:nvSpPr>
        <p:spPr>
          <a:xfrm>
            <a:off x="12725400" y="9410700"/>
            <a:ext cx="226695" cy="200025"/>
          </a:xfrm>
          <a:prstGeom prst="rect">
            <a:avLst/>
          </a:prstGeom>
        </p:spPr>
        <p:txBody>
          <a:bodyPr vert="horz" wrap="square" lIns="0" tIns="0" rIns="0" bIns="0" rtlCol="0">
            <a:spAutoFit/>
          </a:bodyPr>
          <a:lstStyle/>
          <a:p>
            <a:pPr marL="12700">
              <a:lnSpc>
                <a:spcPct val="100000"/>
              </a:lnSpc>
            </a:pPr>
            <a:r>
              <a:rPr sz="1200" spc="140" dirty="0">
                <a:latin typeface="Yu Mincho"/>
                <a:cs typeface="Yu Mincho"/>
              </a:rPr>
              <a:t>45</a:t>
            </a:r>
            <a:endParaRPr sz="1200">
              <a:latin typeface="Yu Mincho"/>
              <a:cs typeface="Yu Mincho"/>
            </a:endParaRPr>
          </a:p>
        </p:txBody>
      </p:sp>
      <p:sp>
        <p:nvSpPr>
          <p:cNvPr id="4" name="object 4"/>
          <p:cNvSpPr/>
          <p:nvPr/>
        </p:nvSpPr>
        <p:spPr>
          <a:xfrm>
            <a:off x="6273800" y="1295400"/>
            <a:ext cx="6451600" cy="24638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273799" y="1295403"/>
            <a:ext cx="6451600" cy="2463800"/>
          </a:xfrm>
          <a:custGeom>
            <a:avLst/>
            <a:gdLst/>
            <a:ahLst/>
            <a:cxnLst/>
            <a:rect l="l" t="t" r="r" b="b"/>
            <a:pathLst>
              <a:path w="6451600" h="2463800">
                <a:moveTo>
                  <a:pt x="0" y="0"/>
                </a:moveTo>
                <a:lnTo>
                  <a:pt x="6451600" y="0"/>
                </a:lnTo>
                <a:lnTo>
                  <a:pt x="6451600" y="2463796"/>
                </a:lnTo>
                <a:lnTo>
                  <a:pt x="0" y="2463796"/>
                </a:lnTo>
                <a:lnTo>
                  <a:pt x="0" y="0"/>
                </a:lnTo>
                <a:close/>
              </a:path>
            </a:pathLst>
          </a:custGeom>
          <a:ln w="12700">
            <a:solidFill>
              <a:srgbClr val="000000"/>
            </a:solidFill>
          </a:ln>
        </p:spPr>
        <p:txBody>
          <a:bodyPr wrap="square" lIns="0" tIns="0" rIns="0" bIns="0" rtlCol="0"/>
          <a:lstStyle/>
          <a:p>
            <a:endParaRPr/>
          </a:p>
        </p:txBody>
      </p:sp>
      <p:sp>
        <p:nvSpPr>
          <p:cNvPr id="6" name="object 6"/>
          <p:cNvSpPr/>
          <p:nvPr/>
        </p:nvSpPr>
        <p:spPr>
          <a:xfrm>
            <a:off x="6273800" y="6515100"/>
            <a:ext cx="6451600" cy="28448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273799" y="6515098"/>
            <a:ext cx="6451600" cy="2844800"/>
          </a:xfrm>
          <a:custGeom>
            <a:avLst/>
            <a:gdLst/>
            <a:ahLst/>
            <a:cxnLst/>
            <a:rect l="l" t="t" r="r" b="b"/>
            <a:pathLst>
              <a:path w="6451600" h="2844800">
                <a:moveTo>
                  <a:pt x="0" y="0"/>
                </a:moveTo>
                <a:lnTo>
                  <a:pt x="6451600" y="0"/>
                </a:lnTo>
                <a:lnTo>
                  <a:pt x="6451600" y="2844801"/>
                </a:lnTo>
                <a:lnTo>
                  <a:pt x="0" y="2844801"/>
                </a:lnTo>
                <a:lnTo>
                  <a:pt x="0" y="0"/>
                </a:lnTo>
                <a:close/>
              </a:path>
            </a:pathLst>
          </a:custGeom>
          <a:ln w="12700">
            <a:solidFill>
              <a:srgbClr val="000000"/>
            </a:solidFill>
          </a:ln>
        </p:spPr>
        <p:txBody>
          <a:bodyPr wrap="square" lIns="0" tIns="0" rIns="0" bIns="0" rtlCol="0"/>
          <a:lstStyle/>
          <a:p>
            <a:endParaRPr/>
          </a:p>
        </p:txBody>
      </p:sp>
      <p:sp>
        <p:nvSpPr>
          <p:cNvPr id="8" name="object 8"/>
          <p:cNvSpPr/>
          <p:nvPr/>
        </p:nvSpPr>
        <p:spPr>
          <a:xfrm>
            <a:off x="342900" y="1790700"/>
            <a:ext cx="5765800" cy="14732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42900" y="711200"/>
            <a:ext cx="5765800" cy="1130300"/>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6286500" y="736600"/>
            <a:ext cx="939800" cy="365760"/>
          </a:xfrm>
          <a:prstGeom prst="rect">
            <a:avLst/>
          </a:prstGeom>
        </p:spPr>
        <p:txBody>
          <a:bodyPr vert="horz" wrap="square" lIns="0" tIns="0" rIns="0" bIns="0" rtlCol="0">
            <a:spAutoFit/>
          </a:bodyPr>
          <a:lstStyle/>
          <a:p>
            <a:pPr marL="12700">
              <a:lnSpc>
                <a:spcPct val="100000"/>
              </a:lnSpc>
            </a:pPr>
            <a:r>
              <a:rPr sz="2400" dirty="0">
                <a:latin typeface="Yu Mincho"/>
                <a:cs typeface="Yu Mincho"/>
              </a:rPr>
              <a:t>日本語</a:t>
            </a:r>
            <a:endParaRPr sz="2400">
              <a:latin typeface="Yu Mincho"/>
              <a:cs typeface="Yu Mincho"/>
            </a:endParaRPr>
          </a:p>
        </p:txBody>
      </p:sp>
      <p:sp>
        <p:nvSpPr>
          <p:cNvPr id="11" name="object 11"/>
          <p:cNvSpPr txBox="1"/>
          <p:nvPr/>
        </p:nvSpPr>
        <p:spPr>
          <a:xfrm>
            <a:off x="6286500" y="6096000"/>
            <a:ext cx="63500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英語</a:t>
            </a:r>
            <a:endParaRPr sz="2400">
              <a:latin typeface="Yu Mincho"/>
              <a:cs typeface="Yu Mincho"/>
            </a:endParaRPr>
          </a:p>
        </p:txBody>
      </p:sp>
      <p:sp>
        <p:nvSpPr>
          <p:cNvPr id="12" name="object 12"/>
          <p:cNvSpPr/>
          <p:nvPr/>
        </p:nvSpPr>
        <p:spPr>
          <a:xfrm>
            <a:off x="8749906" y="5034915"/>
            <a:ext cx="1270000" cy="988694"/>
          </a:xfrm>
          <a:custGeom>
            <a:avLst/>
            <a:gdLst/>
            <a:ahLst/>
            <a:cxnLst/>
            <a:rect l="l" t="t" r="r" b="b"/>
            <a:pathLst>
              <a:path w="1270000" h="988695">
                <a:moveTo>
                  <a:pt x="0" y="0"/>
                </a:moveTo>
                <a:lnTo>
                  <a:pt x="1270000" y="0"/>
                </a:lnTo>
                <a:lnTo>
                  <a:pt x="1270000" y="988187"/>
                </a:lnTo>
                <a:lnTo>
                  <a:pt x="0" y="988187"/>
                </a:lnTo>
                <a:lnTo>
                  <a:pt x="0" y="0"/>
                </a:lnTo>
                <a:close/>
              </a:path>
            </a:pathLst>
          </a:custGeom>
          <a:solidFill>
            <a:srgbClr val="F39019"/>
          </a:solidFill>
        </p:spPr>
        <p:txBody>
          <a:bodyPr wrap="square" lIns="0" tIns="0" rIns="0" bIns="0" rtlCol="0"/>
          <a:lstStyle/>
          <a:p>
            <a:endParaRPr/>
          </a:p>
        </p:txBody>
      </p:sp>
      <p:sp>
        <p:nvSpPr>
          <p:cNvPr id="13" name="object 13"/>
          <p:cNvSpPr/>
          <p:nvPr/>
        </p:nvSpPr>
        <p:spPr>
          <a:xfrm>
            <a:off x="8014271" y="5894692"/>
            <a:ext cx="2741295" cy="406400"/>
          </a:xfrm>
          <a:custGeom>
            <a:avLst/>
            <a:gdLst/>
            <a:ahLst/>
            <a:cxnLst/>
            <a:rect l="l" t="t" r="r" b="b"/>
            <a:pathLst>
              <a:path w="2741295" h="406400">
                <a:moveTo>
                  <a:pt x="2741269" y="0"/>
                </a:moveTo>
                <a:lnTo>
                  <a:pt x="0" y="0"/>
                </a:lnTo>
                <a:lnTo>
                  <a:pt x="1370634" y="406400"/>
                </a:lnTo>
                <a:lnTo>
                  <a:pt x="2741269" y="0"/>
                </a:lnTo>
                <a:close/>
              </a:path>
            </a:pathLst>
          </a:custGeom>
          <a:solidFill>
            <a:srgbClr val="F39019"/>
          </a:solidFill>
        </p:spPr>
        <p:txBody>
          <a:bodyPr wrap="square" lIns="0" tIns="0" rIns="0" bIns="0" rtlCol="0"/>
          <a:lstStyle/>
          <a:p>
            <a:endParaRPr/>
          </a:p>
        </p:txBody>
      </p:sp>
      <p:sp>
        <p:nvSpPr>
          <p:cNvPr id="14" name="object 14"/>
          <p:cNvSpPr txBox="1">
            <a:spLocks noGrp="1"/>
          </p:cNvSpPr>
          <p:nvPr>
            <p:ph type="title"/>
          </p:nvPr>
        </p:nvSpPr>
        <p:spPr>
          <a:prstGeom prst="rect">
            <a:avLst/>
          </a:prstGeom>
        </p:spPr>
        <p:txBody>
          <a:bodyPr vert="horz" wrap="square" lIns="0" tIns="61203" rIns="0" bIns="0" rtlCol="0">
            <a:spAutoFit/>
          </a:bodyPr>
          <a:lstStyle/>
          <a:p>
            <a:pPr marL="254000">
              <a:lnSpc>
                <a:spcPct val="100000"/>
              </a:lnSpc>
            </a:pPr>
            <a:r>
              <a:rPr sz="3600" spc="245" dirty="0">
                <a:solidFill>
                  <a:srgbClr val="000000"/>
                </a:solidFill>
              </a:rPr>
              <a:t>Twitter文字数が2016年春に上限140字から10,000字へ?</a:t>
            </a:r>
            <a:endParaRPr sz="3600"/>
          </a:p>
        </p:txBody>
      </p:sp>
      <p:sp>
        <p:nvSpPr>
          <p:cNvPr id="15" name="object 15"/>
          <p:cNvSpPr/>
          <p:nvPr/>
        </p:nvSpPr>
        <p:spPr>
          <a:xfrm>
            <a:off x="342900" y="3479800"/>
            <a:ext cx="5765800" cy="146050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342900" y="7912100"/>
            <a:ext cx="5765800" cy="1460500"/>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397339" y="4563567"/>
            <a:ext cx="5657850" cy="4375150"/>
          </a:xfrm>
          <a:custGeom>
            <a:avLst/>
            <a:gdLst/>
            <a:ahLst/>
            <a:cxnLst/>
            <a:rect l="l" t="t" r="r" b="b"/>
            <a:pathLst>
              <a:path w="5657850" h="4375150">
                <a:moveTo>
                  <a:pt x="0" y="0"/>
                </a:moveTo>
                <a:lnTo>
                  <a:pt x="5657308" y="0"/>
                </a:lnTo>
                <a:lnTo>
                  <a:pt x="5657308" y="4374929"/>
                </a:lnTo>
                <a:lnTo>
                  <a:pt x="0" y="4374929"/>
                </a:lnTo>
                <a:lnTo>
                  <a:pt x="0" y="0"/>
                </a:lnTo>
                <a:close/>
              </a:path>
            </a:pathLst>
          </a:custGeom>
          <a:solidFill>
            <a:srgbClr val="FFFFFF"/>
          </a:solidFill>
        </p:spPr>
        <p:txBody>
          <a:bodyPr wrap="square" lIns="0" tIns="0" rIns="0" bIns="0" rtlCol="0"/>
          <a:lstStyle/>
          <a:p>
            <a:endParaRPr/>
          </a:p>
        </p:txBody>
      </p:sp>
      <p:sp>
        <p:nvSpPr>
          <p:cNvPr id="18" name="object 18"/>
          <p:cNvSpPr/>
          <p:nvPr/>
        </p:nvSpPr>
        <p:spPr>
          <a:xfrm>
            <a:off x="342900" y="4851400"/>
            <a:ext cx="5765800" cy="146050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2900" y="6159500"/>
            <a:ext cx="5765800" cy="1473200"/>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342900" y="7200900"/>
            <a:ext cx="5765800" cy="1473200"/>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437560" y="4609185"/>
            <a:ext cx="5617210" cy="4283710"/>
          </a:xfrm>
          <a:custGeom>
            <a:avLst/>
            <a:gdLst/>
            <a:ahLst/>
            <a:cxnLst/>
            <a:rect l="l" t="t" r="r" b="b"/>
            <a:pathLst>
              <a:path w="5617210" h="4283709">
                <a:moveTo>
                  <a:pt x="0" y="0"/>
                </a:moveTo>
                <a:lnTo>
                  <a:pt x="5617088" y="0"/>
                </a:lnTo>
                <a:lnTo>
                  <a:pt x="5617088" y="4283696"/>
                </a:lnTo>
                <a:lnTo>
                  <a:pt x="0" y="4283696"/>
                </a:lnTo>
                <a:lnTo>
                  <a:pt x="0" y="0"/>
                </a:lnTo>
                <a:close/>
              </a:path>
            </a:pathLst>
          </a:custGeom>
          <a:solidFill>
            <a:srgbClr val="FFFFFF"/>
          </a:solidFill>
        </p:spPr>
        <p:txBody>
          <a:bodyPr wrap="square" lIns="0" tIns="0" rIns="0" bIns="0" rtlCol="0"/>
          <a:lstStyle/>
          <a:p>
            <a:endParaRPr/>
          </a:p>
        </p:txBody>
      </p:sp>
      <p:sp>
        <p:nvSpPr>
          <p:cNvPr id="22" name="object 22"/>
          <p:cNvSpPr/>
          <p:nvPr/>
        </p:nvSpPr>
        <p:spPr>
          <a:xfrm>
            <a:off x="3768839" y="4328439"/>
            <a:ext cx="1028700" cy="584200"/>
          </a:xfrm>
          <a:custGeom>
            <a:avLst/>
            <a:gdLst/>
            <a:ahLst/>
            <a:cxnLst/>
            <a:rect l="l" t="t" r="r" b="b"/>
            <a:pathLst>
              <a:path w="1028700" h="584200">
                <a:moveTo>
                  <a:pt x="0" y="0"/>
                </a:moveTo>
                <a:lnTo>
                  <a:pt x="1028700" y="0"/>
                </a:lnTo>
                <a:lnTo>
                  <a:pt x="1028700" y="584200"/>
                </a:lnTo>
                <a:lnTo>
                  <a:pt x="0" y="584200"/>
                </a:lnTo>
                <a:lnTo>
                  <a:pt x="0" y="0"/>
                </a:lnTo>
                <a:close/>
              </a:path>
            </a:pathLst>
          </a:custGeom>
          <a:solidFill>
            <a:srgbClr val="FFFFFF"/>
          </a:solidFill>
        </p:spPr>
        <p:txBody>
          <a:bodyPr wrap="square" lIns="0" tIns="0" rIns="0" bIns="0" rtlCol="0"/>
          <a:lstStyle/>
          <a:p>
            <a:endParaRPr/>
          </a:p>
        </p:txBody>
      </p:sp>
      <p:sp>
        <p:nvSpPr>
          <p:cNvPr id="23" name="object 23"/>
          <p:cNvSpPr txBox="1"/>
          <p:nvPr/>
        </p:nvSpPr>
        <p:spPr>
          <a:xfrm>
            <a:off x="1066800" y="4610100"/>
            <a:ext cx="5036820" cy="184785"/>
          </a:xfrm>
          <a:prstGeom prst="rect">
            <a:avLst/>
          </a:prstGeom>
        </p:spPr>
        <p:txBody>
          <a:bodyPr vert="horz" wrap="square" lIns="0" tIns="0" rIns="0" bIns="0" rtlCol="0">
            <a:spAutoFit/>
          </a:bodyPr>
          <a:lstStyle/>
          <a:p>
            <a:pPr marL="12700">
              <a:lnSpc>
                <a:spcPct val="100000"/>
              </a:lnSpc>
            </a:pPr>
            <a:r>
              <a:rPr sz="1100" spc="20" dirty="0">
                <a:latin typeface="Yu Mincho"/>
                <a:cs typeface="Yu Mincho"/>
              </a:rPr>
              <a:t>Twitterの文字数が上限140字から10,000字になるを１０ほど挙げてみました。</a:t>
            </a:r>
            <a:endParaRPr sz="1100">
              <a:latin typeface="Yu Mincho"/>
              <a:cs typeface="Yu Mincho"/>
            </a:endParaRPr>
          </a:p>
        </p:txBody>
      </p:sp>
      <p:sp>
        <p:nvSpPr>
          <p:cNvPr id="24" name="object 24"/>
          <p:cNvSpPr txBox="1"/>
          <p:nvPr/>
        </p:nvSpPr>
        <p:spPr>
          <a:xfrm>
            <a:off x="1066800" y="4826000"/>
            <a:ext cx="4897120" cy="4083685"/>
          </a:xfrm>
          <a:prstGeom prst="rect">
            <a:avLst/>
          </a:prstGeom>
        </p:spPr>
        <p:txBody>
          <a:bodyPr vert="horz" wrap="square" lIns="0" tIns="0" rIns="0" bIns="0" rtlCol="0">
            <a:spAutoFit/>
          </a:bodyPr>
          <a:lstStyle/>
          <a:p>
            <a:pPr marL="12700" algn="just">
              <a:lnSpc>
                <a:spcPct val="100000"/>
              </a:lnSpc>
            </a:pPr>
            <a:r>
              <a:rPr sz="1100" spc="10" dirty="0">
                <a:latin typeface="Yu Mincho"/>
                <a:cs typeface="Yu Mincho"/>
              </a:rPr>
              <a:t>・140字以内へコンパクトに収めようという意識がなくなる</a:t>
            </a:r>
            <a:endParaRPr sz="1100">
              <a:latin typeface="Yu Mincho"/>
              <a:cs typeface="Yu Mincho"/>
            </a:endParaRPr>
          </a:p>
          <a:p>
            <a:pPr marL="12700" algn="just">
              <a:lnSpc>
                <a:spcPct val="100000"/>
              </a:lnSpc>
              <a:spcBef>
                <a:spcPts val="780"/>
              </a:spcBef>
            </a:pPr>
            <a:r>
              <a:rPr sz="1100" spc="-15" dirty="0">
                <a:latin typeface="Yu Mincho"/>
                <a:cs typeface="Yu Mincho"/>
              </a:rPr>
              <a:t>・短時間でタイムラインを流しながら情報入手しにくくなる</a:t>
            </a:r>
            <a:endParaRPr sz="1100">
              <a:latin typeface="Yu Mincho"/>
              <a:cs typeface="Yu Mincho"/>
            </a:endParaRPr>
          </a:p>
          <a:p>
            <a:pPr marL="12700" algn="just">
              <a:lnSpc>
                <a:spcPct val="100000"/>
              </a:lnSpc>
              <a:spcBef>
                <a:spcPts val="680"/>
              </a:spcBef>
            </a:pPr>
            <a:r>
              <a:rPr sz="1100" spc="-5" dirty="0">
                <a:latin typeface="Yu Mincho"/>
                <a:cs typeface="Yu Mincho"/>
              </a:rPr>
              <a:t>・リアルタイム検索結果が1万字ツイートの最後がヒットも</a:t>
            </a:r>
            <a:endParaRPr sz="1100">
              <a:latin typeface="Yu Mincho"/>
              <a:cs typeface="Yu Mincho"/>
            </a:endParaRPr>
          </a:p>
          <a:p>
            <a:pPr marL="12700" algn="just">
              <a:lnSpc>
                <a:spcPct val="100000"/>
              </a:lnSpc>
              <a:spcBef>
                <a:spcPts val="680"/>
              </a:spcBef>
            </a:pPr>
            <a:r>
              <a:rPr sz="1100" spc="-5" dirty="0">
                <a:latin typeface="Yu Mincho"/>
                <a:cs typeface="Yu Mincho"/>
              </a:rPr>
              <a:t>・今まで以上に大量のハッシュタグが使用されカオス化する</a:t>
            </a:r>
            <a:endParaRPr sz="1100">
              <a:latin typeface="Yu Mincho"/>
              <a:cs typeface="Yu Mincho"/>
            </a:endParaRPr>
          </a:p>
          <a:p>
            <a:pPr marL="12700" algn="just">
              <a:lnSpc>
                <a:spcPct val="100000"/>
              </a:lnSpc>
              <a:spcBef>
                <a:spcPts val="780"/>
              </a:spcBef>
            </a:pPr>
            <a:r>
              <a:rPr sz="1100" dirty="0">
                <a:latin typeface="Yu Mincho"/>
                <a:cs typeface="Yu Mincho"/>
              </a:rPr>
              <a:t>・今まで以上に大量のリンク投稿が使用されスパム増幅する</a:t>
            </a:r>
            <a:endParaRPr sz="1100">
              <a:latin typeface="Yu Mincho"/>
              <a:cs typeface="Yu Mincho"/>
            </a:endParaRPr>
          </a:p>
          <a:p>
            <a:pPr marL="12700" algn="just">
              <a:lnSpc>
                <a:spcPct val="100000"/>
              </a:lnSpc>
              <a:spcBef>
                <a:spcPts val="680"/>
              </a:spcBef>
            </a:pPr>
            <a:r>
              <a:rPr sz="1100" spc="-5" dirty="0">
                <a:latin typeface="Yu Mincho"/>
                <a:cs typeface="Yu Mincho"/>
              </a:rPr>
              <a:t>・キーワードに最適化した１万字のツイートは検索に有利か</a:t>
            </a:r>
            <a:endParaRPr sz="1100">
              <a:latin typeface="Yu Mincho"/>
              <a:cs typeface="Yu Mincho"/>
            </a:endParaRPr>
          </a:p>
          <a:p>
            <a:pPr marL="12700" algn="just">
              <a:lnSpc>
                <a:spcPct val="100000"/>
              </a:lnSpc>
              <a:spcBef>
                <a:spcPts val="780"/>
              </a:spcBef>
            </a:pPr>
            <a:r>
              <a:rPr sz="1100" spc="10" dirty="0">
                <a:latin typeface="Yu Mincho"/>
                <a:cs typeface="Yu Mincho"/>
              </a:rPr>
              <a:t>・twitter.comのドメインが強いのでブログより上位表示も</a:t>
            </a:r>
            <a:endParaRPr sz="1100">
              <a:latin typeface="Yu Mincho"/>
              <a:cs typeface="Yu Mincho"/>
            </a:endParaRPr>
          </a:p>
          <a:p>
            <a:pPr marL="12700" algn="just">
              <a:lnSpc>
                <a:spcPct val="100000"/>
              </a:lnSpc>
              <a:spcBef>
                <a:spcPts val="680"/>
              </a:spcBef>
            </a:pPr>
            <a:r>
              <a:rPr sz="1100" spc="-10" dirty="0">
                <a:latin typeface="Yu Mincho"/>
                <a:cs typeface="Yu Mincho"/>
              </a:rPr>
              <a:t>・過去のツイートが検索されて再び読んでもらえる可能性も</a:t>
            </a:r>
            <a:endParaRPr sz="1100">
              <a:latin typeface="Yu Mincho"/>
              <a:cs typeface="Yu Mincho"/>
            </a:endParaRPr>
          </a:p>
          <a:p>
            <a:pPr marL="12700" algn="just">
              <a:lnSpc>
                <a:spcPct val="100000"/>
              </a:lnSpc>
              <a:spcBef>
                <a:spcPts val="780"/>
              </a:spcBef>
            </a:pPr>
            <a:r>
              <a:rPr sz="1100" spc="35" dirty="0">
                <a:latin typeface="Yu Mincho"/>
                <a:cs typeface="Yu Mincho"/>
              </a:rPr>
              <a:t>・140字以内の要約‹「続きを読む」で詳細の書式が定着も</a:t>
            </a:r>
            <a:endParaRPr sz="1100">
              <a:latin typeface="Yu Mincho"/>
              <a:cs typeface="Yu Mincho"/>
            </a:endParaRPr>
          </a:p>
          <a:p>
            <a:pPr marL="12700" marR="1109980">
              <a:lnSpc>
                <a:spcPts val="2100"/>
              </a:lnSpc>
              <a:spcBef>
                <a:spcPts val="100"/>
              </a:spcBef>
            </a:pPr>
            <a:r>
              <a:rPr sz="1100" spc="-5" dirty="0">
                <a:latin typeface="Yu Mincho"/>
                <a:cs typeface="Yu Mincho"/>
              </a:rPr>
              <a:t>・写真や動画を途中に挿入できればブログの代用が進むかも </a:t>
            </a:r>
            <a:r>
              <a:rPr sz="1100" dirty="0">
                <a:latin typeface="Yu Mincho"/>
                <a:cs typeface="Yu Mincho"/>
              </a:rPr>
              <a:t> 詳しくは１５分の動画で解説しました。</a:t>
            </a:r>
            <a:endParaRPr sz="1100">
              <a:latin typeface="Yu Mincho"/>
              <a:cs typeface="Yu Mincho"/>
            </a:endParaRPr>
          </a:p>
          <a:p>
            <a:pPr marL="152400">
              <a:lnSpc>
                <a:spcPct val="100000"/>
              </a:lnSpc>
              <a:spcBef>
                <a:spcPts val="480"/>
              </a:spcBef>
            </a:pPr>
            <a:r>
              <a:rPr sz="1100" spc="50" dirty="0">
                <a:latin typeface="Yu Mincho"/>
                <a:cs typeface="Yu Mincho"/>
              </a:rPr>
              <a:t>Http://www,youtube.com/xxxxxxxxxxxxx</a:t>
            </a:r>
            <a:endParaRPr sz="1100">
              <a:latin typeface="Yu Mincho"/>
              <a:cs typeface="Yu Mincho"/>
            </a:endParaRPr>
          </a:p>
          <a:p>
            <a:pPr marL="12700" marR="5080" algn="just">
              <a:lnSpc>
                <a:spcPct val="151500"/>
              </a:lnSpc>
              <a:spcBef>
                <a:spcPts val="100"/>
              </a:spcBef>
            </a:pPr>
            <a:r>
              <a:rPr sz="1100" spc="-10" dirty="0">
                <a:latin typeface="Yu Mincho"/>
                <a:cs typeface="Yu Mincho"/>
              </a:rPr>
              <a:t>他にも影響があることありましたら教えてください。また関連するニュースや  </a:t>
            </a:r>
            <a:r>
              <a:rPr sz="1100" dirty="0">
                <a:latin typeface="Yu Mincho"/>
                <a:cs typeface="Yu Mincho"/>
              </a:rPr>
              <a:t>記事なども集</a:t>
            </a:r>
            <a:r>
              <a:rPr sz="1100" spc="-35" dirty="0">
                <a:latin typeface="Yu Mincho"/>
                <a:cs typeface="Yu Mincho"/>
              </a:rPr>
              <a:t>め</a:t>
            </a:r>
            <a:r>
              <a:rPr sz="1100" dirty="0">
                <a:latin typeface="Yu Mincho"/>
                <a:cs typeface="Yu Mincho"/>
              </a:rPr>
              <a:t>ていきま</a:t>
            </a:r>
            <a:r>
              <a:rPr sz="1100" spc="-110" dirty="0">
                <a:latin typeface="Yu Mincho"/>
                <a:cs typeface="Yu Mincho"/>
              </a:rPr>
              <a:t>す</a:t>
            </a:r>
            <a:r>
              <a:rPr sz="1100" dirty="0">
                <a:latin typeface="Yu Mincho"/>
                <a:cs typeface="Yu Mincho"/>
              </a:rPr>
              <a:t>。まだまだ長文を書けますが、そろそろ終わりにし  </a:t>
            </a:r>
            <a:r>
              <a:rPr sz="1100" spc="-15" dirty="0">
                <a:latin typeface="Yu Mincho"/>
                <a:cs typeface="Yu Mincho"/>
              </a:rPr>
              <a:t>ます(笑)。今後とも宜しくお願い致します。</a:t>
            </a:r>
            <a:endParaRPr sz="1100">
              <a:latin typeface="Yu Mincho"/>
              <a:cs typeface="Yu Mincho"/>
            </a:endParaRPr>
          </a:p>
          <a:p>
            <a:pPr marL="12700" algn="just">
              <a:lnSpc>
                <a:spcPct val="100000"/>
              </a:lnSpc>
              <a:spcBef>
                <a:spcPts val="780"/>
              </a:spcBef>
            </a:pPr>
            <a:r>
              <a:rPr sz="1100" spc="50" dirty="0">
                <a:latin typeface="Yu Mincho"/>
                <a:cs typeface="Yu Mincho"/>
              </a:rPr>
              <a:t>#twitter   #twitter1万字   </a:t>
            </a:r>
            <a:r>
              <a:rPr sz="1100" spc="10" dirty="0">
                <a:latin typeface="Yu Mincho"/>
                <a:cs typeface="Yu Mincho"/>
              </a:rPr>
              <a:t>#ツイッター    </a:t>
            </a:r>
            <a:r>
              <a:rPr sz="1100" spc="100" dirty="0">
                <a:latin typeface="Yu Mincho"/>
                <a:cs typeface="Yu Mincho"/>
              </a:rPr>
              <a:t>#facebook  </a:t>
            </a:r>
            <a:r>
              <a:rPr sz="1100" spc="145" dirty="0">
                <a:latin typeface="Yu Mincho"/>
                <a:cs typeface="Yu Mincho"/>
              </a:rPr>
              <a:t> </a:t>
            </a:r>
            <a:r>
              <a:rPr sz="1100" spc="70" dirty="0">
                <a:latin typeface="Yu Mincho"/>
                <a:cs typeface="Yu Mincho"/>
              </a:rPr>
              <a:t>#AKB48</a:t>
            </a:r>
            <a:endParaRPr sz="1100">
              <a:latin typeface="Yu Mincho"/>
              <a:cs typeface="Yu Mincho"/>
            </a:endParaRPr>
          </a:p>
        </p:txBody>
      </p:sp>
      <p:sp>
        <p:nvSpPr>
          <p:cNvPr id="25" name="object 25"/>
          <p:cNvSpPr/>
          <p:nvPr/>
        </p:nvSpPr>
        <p:spPr>
          <a:xfrm>
            <a:off x="2590990" y="3270034"/>
            <a:ext cx="415290" cy="161925"/>
          </a:xfrm>
          <a:custGeom>
            <a:avLst/>
            <a:gdLst/>
            <a:ahLst/>
            <a:cxnLst/>
            <a:rect l="l" t="t" r="r" b="b"/>
            <a:pathLst>
              <a:path w="415289" h="161925">
                <a:moveTo>
                  <a:pt x="0" y="0"/>
                </a:moveTo>
                <a:lnTo>
                  <a:pt x="414680" y="0"/>
                </a:lnTo>
                <a:lnTo>
                  <a:pt x="414680" y="161696"/>
                </a:lnTo>
                <a:lnTo>
                  <a:pt x="0" y="161696"/>
                </a:lnTo>
                <a:lnTo>
                  <a:pt x="0" y="0"/>
                </a:lnTo>
                <a:close/>
              </a:path>
            </a:pathLst>
          </a:custGeom>
          <a:solidFill>
            <a:srgbClr val="F39019"/>
          </a:solidFill>
        </p:spPr>
        <p:txBody>
          <a:bodyPr wrap="square" lIns="0" tIns="0" rIns="0" bIns="0" rtlCol="0"/>
          <a:lstStyle/>
          <a:p>
            <a:endParaRPr/>
          </a:p>
        </p:txBody>
      </p:sp>
      <p:sp>
        <p:nvSpPr>
          <p:cNvPr id="26" name="object 26"/>
          <p:cNvSpPr/>
          <p:nvPr/>
        </p:nvSpPr>
        <p:spPr>
          <a:xfrm>
            <a:off x="2443302" y="3387140"/>
            <a:ext cx="710565" cy="161925"/>
          </a:xfrm>
          <a:custGeom>
            <a:avLst/>
            <a:gdLst/>
            <a:ahLst/>
            <a:cxnLst/>
            <a:rect l="l" t="t" r="r" b="b"/>
            <a:pathLst>
              <a:path w="710564" h="161925">
                <a:moveTo>
                  <a:pt x="710069" y="0"/>
                </a:moveTo>
                <a:lnTo>
                  <a:pt x="0" y="0"/>
                </a:lnTo>
                <a:lnTo>
                  <a:pt x="355028" y="161696"/>
                </a:lnTo>
                <a:lnTo>
                  <a:pt x="710069" y="0"/>
                </a:lnTo>
                <a:close/>
              </a:path>
            </a:pathLst>
          </a:custGeom>
          <a:solidFill>
            <a:srgbClr val="F39019"/>
          </a:solidFill>
        </p:spPr>
        <p:txBody>
          <a:bodyPr wrap="square" lIns="0" tIns="0" rIns="0" bIns="0" rtlCol="0"/>
          <a:lstStyle/>
          <a:p>
            <a:endParaRPr/>
          </a:p>
        </p:txBody>
      </p:sp>
      <p:sp>
        <p:nvSpPr>
          <p:cNvPr id="27" name="object 27"/>
          <p:cNvSpPr/>
          <p:nvPr/>
        </p:nvSpPr>
        <p:spPr>
          <a:xfrm>
            <a:off x="3648189" y="2570416"/>
            <a:ext cx="990600" cy="285750"/>
          </a:xfrm>
          <a:custGeom>
            <a:avLst/>
            <a:gdLst/>
            <a:ahLst/>
            <a:cxnLst/>
            <a:rect l="l" t="t" r="r" b="b"/>
            <a:pathLst>
              <a:path w="990600" h="285750">
                <a:moveTo>
                  <a:pt x="142875" y="0"/>
                </a:moveTo>
                <a:lnTo>
                  <a:pt x="847725" y="0"/>
                </a:lnTo>
                <a:lnTo>
                  <a:pt x="892884" y="7283"/>
                </a:lnTo>
                <a:lnTo>
                  <a:pt x="932105" y="27566"/>
                </a:lnTo>
                <a:lnTo>
                  <a:pt x="963033" y="58494"/>
                </a:lnTo>
                <a:lnTo>
                  <a:pt x="983316" y="97715"/>
                </a:lnTo>
                <a:lnTo>
                  <a:pt x="990600" y="142875"/>
                </a:lnTo>
                <a:lnTo>
                  <a:pt x="983316" y="188034"/>
                </a:lnTo>
                <a:lnTo>
                  <a:pt x="963033" y="227255"/>
                </a:lnTo>
                <a:lnTo>
                  <a:pt x="932105" y="258183"/>
                </a:lnTo>
                <a:lnTo>
                  <a:pt x="892884" y="278466"/>
                </a:lnTo>
                <a:lnTo>
                  <a:pt x="847725" y="285750"/>
                </a:lnTo>
                <a:lnTo>
                  <a:pt x="142875" y="285750"/>
                </a:lnTo>
                <a:lnTo>
                  <a:pt x="97715" y="278466"/>
                </a:lnTo>
                <a:lnTo>
                  <a:pt x="58494" y="258183"/>
                </a:lnTo>
                <a:lnTo>
                  <a:pt x="27566" y="227255"/>
                </a:lnTo>
                <a:lnTo>
                  <a:pt x="7283" y="188034"/>
                </a:lnTo>
                <a:lnTo>
                  <a:pt x="0" y="142875"/>
                </a:lnTo>
                <a:lnTo>
                  <a:pt x="7283" y="97715"/>
                </a:lnTo>
                <a:lnTo>
                  <a:pt x="27566" y="58494"/>
                </a:lnTo>
                <a:lnTo>
                  <a:pt x="58494" y="27566"/>
                </a:lnTo>
                <a:lnTo>
                  <a:pt x="97715" y="7283"/>
                </a:lnTo>
                <a:lnTo>
                  <a:pt x="142875" y="0"/>
                </a:lnTo>
                <a:close/>
              </a:path>
            </a:pathLst>
          </a:custGeom>
          <a:ln w="38100">
            <a:solidFill>
              <a:srgbClr val="FF2600"/>
            </a:solidFill>
          </a:ln>
        </p:spPr>
        <p:txBody>
          <a:bodyPr wrap="square" lIns="0" tIns="0" rIns="0" bIns="0" rtlCol="0"/>
          <a:lstStyle/>
          <a:p>
            <a:endParaRPr/>
          </a:p>
        </p:txBody>
      </p:sp>
      <p:sp>
        <p:nvSpPr>
          <p:cNvPr id="28" name="object 28"/>
          <p:cNvSpPr txBox="1"/>
          <p:nvPr/>
        </p:nvSpPr>
        <p:spPr>
          <a:xfrm>
            <a:off x="2070100" y="2921000"/>
            <a:ext cx="3942715" cy="300990"/>
          </a:xfrm>
          <a:prstGeom prst="rect">
            <a:avLst/>
          </a:prstGeom>
        </p:spPr>
        <p:txBody>
          <a:bodyPr vert="horz" wrap="square" lIns="0" tIns="0" rIns="0" bIns="0" rtlCol="0">
            <a:spAutoFit/>
          </a:bodyPr>
          <a:lstStyle/>
          <a:p>
            <a:pPr marL="12700">
              <a:lnSpc>
                <a:spcPct val="100000"/>
              </a:lnSpc>
            </a:pPr>
            <a:r>
              <a:rPr sz="1800" spc="280" dirty="0">
                <a:solidFill>
                  <a:srgbClr val="FF2600"/>
                </a:solidFill>
                <a:latin typeface="Yu Gothic"/>
                <a:cs typeface="Yu Gothic"/>
              </a:rPr>
              <a:t>140字以上は続きを読むで展開される</a:t>
            </a:r>
            <a:endParaRPr sz="1800">
              <a:latin typeface="Yu Gothic"/>
              <a:cs typeface="Yu Gothic"/>
            </a:endParaRPr>
          </a:p>
        </p:txBody>
      </p:sp>
      <p:sp>
        <p:nvSpPr>
          <p:cNvPr id="29" name="object 29"/>
          <p:cNvSpPr txBox="1"/>
          <p:nvPr/>
        </p:nvSpPr>
        <p:spPr>
          <a:xfrm>
            <a:off x="6324600" y="3771900"/>
            <a:ext cx="6121400" cy="1166495"/>
          </a:xfrm>
          <a:prstGeom prst="rect">
            <a:avLst/>
          </a:prstGeom>
        </p:spPr>
        <p:txBody>
          <a:bodyPr vert="horz" wrap="square" lIns="0" tIns="0" rIns="0" bIns="0" rtlCol="0">
            <a:spAutoFit/>
          </a:bodyPr>
          <a:lstStyle/>
          <a:p>
            <a:pPr marL="25400" marR="5080" indent="-12700">
              <a:lnSpc>
                <a:spcPct val="125000"/>
              </a:lnSpc>
            </a:pPr>
            <a:r>
              <a:rPr sz="3000" dirty="0">
                <a:latin typeface="Yu Mincho"/>
                <a:cs typeface="Yu Mincho"/>
              </a:rPr>
              <a:t>５・７・５・７・７の３１文字で伝  わる日本語にお</a:t>
            </a:r>
            <a:r>
              <a:rPr sz="3000" spc="-120" dirty="0">
                <a:latin typeface="Yu Mincho"/>
                <a:cs typeface="Yu Mincho"/>
              </a:rPr>
              <a:t>い</a:t>
            </a:r>
            <a:r>
              <a:rPr sz="3000" dirty="0">
                <a:latin typeface="Yu Mincho"/>
                <a:cs typeface="Yu Mincho"/>
              </a:rPr>
              <a:t>て１４０字は長い</a:t>
            </a:r>
            <a:endParaRPr sz="3000">
              <a:latin typeface="Yu Mincho"/>
              <a:cs typeface="Yu Minch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9003" rIns="0" bIns="0" rtlCol="0">
            <a:spAutoFit/>
          </a:bodyPr>
          <a:lstStyle/>
          <a:p>
            <a:pPr marL="330200">
              <a:lnSpc>
                <a:spcPct val="100000"/>
              </a:lnSpc>
            </a:pPr>
            <a:r>
              <a:rPr sz="3200" b="1" spc="-15" dirty="0">
                <a:solidFill>
                  <a:srgbClr val="000000"/>
                </a:solidFill>
                <a:latin typeface="Arial"/>
                <a:cs typeface="Arial"/>
              </a:rPr>
              <a:t>Twitter</a:t>
            </a:r>
            <a:r>
              <a:rPr sz="3200" spc="-15" dirty="0">
                <a:solidFill>
                  <a:srgbClr val="000000"/>
                </a:solidFill>
              </a:rPr>
              <a:t>は人類史上初「自分の思考を言語化するツール」の問題点も</a:t>
            </a:r>
            <a:endParaRPr sz="3200">
              <a:latin typeface="Arial"/>
              <a:cs typeface="Arial"/>
            </a:endParaRPr>
          </a:p>
        </p:txBody>
      </p:sp>
      <p:sp>
        <p:nvSpPr>
          <p:cNvPr id="3" name="object 3"/>
          <p:cNvSpPr/>
          <p:nvPr/>
        </p:nvSpPr>
        <p:spPr>
          <a:xfrm>
            <a:off x="685800" y="1028700"/>
            <a:ext cx="11049000" cy="62611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96881" y="7381777"/>
            <a:ext cx="4724400" cy="211324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95400" y="7480300"/>
            <a:ext cx="4419600" cy="18034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95400" y="7480300"/>
            <a:ext cx="4419600" cy="1803400"/>
          </a:xfrm>
          <a:custGeom>
            <a:avLst/>
            <a:gdLst/>
            <a:ahLst/>
            <a:cxnLst/>
            <a:rect l="l" t="t" r="r" b="b"/>
            <a:pathLst>
              <a:path w="4419600" h="1803400">
                <a:moveTo>
                  <a:pt x="0" y="0"/>
                </a:moveTo>
                <a:lnTo>
                  <a:pt x="4419600" y="0"/>
                </a:lnTo>
                <a:lnTo>
                  <a:pt x="4419600" y="1803400"/>
                </a:lnTo>
                <a:lnTo>
                  <a:pt x="0" y="1803400"/>
                </a:lnTo>
                <a:lnTo>
                  <a:pt x="0" y="0"/>
                </a:lnTo>
                <a:close/>
              </a:path>
            </a:pathLst>
          </a:custGeom>
          <a:ln w="50800">
            <a:solidFill>
              <a:srgbClr val="E32400"/>
            </a:solidFill>
          </a:ln>
        </p:spPr>
        <p:txBody>
          <a:bodyPr wrap="square" lIns="0" tIns="0" rIns="0" bIns="0" rtlCol="0"/>
          <a:lstStyle/>
          <a:p>
            <a:endParaRPr/>
          </a:p>
        </p:txBody>
      </p:sp>
      <p:sp>
        <p:nvSpPr>
          <p:cNvPr id="7" name="object 7"/>
          <p:cNvSpPr txBox="1"/>
          <p:nvPr/>
        </p:nvSpPr>
        <p:spPr>
          <a:xfrm>
            <a:off x="1790700" y="2705100"/>
            <a:ext cx="185420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滝井秀典さん</a:t>
            </a:r>
            <a:endParaRPr sz="2400">
              <a:latin typeface="Yu Mincho"/>
              <a:cs typeface="Yu Mincho"/>
            </a:endParaRPr>
          </a:p>
        </p:txBody>
      </p:sp>
      <p:sp>
        <p:nvSpPr>
          <p:cNvPr id="8" name="object 8"/>
          <p:cNvSpPr txBox="1"/>
          <p:nvPr/>
        </p:nvSpPr>
        <p:spPr>
          <a:xfrm>
            <a:off x="7327900" y="2794000"/>
            <a:ext cx="185420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秋武政道さん</a:t>
            </a:r>
            <a:endParaRPr sz="2400">
              <a:latin typeface="Yu Mincho"/>
              <a:cs typeface="Yu Mincho"/>
            </a:endParaRPr>
          </a:p>
        </p:txBody>
      </p:sp>
      <p:sp>
        <p:nvSpPr>
          <p:cNvPr id="9" name="object 9"/>
          <p:cNvSpPr txBox="1"/>
          <p:nvPr/>
        </p:nvSpPr>
        <p:spPr>
          <a:xfrm>
            <a:off x="647700" y="7086600"/>
            <a:ext cx="305816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竹内謙礼さんメ</a:t>
            </a:r>
            <a:r>
              <a:rPr sz="2400" spc="-120" dirty="0">
                <a:latin typeface="Yu Mincho"/>
                <a:cs typeface="Yu Mincho"/>
              </a:rPr>
              <a:t>ル</a:t>
            </a:r>
            <a:r>
              <a:rPr sz="2400" dirty="0">
                <a:latin typeface="Yu Mincho"/>
                <a:cs typeface="Yu Mincho"/>
              </a:rPr>
              <a:t>マガ</a:t>
            </a:r>
            <a:endParaRPr sz="2400">
              <a:latin typeface="Yu Mincho"/>
              <a:cs typeface="Yu Mincho"/>
            </a:endParaRPr>
          </a:p>
        </p:txBody>
      </p:sp>
      <p:sp>
        <p:nvSpPr>
          <p:cNvPr id="10" name="object 10"/>
          <p:cNvSpPr/>
          <p:nvPr/>
        </p:nvSpPr>
        <p:spPr>
          <a:xfrm>
            <a:off x="6248400" y="6248400"/>
            <a:ext cx="4902200" cy="3022600"/>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7874000" y="7569200"/>
            <a:ext cx="185420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松尾茂起さん</a:t>
            </a:r>
            <a:endParaRPr sz="2400">
              <a:latin typeface="Yu Mincho"/>
              <a:cs typeface="Yu Mincho"/>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46</a:t>
            </a:fld>
            <a:endParaRPr spc="-105" dirty="0"/>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9700" y="990600"/>
            <a:ext cx="12166600" cy="811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8600" y="0"/>
            <a:ext cx="12207875" cy="1381760"/>
          </a:xfrm>
          <a:prstGeom prst="rect">
            <a:avLst/>
          </a:prstGeom>
        </p:spPr>
        <p:txBody>
          <a:bodyPr vert="horz" wrap="square" lIns="0" tIns="0" rIns="0" bIns="0" rtlCol="0">
            <a:spAutoFit/>
          </a:bodyPr>
          <a:lstStyle/>
          <a:p>
            <a:pPr marL="12700" marR="5080">
              <a:lnSpc>
                <a:spcPct val="155000"/>
              </a:lnSpc>
            </a:pPr>
            <a:r>
              <a:rPr sz="2850" spc="155" dirty="0">
                <a:solidFill>
                  <a:srgbClr val="000000"/>
                </a:solidFill>
                <a:latin typeface="PMingLiU"/>
                <a:cs typeface="PMingLiU"/>
              </a:rPr>
              <a:t>著名人だけでなく一般人も実名登録したFacebookでネット世界が変わる  </a:t>
            </a:r>
            <a:r>
              <a:rPr sz="2850" spc="114" dirty="0">
                <a:solidFill>
                  <a:srgbClr val="000000"/>
                </a:solidFill>
                <a:latin typeface="PMingLiU"/>
                <a:cs typeface="PMingLiU"/>
              </a:rPr>
              <a:t>LINEの普及でオープンな愚痴や不満のはけ口として匿名のTwitterが人気</a:t>
            </a:r>
            <a:endParaRPr sz="2850">
              <a:latin typeface="PMingLiU"/>
              <a:cs typeface="PMingLiU"/>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47</a:t>
            </a:fld>
            <a:endParaRPr spc="-105"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4" name="object 4"/>
          <p:cNvSpPr txBox="1"/>
          <p:nvPr/>
        </p:nvSpPr>
        <p:spPr>
          <a:xfrm>
            <a:off x="6921500" y="8674100"/>
            <a:ext cx="5585460" cy="379095"/>
          </a:xfrm>
          <a:prstGeom prst="rect">
            <a:avLst/>
          </a:prstGeom>
        </p:spPr>
        <p:txBody>
          <a:bodyPr vert="horz" wrap="square" lIns="0" tIns="0" rIns="0" bIns="0" rtlCol="0">
            <a:spAutoFit/>
          </a:bodyPr>
          <a:lstStyle/>
          <a:p>
            <a:pPr marL="12700">
              <a:lnSpc>
                <a:spcPct val="100000"/>
              </a:lnSpc>
            </a:pPr>
            <a:r>
              <a:rPr sz="2400" u="heavy" spc="-90" dirty="0">
                <a:latin typeface="Arial"/>
                <a:cs typeface="Arial"/>
                <a:hlinkClick r:id="rId3"/>
              </a:rPr>
              <a:t>http://dt.business.nifty.com/articles/1443.html</a:t>
            </a:r>
            <a:endParaRPr sz="24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9003" rIns="0" bIns="0" rtlCol="0">
            <a:spAutoFit/>
          </a:bodyPr>
          <a:lstStyle/>
          <a:p>
            <a:pPr marL="215900">
              <a:lnSpc>
                <a:spcPct val="100000"/>
              </a:lnSpc>
            </a:pPr>
            <a:r>
              <a:rPr sz="3100" spc="20" dirty="0">
                <a:solidFill>
                  <a:srgbClr val="000000"/>
                </a:solidFill>
              </a:rPr>
              <a:t>複数</a:t>
            </a:r>
            <a:r>
              <a:rPr sz="3100" b="1" spc="20" dirty="0">
                <a:solidFill>
                  <a:srgbClr val="000000"/>
                </a:solidFill>
                <a:latin typeface="Calibri"/>
                <a:cs typeface="Calibri"/>
              </a:rPr>
              <a:t>Twitter</a:t>
            </a:r>
            <a:r>
              <a:rPr sz="3100" spc="20" dirty="0">
                <a:solidFill>
                  <a:srgbClr val="000000"/>
                </a:solidFill>
              </a:rPr>
              <a:t>アカウントを匿名でも運用できるので多重人格になりがち</a:t>
            </a:r>
            <a:endParaRPr sz="3100">
              <a:latin typeface="Calibri"/>
              <a:cs typeface="Calibri"/>
            </a:endParaRPr>
          </a:p>
        </p:txBody>
      </p:sp>
      <p:sp>
        <p:nvSpPr>
          <p:cNvPr id="3" name="object 3"/>
          <p:cNvSpPr/>
          <p:nvPr/>
        </p:nvSpPr>
        <p:spPr>
          <a:xfrm>
            <a:off x="304800" y="2120900"/>
            <a:ext cx="3937000" cy="69977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4800" y="2120900"/>
            <a:ext cx="3937000" cy="6997700"/>
          </a:xfrm>
          <a:custGeom>
            <a:avLst/>
            <a:gdLst/>
            <a:ahLst/>
            <a:cxnLst/>
            <a:rect l="l" t="t" r="r" b="b"/>
            <a:pathLst>
              <a:path w="3937000" h="6997700">
                <a:moveTo>
                  <a:pt x="0" y="0"/>
                </a:moveTo>
                <a:lnTo>
                  <a:pt x="3937000" y="0"/>
                </a:lnTo>
                <a:lnTo>
                  <a:pt x="3937000" y="6997700"/>
                </a:lnTo>
                <a:lnTo>
                  <a:pt x="0" y="6997700"/>
                </a:lnTo>
                <a:lnTo>
                  <a:pt x="0" y="0"/>
                </a:lnTo>
                <a:close/>
              </a:path>
            </a:pathLst>
          </a:custGeom>
          <a:ln w="12700">
            <a:solidFill>
              <a:srgbClr val="000000"/>
            </a:solidFill>
          </a:ln>
        </p:spPr>
        <p:txBody>
          <a:bodyPr wrap="square" lIns="0" tIns="0" rIns="0" bIns="0" rtlCol="0"/>
          <a:lstStyle/>
          <a:p>
            <a:endParaRPr/>
          </a:p>
        </p:txBody>
      </p:sp>
      <p:sp>
        <p:nvSpPr>
          <p:cNvPr id="5" name="object 5"/>
          <p:cNvSpPr txBox="1"/>
          <p:nvPr/>
        </p:nvSpPr>
        <p:spPr>
          <a:xfrm>
            <a:off x="330200" y="1104900"/>
            <a:ext cx="3124200" cy="668655"/>
          </a:xfrm>
          <a:prstGeom prst="rect">
            <a:avLst/>
          </a:prstGeom>
        </p:spPr>
        <p:txBody>
          <a:bodyPr vert="horz" wrap="square" lIns="0" tIns="0" rIns="0" bIns="0" rtlCol="0">
            <a:spAutoFit/>
          </a:bodyPr>
          <a:lstStyle/>
          <a:p>
            <a:pPr marL="76200">
              <a:lnSpc>
                <a:spcPct val="100000"/>
              </a:lnSpc>
            </a:pPr>
            <a:r>
              <a:rPr sz="2400" dirty="0">
                <a:latin typeface="Yu Mincho"/>
                <a:cs typeface="Yu Mincho"/>
              </a:rPr>
              <a:t>公式アカウント</a:t>
            </a:r>
            <a:endParaRPr sz="2400">
              <a:latin typeface="Yu Mincho"/>
              <a:cs typeface="Yu Mincho"/>
            </a:endParaRPr>
          </a:p>
          <a:p>
            <a:pPr marL="12700">
              <a:lnSpc>
                <a:spcPct val="100000"/>
              </a:lnSpc>
              <a:spcBef>
                <a:spcPts val="120"/>
              </a:spcBef>
            </a:pPr>
            <a:r>
              <a:rPr sz="1800" u="sng" spc="-45" dirty="0">
                <a:latin typeface="Arial"/>
                <a:cs typeface="Arial"/>
              </a:rPr>
              <a:t>https://twitter.com/enspire_co_jp</a:t>
            </a:r>
            <a:endParaRPr sz="1800">
              <a:latin typeface="Arial"/>
              <a:cs typeface="Arial"/>
            </a:endParaRPr>
          </a:p>
        </p:txBody>
      </p:sp>
      <p:sp>
        <p:nvSpPr>
          <p:cNvPr id="6" name="object 6"/>
          <p:cNvSpPr/>
          <p:nvPr/>
        </p:nvSpPr>
        <p:spPr>
          <a:xfrm>
            <a:off x="4483100" y="2108200"/>
            <a:ext cx="3949700" cy="70104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483100" y="2108200"/>
            <a:ext cx="3949700" cy="7010400"/>
          </a:xfrm>
          <a:custGeom>
            <a:avLst/>
            <a:gdLst/>
            <a:ahLst/>
            <a:cxnLst/>
            <a:rect l="l" t="t" r="r" b="b"/>
            <a:pathLst>
              <a:path w="3949700" h="7010400">
                <a:moveTo>
                  <a:pt x="0" y="0"/>
                </a:moveTo>
                <a:lnTo>
                  <a:pt x="3949700" y="0"/>
                </a:lnTo>
                <a:lnTo>
                  <a:pt x="3949700" y="7010400"/>
                </a:lnTo>
                <a:lnTo>
                  <a:pt x="0" y="7010400"/>
                </a:lnTo>
                <a:lnTo>
                  <a:pt x="0" y="0"/>
                </a:lnTo>
                <a:close/>
              </a:path>
            </a:pathLst>
          </a:custGeom>
          <a:ln w="38100">
            <a:solidFill>
              <a:srgbClr val="E32400"/>
            </a:solidFill>
          </a:ln>
        </p:spPr>
        <p:txBody>
          <a:bodyPr wrap="square" lIns="0" tIns="0" rIns="0" bIns="0" rtlCol="0"/>
          <a:lstStyle/>
          <a:p>
            <a:endParaRPr/>
          </a:p>
        </p:txBody>
      </p:sp>
      <p:sp>
        <p:nvSpPr>
          <p:cNvPr id="8" name="object 8"/>
          <p:cNvSpPr/>
          <p:nvPr/>
        </p:nvSpPr>
        <p:spPr>
          <a:xfrm>
            <a:off x="8636000" y="2095500"/>
            <a:ext cx="3962400" cy="70358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079500" y="5486400"/>
            <a:ext cx="825500" cy="546100"/>
          </a:xfrm>
          <a:custGeom>
            <a:avLst/>
            <a:gdLst/>
            <a:ahLst/>
            <a:cxnLst/>
            <a:rect l="l" t="t" r="r" b="b"/>
            <a:pathLst>
              <a:path w="825500" h="546100">
                <a:moveTo>
                  <a:pt x="0" y="355600"/>
                </a:moveTo>
                <a:lnTo>
                  <a:pt x="0" y="190500"/>
                </a:lnTo>
                <a:lnTo>
                  <a:pt x="5031" y="146820"/>
                </a:lnTo>
                <a:lnTo>
                  <a:pt x="19362" y="106722"/>
                </a:lnTo>
                <a:lnTo>
                  <a:pt x="41850" y="71351"/>
                </a:lnTo>
                <a:lnTo>
                  <a:pt x="71351" y="41850"/>
                </a:lnTo>
                <a:lnTo>
                  <a:pt x="106722" y="19362"/>
                </a:lnTo>
                <a:lnTo>
                  <a:pt x="146820" y="5031"/>
                </a:lnTo>
                <a:lnTo>
                  <a:pt x="190500" y="0"/>
                </a:lnTo>
                <a:lnTo>
                  <a:pt x="635000" y="0"/>
                </a:lnTo>
                <a:lnTo>
                  <a:pt x="678680" y="5031"/>
                </a:lnTo>
                <a:lnTo>
                  <a:pt x="718777" y="19362"/>
                </a:lnTo>
                <a:lnTo>
                  <a:pt x="754148" y="41850"/>
                </a:lnTo>
                <a:lnTo>
                  <a:pt x="783649" y="71351"/>
                </a:lnTo>
                <a:lnTo>
                  <a:pt x="806137" y="106722"/>
                </a:lnTo>
                <a:lnTo>
                  <a:pt x="820468" y="146820"/>
                </a:lnTo>
                <a:lnTo>
                  <a:pt x="825500" y="190500"/>
                </a:lnTo>
                <a:lnTo>
                  <a:pt x="825500" y="355600"/>
                </a:lnTo>
                <a:lnTo>
                  <a:pt x="820468" y="399280"/>
                </a:lnTo>
                <a:lnTo>
                  <a:pt x="806137" y="439377"/>
                </a:lnTo>
                <a:lnTo>
                  <a:pt x="783649" y="474748"/>
                </a:lnTo>
                <a:lnTo>
                  <a:pt x="754148" y="504249"/>
                </a:lnTo>
                <a:lnTo>
                  <a:pt x="718777" y="526737"/>
                </a:lnTo>
                <a:lnTo>
                  <a:pt x="678680" y="541068"/>
                </a:lnTo>
                <a:lnTo>
                  <a:pt x="635000" y="546100"/>
                </a:lnTo>
                <a:lnTo>
                  <a:pt x="190500" y="546100"/>
                </a:lnTo>
                <a:lnTo>
                  <a:pt x="146820" y="541068"/>
                </a:lnTo>
                <a:lnTo>
                  <a:pt x="106722" y="526737"/>
                </a:lnTo>
                <a:lnTo>
                  <a:pt x="71351" y="504249"/>
                </a:lnTo>
                <a:lnTo>
                  <a:pt x="41850" y="474748"/>
                </a:lnTo>
                <a:lnTo>
                  <a:pt x="19362" y="439377"/>
                </a:lnTo>
                <a:lnTo>
                  <a:pt x="5031" y="399280"/>
                </a:lnTo>
                <a:lnTo>
                  <a:pt x="0" y="355600"/>
                </a:lnTo>
                <a:close/>
              </a:path>
            </a:pathLst>
          </a:custGeom>
          <a:ln w="50800">
            <a:solidFill>
              <a:srgbClr val="E32400"/>
            </a:solidFill>
          </a:ln>
        </p:spPr>
        <p:txBody>
          <a:bodyPr wrap="square" lIns="0" tIns="0" rIns="0" bIns="0" rtlCol="0"/>
          <a:lstStyle/>
          <a:p>
            <a:endParaRPr/>
          </a:p>
        </p:txBody>
      </p:sp>
      <p:sp>
        <p:nvSpPr>
          <p:cNvPr id="10" name="object 10"/>
          <p:cNvSpPr/>
          <p:nvPr/>
        </p:nvSpPr>
        <p:spPr>
          <a:xfrm>
            <a:off x="1871230" y="5352242"/>
            <a:ext cx="2519045" cy="425450"/>
          </a:xfrm>
          <a:custGeom>
            <a:avLst/>
            <a:gdLst/>
            <a:ahLst/>
            <a:cxnLst/>
            <a:rect l="l" t="t" r="r" b="b"/>
            <a:pathLst>
              <a:path w="2519045" h="425450">
                <a:moveTo>
                  <a:pt x="2518651" y="0"/>
                </a:moveTo>
                <a:lnTo>
                  <a:pt x="2499855" y="3171"/>
                </a:lnTo>
                <a:lnTo>
                  <a:pt x="0" y="425271"/>
                </a:lnTo>
              </a:path>
            </a:pathLst>
          </a:custGeom>
          <a:ln w="38100">
            <a:solidFill>
              <a:srgbClr val="E32400"/>
            </a:solidFill>
          </a:ln>
        </p:spPr>
        <p:txBody>
          <a:bodyPr wrap="square" lIns="0" tIns="0" rIns="0" bIns="0" rtlCol="0"/>
          <a:lstStyle/>
          <a:p>
            <a:endParaRPr/>
          </a:p>
        </p:txBody>
      </p:sp>
      <p:sp>
        <p:nvSpPr>
          <p:cNvPr id="11" name="object 11"/>
          <p:cNvSpPr/>
          <p:nvPr/>
        </p:nvSpPr>
        <p:spPr>
          <a:xfrm>
            <a:off x="4315815" y="5279745"/>
            <a:ext cx="179705" cy="165735"/>
          </a:xfrm>
          <a:custGeom>
            <a:avLst/>
            <a:gdLst/>
            <a:ahLst/>
            <a:cxnLst/>
            <a:rect l="l" t="t" r="r" b="b"/>
            <a:pathLst>
              <a:path w="179704" h="165735">
                <a:moveTo>
                  <a:pt x="0" y="0"/>
                </a:moveTo>
                <a:lnTo>
                  <a:pt x="55283" y="75666"/>
                </a:lnTo>
                <a:lnTo>
                  <a:pt x="27914" y="165303"/>
                </a:lnTo>
                <a:lnTo>
                  <a:pt x="179260" y="54737"/>
                </a:lnTo>
                <a:lnTo>
                  <a:pt x="0" y="0"/>
                </a:lnTo>
                <a:close/>
              </a:path>
            </a:pathLst>
          </a:custGeom>
          <a:solidFill>
            <a:srgbClr val="E32400"/>
          </a:solidFill>
        </p:spPr>
        <p:txBody>
          <a:bodyPr wrap="square" lIns="0" tIns="0" rIns="0" bIns="0" rtlCol="0"/>
          <a:lstStyle/>
          <a:p>
            <a:endParaRPr/>
          </a:p>
        </p:txBody>
      </p:sp>
      <p:sp>
        <p:nvSpPr>
          <p:cNvPr id="12" name="object 12"/>
          <p:cNvSpPr/>
          <p:nvPr/>
        </p:nvSpPr>
        <p:spPr>
          <a:xfrm>
            <a:off x="4597400" y="4356100"/>
            <a:ext cx="3708400" cy="1879600"/>
          </a:xfrm>
          <a:custGeom>
            <a:avLst/>
            <a:gdLst/>
            <a:ahLst/>
            <a:cxnLst/>
            <a:rect l="l" t="t" r="r" b="b"/>
            <a:pathLst>
              <a:path w="3708400" h="1879600">
                <a:moveTo>
                  <a:pt x="0" y="1689100"/>
                </a:moveTo>
                <a:lnTo>
                  <a:pt x="0" y="190500"/>
                </a:lnTo>
                <a:lnTo>
                  <a:pt x="5031" y="146820"/>
                </a:lnTo>
                <a:lnTo>
                  <a:pt x="19362" y="106722"/>
                </a:lnTo>
                <a:lnTo>
                  <a:pt x="41850" y="71351"/>
                </a:lnTo>
                <a:lnTo>
                  <a:pt x="71351" y="41850"/>
                </a:lnTo>
                <a:lnTo>
                  <a:pt x="106722" y="19362"/>
                </a:lnTo>
                <a:lnTo>
                  <a:pt x="146820" y="5031"/>
                </a:lnTo>
                <a:lnTo>
                  <a:pt x="190500" y="0"/>
                </a:lnTo>
                <a:lnTo>
                  <a:pt x="3517900" y="0"/>
                </a:lnTo>
                <a:lnTo>
                  <a:pt x="3561578" y="5031"/>
                </a:lnTo>
                <a:lnTo>
                  <a:pt x="3601675" y="19362"/>
                </a:lnTo>
                <a:lnTo>
                  <a:pt x="3637046" y="41850"/>
                </a:lnTo>
                <a:lnTo>
                  <a:pt x="3666548" y="71351"/>
                </a:lnTo>
                <a:lnTo>
                  <a:pt x="3689036" y="106722"/>
                </a:lnTo>
                <a:lnTo>
                  <a:pt x="3703368" y="146820"/>
                </a:lnTo>
                <a:lnTo>
                  <a:pt x="3708400" y="190500"/>
                </a:lnTo>
                <a:lnTo>
                  <a:pt x="3708400" y="1689100"/>
                </a:lnTo>
                <a:lnTo>
                  <a:pt x="3703368" y="1732778"/>
                </a:lnTo>
                <a:lnTo>
                  <a:pt x="3689036" y="1772875"/>
                </a:lnTo>
                <a:lnTo>
                  <a:pt x="3666548" y="1808246"/>
                </a:lnTo>
                <a:lnTo>
                  <a:pt x="3637046" y="1837748"/>
                </a:lnTo>
                <a:lnTo>
                  <a:pt x="3601675" y="1860236"/>
                </a:lnTo>
                <a:lnTo>
                  <a:pt x="3561578" y="1874568"/>
                </a:lnTo>
                <a:lnTo>
                  <a:pt x="3517900" y="1879600"/>
                </a:lnTo>
                <a:lnTo>
                  <a:pt x="190500" y="1879600"/>
                </a:lnTo>
                <a:lnTo>
                  <a:pt x="146820" y="1874568"/>
                </a:lnTo>
                <a:lnTo>
                  <a:pt x="106722" y="1860236"/>
                </a:lnTo>
                <a:lnTo>
                  <a:pt x="71351" y="1837748"/>
                </a:lnTo>
                <a:lnTo>
                  <a:pt x="41850" y="1808246"/>
                </a:lnTo>
                <a:lnTo>
                  <a:pt x="19362" y="1772875"/>
                </a:lnTo>
                <a:lnTo>
                  <a:pt x="5031" y="1732778"/>
                </a:lnTo>
                <a:lnTo>
                  <a:pt x="0" y="1689100"/>
                </a:lnTo>
                <a:close/>
              </a:path>
            </a:pathLst>
          </a:custGeom>
          <a:ln w="50800">
            <a:solidFill>
              <a:srgbClr val="0042AA"/>
            </a:solidFill>
          </a:ln>
        </p:spPr>
        <p:txBody>
          <a:bodyPr wrap="square" lIns="0" tIns="0" rIns="0" bIns="0" rtlCol="0"/>
          <a:lstStyle/>
          <a:p>
            <a:endParaRPr/>
          </a:p>
        </p:txBody>
      </p:sp>
      <p:sp>
        <p:nvSpPr>
          <p:cNvPr id="13" name="object 13"/>
          <p:cNvSpPr/>
          <p:nvPr/>
        </p:nvSpPr>
        <p:spPr>
          <a:xfrm>
            <a:off x="7061200" y="3702556"/>
            <a:ext cx="1498600" cy="626745"/>
          </a:xfrm>
          <a:custGeom>
            <a:avLst/>
            <a:gdLst/>
            <a:ahLst/>
            <a:cxnLst/>
            <a:rect l="l" t="t" r="r" b="b"/>
            <a:pathLst>
              <a:path w="1498600" h="626745">
                <a:moveTo>
                  <a:pt x="1498498" y="0"/>
                </a:moveTo>
                <a:lnTo>
                  <a:pt x="1480921" y="7349"/>
                </a:lnTo>
                <a:lnTo>
                  <a:pt x="0" y="626671"/>
                </a:lnTo>
              </a:path>
            </a:pathLst>
          </a:custGeom>
          <a:ln w="38100">
            <a:solidFill>
              <a:srgbClr val="0056D6"/>
            </a:solidFill>
          </a:ln>
        </p:spPr>
        <p:txBody>
          <a:bodyPr wrap="square" lIns="0" tIns="0" rIns="0" bIns="0" rtlCol="0"/>
          <a:lstStyle/>
          <a:p>
            <a:endParaRPr/>
          </a:p>
        </p:txBody>
      </p:sp>
      <p:sp>
        <p:nvSpPr>
          <p:cNvPr id="14" name="object 14"/>
          <p:cNvSpPr/>
          <p:nvPr/>
        </p:nvSpPr>
        <p:spPr>
          <a:xfrm>
            <a:off x="8471116" y="3648748"/>
            <a:ext cx="187325" cy="154940"/>
          </a:xfrm>
          <a:custGeom>
            <a:avLst/>
            <a:gdLst/>
            <a:ahLst/>
            <a:cxnLst/>
            <a:rect l="l" t="t" r="r" b="b"/>
            <a:pathLst>
              <a:path w="187325" h="154939">
                <a:moveTo>
                  <a:pt x="0" y="0"/>
                </a:moveTo>
                <a:lnTo>
                  <a:pt x="71005" y="61163"/>
                </a:lnTo>
                <a:lnTo>
                  <a:pt x="64681" y="154660"/>
                </a:lnTo>
                <a:lnTo>
                  <a:pt x="186994" y="12649"/>
                </a:lnTo>
                <a:lnTo>
                  <a:pt x="0" y="0"/>
                </a:lnTo>
                <a:close/>
              </a:path>
            </a:pathLst>
          </a:custGeom>
          <a:solidFill>
            <a:srgbClr val="0056D6"/>
          </a:solidFill>
        </p:spPr>
        <p:txBody>
          <a:bodyPr wrap="square" lIns="0" tIns="0" rIns="0" bIns="0" rtlCol="0"/>
          <a:lstStyle/>
          <a:p>
            <a:endParaRPr/>
          </a:p>
        </p:txBody>
      </p:sp>
      <p:sp>
        <p:nvSpPr>
          <p:cNvPr id="15" name="object 15"/>
          <p:cNvSpPr txBox="1"/>
          <p:nvPr/>
        </p:nvSpPr>
        <p:spPr>
          <a:xfrm>
            <a:off x="8661400" y="1130300"/>
            <a:ext cx="3032760" cy="668655"/>
          </a:xfrm>
          <a:prstGeom prst="rect">
            <a:avLst/>
          </a:prstGeom>
        </p:spPr>
        <p:txBody>
          <a:bodyPr vert="horz" wrap="square" lIns="0" tIns="0" rIns="0" bIns="0" rtlCol="0">
            <a:spAutoFit/>
          </a:bodyPr>
          <a:lstStyle/>
          <a:p>
            <a:pPr marL="25400">
              <a:lnSpc>
                <a:spcPct val="100000"/>
              </a:lnSpc>
            </a:pPr>
            <a:r>
              <a:rPr sz="2400" spc="-15" dirty="0">
                <a:latin typeface="Yu Mincho"/>
                <a:cs typeface="Yu Mincho"/>
              </a:rPr>
              <a:t>音楽コンサルタント</a:t>
            </a:r>
            <a:endParaRPr sz="2400">
              <a:latin typeface="Yu Mincho"/>
              <a:cs typeface="Yu Mincho"/>
            </a:endParaRPr>
          </a:p>
          <a:p>
            <a:pPr marL="12700">
              <a:lnSpc>
                <a:spcPct val="100000"/>
              </a:lnSpc>
              <a:spcBef>
                <a:spcPts val="120"/>
              </a:spcBef>
            </a:pPr>
            <a:r>
              <a:rPr sz="1800" u="sng" spc="-45" dirty="0">
                <a:latin typeface="Arial"/>
                <a:cs typeface="Arial"/>
              </a:rPr>
              <a:t>https</a:t>
            </a:r>
            <a:r>
              <a:rPr sz="1800" u="sng" spc="-110" dirty="0">
                <a:latin typeface="Arial"/>
                <a:cs typeface="Arial"/>
              </a:rPr>
              <a:t>:</a:t>
            </a:r>
            <a:r>
              <a:rPr sz="1800" u="sng" spc="5" dirty="0">
                <a:latin typeface="Arial"/>
                <a:cs typeface="Arial"/>
              </a:rPr>
              <a:t>//</a:t>
            </a:r>
            <a:r>
              <a:rPr sz="1800" u="sng" spc="45" dirty="0">
                <a:latin typeface="Arial"/>
                <a:cs typeface="Arial"/>
              </a:rPr>
              <a:t>tw</a:t>
            </a:r>
            <a:r>
              <a:rPr sz="1800" u="sng" spc="-10" dirty="0">
                <a:latin typeface="Arial"/>
                <a:cs typeface="Arial"/>
              </a:rPr>
              <a:t>i</a:t>
            </a:r>
            <a:r>
              <a:rPr sz="1800" u="sng" spc="20" dirty="0">
                <a:latin typeface="Arial"/>
                <a:cs typeface="Arial"/>
              </a:rPr>
              <a:t>tte</a:t>
            </a:r>
            <a:r>
              <a:rPr sz="1800" u="sng" spc="-75" dirty="0">
                <a:latin typeface="Arial"/>
                <a:cs typeface="Arial"/>
              </a:rPr>
              <a:t>r</a:t>
            </a:r>
            <a:r>
              <a:rPr sz="1800" u="sng" spc="-110" dirty="0">
                <a:latin typeface="Arial"/>
                <a:cs typeface="Arial"/>
              </a:rPr>
              <a:t>.</a:t>
            </a:r>
            <a:r>
              <a:rPr sz="1800" u="sng" spc="-60" dirty="0">
                <a:latin typeface="Arial"/>
                <a:cs typeface="Arial"/>
              </a:rPr>
              <a:t>co</a:t>
            </a:r>
            <a:r>
              <a:rPr sz="1800" u="sng" spc="-55" dirty="0">
                <a:latin typeface="Arial"/>
                <a:cs typeface="Arial"/>
              </a:rPr>
              <a:t>m/</a:t>
            </a:r>
            <a:r>
              <a:rPr sz="1800" u="sng" spc="-370" dirty="0">
                <a:latin typeface="Arial"/>
                <a:cs typeface="Arial"/>
              </a:rPr>
              <a:t>Y</a:t>
            </a:r>
            <a:r>
              <a:rPr sz="1800" u="sng" spc="-10" dirty="0">
                <a:latin typeface="Arial"/>
                <a:cs typeface="Arial"/>
              </a:rPr>
              <a:t>o</a:t>
            </a:r>
            <a:r>
              <a:rPr sz="1800" u="sng" spc="-95" dirty="0">
                <a:latin typeface="Arial"/>
                <a:cs typeface="Arial"/>
              </a:rPr>
              <a:t>k</a:t>
            </a:r>
            <a:r>
              <a:rPr sz="1800" u="sng" spc="-10" dirty="0">
                <a:latin typeface="Arial"/>
                <a:cs typeface="Arial"/>
              </a:rPr>
              <a:t>o</a:t>
            </a:r>
            <a:r>
              <a:rPr sz="1800" u="sng" spc="-70" dirty="0">
                <a:latin typeface="Arial"/>
                <a:cs typeface="Arial"/>
              </a:rPr>
              <a:t>ta</a:t>
            </a:r>
            <a:r>
              <a:rPr sz="1800" u="sng" spc="-95" dirty="0">
                <a:latin typeface="Arial"/>
                <a:cs typeface="Arial"/>
              </a:rPr>
              <a:t>Shuri</a:t>
            </a:r>
            <a:r>
              <a:rPr sz="1800" u="sng" spc="-105" dirty="0">
                <a:latin typeface="Arial"/>
                <a:cs typeface="Arial"/>
              </a:rPr>
              <a:t>n</a:t>
            </a:r>
            <a:endParaRPr sz="1800">
              <a:latin typeface="Arial"/>
              <a:cs typeface="Arial"/>
            </a:endParaRPr>
          </a:p>
        </p:txBody>
      </p:sp>
      <p:sp>
        <p:nvSpPr>
          <p:cNvPr id="16" name="object 16"/>
          <p:cNvSpPr txBox="1"/>
          <p:nvPr/>
        </p:nvSpPr>
        <p:spPr>
          <a:xfrm>
            <a:off x="4610100" y="1143000"/>
            <a:ext cx="3759200" cy="668020"/>
          </a:xfrm>
          <a:prstGeom prst="rect">
            <a:avLst/>
          </a:prstGeom>
        </p:spPr>
        <p:txBody>
          <a:bodyPr vert="horz" wrap="square" lIns="0" tIns="0" rIns="0" bIns="0" rtlCol="0">
            <a:spAutoFit/>
          </a:bodyPr>
          <a:lstStyle/>
          <a:p>
            <a:pPr marL="12700">
              <a:lnSpc>
                <a:spcPct val="100000"/>
              </a:lnSpc>
            </a:pPr>
            <a:r>
              <a:rPr sz="4200" dirty="0">
                <a:solidFill>
                  <a:srgbClr val="E32400"/>
                </a:solidFill>
                <a:latin typeface="Yu Mincho"/>
                <a:cs typeface="Yu Mincho"/>
              </a:rPr>
              <a:t>多重人格になる</a:t>
            </a:r>
            <a:endParaRPr sz="4200">
              <a:latin typeface="Yu Mincho"/>
              <a:cs typeface="Yu Mincho"/>
            </a:endParaRPr>
          </a:p>
        </p:txBody>
      </p:sp>
      <p:sp>
        <p:nvSpPr>
          <p:cNvPr id="17" name="object 17"/>
          <p:cNvSpPr/>
          <p:nvPr/>
        </p:nvSpPr>
        <p:spPr>
          <a:xfrm>
            <a:off x="8864600" y="5676900"/>
            <a:ext cx="3505200" cy="331470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8864595" y="5676905"/>
            <a:ext cx="3505200" cy="3314700"/>
          </a:xfrm>
          <a:custGeom>
            <a:avLst/>
            <a:gdLst/>
            <a:ahLst/>
            <a:cxnLst/>
            <a:rect l="l" t="t" r="r" b="b"/>
            <a:pathLst>
              <a:path w="3505200" h="3314700">
                <a:moveTo>
                  <a:pt x="0" y="0"/>
                </a:moveTo>
                <a:lnTo>
                  <a:pt x="3505204" y="0"/>
                </a:lnTo>
                <a:lnTo>
                  <a:pt x="3505204" y="3314694"/>
                </a:lnTo>
                <a:lnTo>
                  <a:pt x="0" y="3314694"/>
                </a:lnTo>
                <a:lnTo>
                  <a:pt x="0" y="0"/>
                </a:lnTo>
                <a:close/>
              </a:path>
            </a:pathLst>
          </a:custGeom>
          <a:ln w="25400">
            <a:solidFill>
              <a:srgbClr val="FF2600"/>
            </a:solidFill>
          </a:ln>
        </p:spPr>
        <p:txBody>
          <a:bodyPr wrap="square" lIns="0" tIns="0" rIns="0" bIns="0" rtlCol="0"/>
          <a:lstStyle/>
          <a:p>
            <a:endParaRPr/>
          </a:p>
        </p:txBody>
      </p:sp>
      <p:sp>
        <p:nvSpPr>
          <p:cNvPr id="19" name="object 19"/>
          <p:cNvSpPr txBox="1"/>
          <p:nvPr/>
        </p:nvSpPr>
        <p:spPr>
          <a:xfrm>
            <a:off x="8635997" y="2095500"/>
            <a:ext cx="3962400" cy="7035800"/>
          </a:xfrm>
          <a:prstGeom prst="rect">
            <a:avLst/>
          </a:prstGeom>
          <a:ln w="38100">
            <a:solidFill>
              <a:srgbClr val="0042AA"/>
            </a:solidFill>
          </a:ln>
        </p:spPr>
        <p:txBody>
          <a:bodyPr vert="horz" wrap="square" lIns="0" tIns="0" rIns="0" bIns="0" rtlCol="0">
            <a:spAutoFit/>
          </a:bodyPr>
          <a:lstStyle/>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spcBef>
                <a:spcPts val="45"/>
              </a:spcBef>
            </a:pPr>
            <a:endParaRPr sz="3200">
              <a:latin typeface="Times New Roman"/>
              <a:cs typeface="Times New Roman"/>
            </a:endParaRPr>
          </a:p>
          <a:p>
            <a:pPr marL="539750">
              <a:lnSpc>
                <a:spcPct val="100000"/>
              </a:lnSpc>
            </a:pPr>
            <a:r>
              <a:rPr sz="2500" dirty="0">
                <a:solidFill>
                  <a:srgbClr val="FF2600"/>
                </a:solidFill>
                <a:latin typeface="Yu Gothic"/>
                <a:cs typeface="Yu Gothic"/>
              </a:rPr>
              <a:t>認証済みアカウント</a:t>
            </a:r>
            <a:endParaRPr sz="2500">
              <a:latin typeface="Yu Gothic"/>
              <a:cs typeface="Yu Gothic"/>
            </a:endParaRPr>
          </a:p>
        </p:txBody>
      </p:sp>
      <p:sp>
        <p:nvSpPr>
          <p:cNvPr id="20" name="object 20"/>
          <p:cNvSpPr/>
          <p:nvPr/>
        </p:nvSpPr>
        <p:spPr>
          <a:xfrm>
            <a:off x="10176256" y="7311364"/>
            <a:ext cx="271780" cy="342900"/>
          </a:xfrm>
          <a:custGeom>
            <a:avLst/>
            <a:gdLst/>
            <a:ahLst/>
            <a:cxnLst/>
            <a:rect l="l" t="t" r="r" b="b"/>
            <a:pathLst>
              <a:path w="271779" h="342900">
                <a:moveTo>
                  <a:pt x="91731" y="0"/>
                </a:moveTo>
                <a:lnTo>
                  <a:pt x="179881" y="0"/>
                </a:lnTo>
                <a:lnTo>
                  <a:pt x="197393" y="70"/>
                </a:lnTo>
                <a:lnTo>
                  <a:pt x="244690" y="9914"/>
                </a:lnTo>
                <a:lnTo>
                  <a:pt x="269716" y="48598"/>
                </a:lnTo>
                <a:lnTo>
                  <a:pt x="271612" y="92139"/>
                </a:lnTo>
                <a:lnTo>
                  <a:pt x="271612" y="251169"/>
                </a:lnTo>
                <a:lnTo>
                  <a:pt x="269716" y="294307"/>
                </a:lnTo>
                <a:lnTo>
                  <a:pt x="244690" y="332985"/>
                </a:lnTo>
                <a:lnTo>
                  <a:pt x="197221" y="342829"/>
                </a:lnTo>
                <a:lnTo>
                  <a:pt x="179473" y="342900"/>
                </a:lnTo>
                <a:lnTo>
                  <a:pt x="91731" y="342900"/>
                </a:lnTo>
                <a:lnTo>
                  <a:pt x="48592" y="341003"/>
                </a:lnTo>
                <a:lnTo>
                  <a:pt x="9914" y="315978"/>
                </a:lnTo>
                <a:lnTo>
                  <a:pt x="70" y="268509"/>
                </a:lnTo>
                <a:lnTo>
                  <a:pt x="0" y="250761"/>
                </a:lnTo>
                <a:lnTo>
                  <a:pt x="0" y="91731"/>
                </a:lnTo>
                <a:lnTo>
                  <a:pt x="1896" y="48592"/>
                </a:lnTo>
                <a:lnTo>
                  <a:pt x="26921" y="9914"/>
                </a:lnTo>
                <a:lnTo>
                  <a:pt x="74391" y="70"/>
                </a:lnTo>
                <a:lnTo>
                  <a:pt x="92139" y="0"/>
                </a:lnTo>
                <a:lnTo>
                  <a:pt x="91731" y="0"/>
                </a:lnTo>
                <a:close/>
              </a:path>
            </a:pathLst>
          </a:custGeom>
          <a:ln w="25400">
            <a:solidFill>
              <a:srgbClr val="FF2600"/>
            </a:solidFill>
          </a:ln>
        </p:spPr>
        <p:txBody>
          <a:bodyPr wrap="square" lIns="0" tIns="0" rIns="0" bIns="0" rtlCol="0"/>
          <a:lstStyle/>
          <a:p>
            <a:endParaRPr/>
          </a:p>
        </p:txBody>
      </p:sp>
      <p:sp>
        <p:nvSpPr>
          <p:cNvPr id="21" name="object 21"/>
          <p:cNvSpPr/>
          <p:nvPr/>
        </p:nvSpPr>
        <p:spPr>
          <a:xfrm>
            <a:off x="10306598" y="5479580"/>
            <a:ext cx="147955" cy="1624330"/>
          </a:xfrm>
          <a:custGeom>
            <a:avLst/>
            <a:gdLst/>
            <a:ahLst/>
            <a:cxnLst/>
            <a:rect l="l" t="t" r="r" b="b"/>
            <a:pathLst>
              <a:path w="147954" h="1624329">
                <a:moveTo>
                  <a:pt x="0" y="812063"/>
                </a:moveTo>
                <a:lnTo>
                  <a:pt x="147749" y="812063"/>
                </a:lnTo>
              </a:path>
            </a:pathLst>
          </a:custGeom>
          <a:ln w="1624126">
            <a:solidFill>
              <a:srgbClr val="FF2600"/>
            </a:solidFill>
          </a:ln>
        </p:spPr>
        <p:txBody>
          <a:bodyPr wrap="square" lIns="0" tIns="0" rIns="0" bIns="0" rtlCol="0"/>
          <a:lstStyle/>
          <a:p>
            <a:endParaRPr/>
          </a:p>
        </p:txBody>
      </p:sp>
      <p:sp>
        <p:nvSpPr>
          <p:cNvPr id="22" name="object 22"/>
          <p:cNvSpPr/>
          <p:nvPr/>
        </p:nvSpPr>
        <p:spPr>
          <a:xfrm>
            <a:off x="10202659" y="7068756"/>
            <a:ext cx="212725" cy="222250"/>
          </a:xfrm>
          <a:custGeom>
            <a:avLst/>
            <a:gdLst/>
            <a:ahLst/>
            <a:cxnLst/>
            <a:rect l="l" t="t" r="r" b="b"/>
            <a:pathLst>
              <a:path w="212725" h="222250">
                <a:moveTo>
                  <a:pt x="0" y="0"/>
                </a:moveTo>
                <a:lnTo>
                  <a:pt x="86906" y="222135"/>
                </a:lnTo>
                <a:lnTo>
                  <a:pt x="212483" y="19329"/>
                </a:lnTo>
                <a:lnTo>
                  <a:pt x="0" y="0"/>
                </a:lnTo>
                <a:close/>
              </a:path>
            </a:pathLst>
          </a:custGeom>
          <a:solidFill>
            <a:srgbClr val="FF2600"/>
          </a:solidFill>
        </p:spPr>
        <p:txBody>
          <a:bodyPr wrap="square" lIns="0" tIns="0" rIns="0" bIns="0" rtlCol="0"/>
          <a:lstStyle/>
          <a:p>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48</a:t>
            </a:fld>
            <a:endParaRPr spc="-105" dirty="0"/>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965200"/>
            <a:ext cx="4483100" cy="79629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04800" y="965200"/>
            <a:ext cx="4483100" cy="7962900"/>
          </a:xfrm>
          <a:custGeom>
            <a:avLst/>
            <a:gdLst/>
            <a:ahLst/>
            <a:cxnLst/>
            <a:rect l="l" t="t" r="r" b="b"/>
            <a:pathLst>
              <a:path w="4483100" h="7962900">
                <a:moveTo>
                  <a:pt x="0" y="0"/>
                </a:moveTo>
                <a:lnTo>
                  <a:pt x="4483100" y="0"/>
                </a:lnTo>
                <a:lnTo>
                  <a:pt x="4483100" y="7962900"/>
                </a:lnTo>
                <a:lnTo>
                  <a:pt x="0" y="7962900"/>
                </a:lnTo>
                <a:lnTo>
                  <a:pt x="0" y="0"/>
                </a:lnTo>
                <a:close/>
              </a:path>
            </a:pathLst>
          </a:custGeom>
          <a:ln w="12700">
            <a:solidFill>
              <a:srgbClr val="000000"/>
            </a:solidFill>
          </a:ln>
        </p:spPr>
        <p:txBody>
          <a:bodyPr wrap="square" lIns="0" tIns="0" rIns="0" bIns="0" rtlCol="0"/>
          <a:lstStyle/>
          <a:p>
            <a:endParaRPr/>
          </a:p>
        </p:txBody>
      </p:sp>
      <p:sp>
        <p:nvSpPr>
          <p:cNvPr id="4" name="object 4"/>
          <p:cNvSpPr/>
          <p:nvPr/>
        </p:nvSpPr>
        <p:spPr>
          <a:xfrm>
            <a:off x="4902200" y="939800"/>
            <a:ext cx="4495800" cy="79756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5600" y="4813300"/>
            <a:ext cx="901700" cy="546100"/>
          </a:xfrm>
          <a:custGeom>
            <a:avLst/>
            <a:gdLst/>
            <a:ahLst/>
            <a:cxnLst/>
            <a:rect l="l" t="t" r="r" b="b"/>
            <a:pathLst>
              <a:path w="901700" h="546100">
                <a:moveTo>
                  <a:pt x="0" y="355600"/>
                </a:moveTo>
                <a:lnTo>
                  <a:pt x="0" y="190500"/>
                </a:lnTo>
                <a:lnTo>
                  <a:pt x="5031" y="146820"/>
                </a:lnTo>
                <a:lnTo>
                  <a:pt x="19362" y="106722"/>
                </a:lnTo>
                <a:lnTo>
                  <a:pt x="41850" y="71351"/>
                </a:lnTo>
                <a:lnTo>
                  <a:pt x="71351" y="41850"/>
                </a:lnTo>
                <a:lnTo>
                  <a:pt x="106722" y="19362"/>
                </a:lnTo>
                <a:lnTo>
                  <a:pt x="146820" y="5031"/>
                </a:lnTo>
                <a:lnTo>
                  <a:pt x="190500" y="0"/>
                </a:lnTo>
                <a:lnTo>
                  <a:pt x="711200" y="0"/>
                </a:lnTo>
                <a:lnTo>
                  <a:pt x="754880" y="5031"/>
                </a:lnTo>
                <a:lnTo>
                  <a:pt x="794977" y="19362"/>
                </a:lnTo>
                <a:lnTo>
                  <a:pt x="830348" y="41850"/>
                </a:lnTo>
                <a:lnTo>
                  <a:pt x="859849" y="71351"/>
                </a:lnTo>
                <a:lnTo>
                  <a:pt x="882337" y="106722"/>
                </a:lnTo>
                <a:lnTo>
                  <a:pt x="896668" y="146820"/>
                </a:lnTo>
                <a:lnTo>
                  <a:pt x="901700" y="190500"/>
                </a:lnTo>
                <a:lnTo>
                  <a:pt x="901700" y="355600"/>
                </a:lnTo>
                <a:lnTo>
                  <a:pt x="896668" y="399280"/>
                </a:lnTo>
                <a:lnTo>
                  <a:pt x="882337" y="439377"/>
                </a:lnTo>
                <a:lnTo>
                  <a:pt x="859849" y="474748"/>
                </a:lnTo>
                <a:lnTo>
                  <a:pt x="830348" y="504249"/>
                </a:lnTo>
                <a:lnTo>
                  <a:pt x="794977" y="526737"/>
                </a:lnTo>
                <a:lnTo>
                  <a:pt x="754880" y="541068"/>
                </a:lnTo>
                <a:lnTo>
                  <a:pt x="711200" y="546100"/>
                </a:lnTo>
                <a:lnTo>
                  <a:pt x="190500" y="546100"/>
                </a:lnTo>
                <a:lnTo>
                  <a:pt x="146820" y="541068"/>
                </a:lnTo>
                <a:lnTo>
                  <a:pt x="106722" y="526737"/>
                </a:lnTo>
                <a:lnTo>
                  <a:pt x="71351" y="504249"/>
                </a:lnTo>
                <a:lnTo>
                  <a:pt x="41850" y="474748"/>
                </a:lnTo>
                <a:lnTo>
                  <a:pt x="19362" y="439377"/>
                </a:lnTo>
                <a:lnTo>
                  <a:pt x="5031" y="399280"/>
                </a:lnTo>
                <a:lnTo>
                  <a:pt x="0" y="355600"/>
                </a:lnTo>
                <a:close/>
              </a:path>
            </a:pathLst>
          </a:custGeom>
          <a:ln w="50800">
            <a:solidFill>
              <a:srgbClr val="E32400"/>
            </a:solidFill>
          </a:ln>
        </p:spPr>
        <p:txBody>
          <a:bodyPr wrap="square" lIns="0" tIns="0" rIns="0" bIns="0" rtlCol="0"/>
          <a:lstStyle/>
          <a:p>
            <a:endParaRPr/>
          </a:p>
        </p:txBody>
      </p:sp>
      <p:sp>
        <p:nvSpPr>
          <p:cNvPr id="6" name="object 6"/>
          <p:cNvSpPr/>
          <p:nvPr/>
        </p:nvSpPr>
        <p:spPr>
          <a:xfrm>
            <a:off x="5227332" y="3779456"/>
            <a:ext cx="3845560" cy="546100"/>
          </a:xfrm>
          <a:custGeom>
            <a:avLst/>
            <a:gdLst/>
            <a:ahLst/>
            <a:cxnLst/>
            <a:rect l="l" t="t" r="r" b="b"/>
            <a:pathLst>
              <a:path w="3845559" h="546100">
                <a:moveTo>
                  <a:pt x="0" y="355600"/>
                </a:moveTo>
                <a:lnTo>
                  <a:pt x="0" y="190500"/>
                </a:lnTo>
                <a:lnTo>
                  <a:pt x="5031" y="146820"/>
                </a:lnTo>
                <a:lnTo>
                  <a:pt x="19362" y="106722"/>
                </a:lnTo>
                <a:lnTo>
                  <a:pt x="41850" y="71351"/>
                </a:lnTo>
                <a:lnTo>
                  <a:pt x="71351" y="41850"/>
                </a:lnTo>
                <a:lnTo>
                  <a:pt x="106722" y="19362"/>
                </a:lnTo>
                <a:lnTo>
                  <a:pt x="146820" y="5031"/>
                </a:lnTo>
                <a:lnTo>
                  <a:pt x="190500" y="0"/>
                </a:lnTo>
                <a:lnTo>
                  <a:pt x="3655021" y="0"/>
                </a:lnTo>
                <a:lnTo>
                  <a:pt x="3698700" y="5031"/>
                </a:lnTo>
                <a:lnTo>
                  <a:pt x="3738797" y="19362"/>
                </a:lnTo>
                <a:lnTo>
                  <a:pt x="3774168" y="41850"/>
                </a:lnTo>
                <a:lnTo>
                  <a:pt x="3803670" y="71351"/>
                </a:lnTo>
                <a:lnTo>
                  <a:pt x="3826158" y="106722"/>
                </a:lnTo>
                <a:lnTo>
                  <a:pt x="3840490" y="146820"/>
                </a:lnTo>
                <a:lnTo>
                  <a:pt x="3845521" y="190500"/>
                </a:lnTo>
                <a:lnTo>
                  <a:pt x="3845521" y="355600"/>
                </a:lnTo>
                <a:lnTo>
                  <a:pt x="3840490" y="399280"/>
                </a:lnTo>
                <a:lnTo>
                  <a:pt x="3826158" y="439377"/>
                </a:lnTo>
                <a:lnTo>
                  <a:pt x="3803670" y="474748"/>
                </a:lnTo>
                <a:lnTo>
                  <a:pt x="3774168" y="504249"/>
                </a:lnTo>
                <a:lnTo>
                  <a:pt x="3738797" y="526737"/>
                </a:lnTo>
                <a:lnTo>
                  <a:pt x="3698700" y="541068"/>
                </a:lnTo>
                <a:lnTo>
                  <a:pt x="3655021" y="546100"/>
                </a:lnTo>
                <a:lnTo>
                  <a:pt x="190500" y="546100"/>
                </a:lnTo>
                <a:lnTo>
                  <a:pt x="146820" y="541068"/>
                </a:lnTo>
                <a:lnTo>
                  <a:pt x="106722" y="526737"/>
                </a:lnTo>
                <a:lnTo>
                  <a:pt x="71351" y="504249"/>
                </a:lnTo>
                <a:lnTo>
                  <a:pt x="41850" y="474748"/>
                </a:lnTo>
                <a:lnTo>
                  <a:pt x="19362" y="439377"/>
                </a:lnTo>
                <a:lnTo>
                  <a:pt x="5031" y="399280"/>
                </a:lnTo>
                <a:lnTo>
                  <a:pt x="0" y="355600"/>
                </a:lnTo>
                <a:close/>
              </a:path>
            </a:pathLst>
          </a:custGeom>
          <a:ln w="50800">
            <a:solidFill>
              <a:srgbClr val="E32400"/>
            </a:solidFill>
          </a:ln>
        </p:spPr>
        <p:txBody>
          <a:bodyPr wrap="square" lIns="0" tIns="0" rIns="0" bIns="0" rtlCol="0"/>
          <a:lstStyle/>
          <a:p>
            <a:endParaRPr/>
          </a:p>
        </p:txBody>
      </p:sp>
      <p:sp>
        <p:nvSpPr>
          <p:cNvPr id="7" name="object 7"/>
          <p:cNvSpPr/>
          <p:nvPr/>
        </p:nvSpPr>
        <p:spPr>
          <a:xfrm>
            <a:off x="1259629" y="4143849"/>
            <a:ext cx="3911600" cy="902969"/>
          </a:xfrm>
          <a:custGeom>
            <a:avLst/>
            <a:gdLst/>
            <a:ahLst/>
            <a:cxnLst/>
            <a:rect l="l" t="t" r="r" b="b"/>
            <a:pathLst>
              <a:path w="3911600" h="902970">
                <a:moveTo>
                  <a:pt x="3911395" y="0"/>
                </a:moveTo>
                <a:lnTo>
                  <a:pt x="3892837" y="4284"/>
                </a:lnTo>
                <a:lnTo>
                  <a:pt x="0" y="902604"/>
                </a:lnTo>
              </a:path>
            </a:pathLst>
          </a:custGeom>
          <a:ln w="38099">
            <a:solidFill>
              <a:srgbClr val="E32400"/>
            </a:solidFill>
          </a:ln>
        </p:spPr>
        <p:txBody>
          <a:bodyPr wrap="square" lIns="0" tIns="0" rIns="0" bIns="0" rtlCol="0"/>
          <a:lstStyle/>
          <a:p>
            <a:endParaRPr/>
          </a:p>
        </p:txBody>
      </p:sp>
      <p:sp>
        <p:nvSpPr>
          <p:cNvPr id="8" name="object 8"/>
          <p:cNvSpPr/>
          <p:nvPr/>
        </p:nvSpPr>
        <p:spPr>
          <a:xfrm>
            <a:off x="5092776" y="4075874"/>
            <a:ext cx="182245" cy="163830"/>
          </a:xfrm>
          <a:custGeom>
            <a:avLst/>
            <a:gdLst/>
            <a:ahLst/>
            <a:cxnLst/>
            <a:rect l="l" t="t" r="r" b="b"/>
            <a:pathLst>
              <a:path w="182245" h="163829">
                <a:moveTo>
                  <a:pt x="0" y="0"/>
                </a:moveTo>
                <a:lnTo>
                  <a:pt x="59690" y="72262"/>
                </a:lnTo>
                <a:lnTo>
                  <a:pt x="37693" y="163360"/>
                </a:lnTo>
                <a:lnTo>
                  <a:pt x="182194" y="43980"/>
                </a:lnTo>
                <a:lnTo>
                  <a:pt x="0" y="0"/>
                </a:lnTo>
                <a:close/>
              </a:path>
            </a:pathLst>
          </a:custGeom>
          <a:solidFill>
            <a:srgbClr val="E32400"/>
          </a:solidFill>
        </p:spPr>
        <p:txBody>
          <a:bodyPr wrap="square" lIns="0" tIns="0" rIns="0" bIns="0" rtlCol="0"/>
          <a:lstStyle/>
          <a:p>
            <a:endParaRPr/>
          </a:p>
        </p:txBody>
      </p:sp>
      <p:sp>
        <p:nvSpPr>
          <p:cNvPr id="9" name="object 9"/>
          <p:cNvSpPr txBox="1"/>
          <p:nvPr/>
        </p:nvSpPr>
        <p:spPr>
          <a:xfrm>
            <a:off x="9398000" y="1051560"/>
            <a:ext cx="3225800" cy="5237480"/>
          </a:xfrm>
          <a:prstGeom prst="rect">
            <a:avLst/>
          </a:prstGeom>
        </p:spPr>
        <p:txBody>
          <a:bodyPr vert="horz" wrap="square" lIns="0" tIns="0" rIns="0" bIns="0" rtlCol="0">
            <a:spAutoFit/>
          </a:bodyPr>
          <a:lstStyle/>
          <a:p>
            <a:pPr marL="190500" marR="34925" indent="-177800">
              <a:lnSpc>
                <a:spcPct val="125000"/>
              </a:lnSpc>
            </a:pPr>
            <a:r>
              <a:rPr sz="1400" dirty="0">
                <a:latin typeface="Yu Mincho"/>
                <a:cs typeface="Yu Mincho"/>
              </a:rPr>
              <a:t>・ミュートした相手のツ</a:t>
            </a:r>
            <a:r>
              <a:rPr sz="1400" spc="-114" dirty="0">
                <a:latin typeface="Yu Mincho"/>
                <a:cs typeface="Yu Mincho"/>
              </a:rPr>
              <a:t>イ</a:t>
            </a:r>
            <a:r>
              <a:rPr sz="1400" dirty="0">
                <a:latin typeface="Yu Mincho"/>
                <a:cs typeface="Yu Mincho"/>
              </a:rPr>
              <a:t>ートはタ</a:t>
            </a:r>
            <a:r>
              <a:rPr sz="1400" spc="-130" dirty="0">
                <a:latin typeface="Yu Mincho"/>
                <a:cs typeface="Yu Mincho"/>
              </a:rPr>
              <a:t>イ</a:t>
            </a:r>
            <a:r>
              <a:rPr sz="1400" dirty="0">
                <a:latin typeface="Yu Mincho"/>
                <a:cs typeface="Yu Mincho"/>
              </a:rPr>
              <a:t>ム  ラインに表示されない。</a:t>
            </a:r>
            <a:endParaRPr sz="1400">
              <a:latin typeface="Yu Mincho"/>
              <a:cs typeface="Yu Mincho"/>
            </a:endParaRPr>
          </a:p>
          <a:p>
            <a:pPr marL="190500" indent="-177800">
              <a:lnSpc>
                <a:spcPct val="100000"/>
              </a:lnSpc>
              <a:spcBef>
                <a:spcPts val="420"/>
              </a:spcBef>
            </a:pPr>
            <a:r>
              <a:rPr sz="1400" spc="-5" dirty="0">
                <a:latin typeface="Yu Mincho"/>
                <a:cs typeface="Yu Mincho"/>
              </a:rPr>
              <a:t>・ミュートされた側は、</a:t>
            </a:r>
            <a:r>
              <a:rPr sz="1400" spc="-5" dirty="0">
                <a:latin typeface="Arial"/>
                <a:cs typeface="Arial"/>
              </a:rPr>
              <a:t>(</a:t>
            </a:r>
            <a:r>
              <a:rPr sz="1400" spc="-5" dirty="0">
                <a:latin typeface="Yu Mincho"/>
                <a:cs typeface="Yu Mincho"/>
              </a:rPr>
              <a:t>自分をミュー</a:t>
            </a:r>
            <a:endParaRPr sz="1400">
              <a:latin typeface="Yu Mincho"/>
              <a:cs typeface="Yu Mincho"/>
            </a:endParaRPr>
          </a:p>
          <a:p>
            <a:pPr marL="190500" marR="13970">
              <a:lnSpc>
                <a:spcPct val="132900"/>
              </a:lnSpc>
              <a:spcBef>
                <a:spcPts val="65"/>
              </a:spcBef>
            </a:pPr>
            <a:r>
              <a:rPr sz="1400" spc="-5" dirty="0">
                <a:latin typeface="Yu Mincho"/>
                <a:cs typeface="Yu Mincho"/>
              </a:rPr>
              <a:t>ト中の</a:t>
            </a:r>
            <a:r>
              <a:rPr sz="1400" spc="-5" dirty="0">
                <a:latin typeface="Arial"/>
                <a:cs typeface="Arial"/>
              </a:rPr>
              <a:t>)</a:t>
            </a:r>
            <a:r>
              <a:rPr sz="1400" spc="-5" dirty="0">
                <a:latin typeface="Yu Mincho"/>
                <a:cs typeface="Yu Mincho"/>
              </a:rPr>
              <a:t>相手をフォローしたり、リツ  </a:t>
            </a:r>
            <a:r>
              <a:rPr sz="1400" spc="-40" dirty="0">
                <a:latin typeface="Yu Mincho"/>
                <a:cs typeface="Yu Mincho"/>
              </a:rPr>
              <a:t>イート </a:t>
            </a:r>
            <a:r>
              <a:rPr sz="1400" spc="-40" dirty="0">
                <a:latin typeface="Arial"/>
                <a:cs typeface="Arial"/>
              </a:rPr>
              <a:t>etc </a:t>
            </a:r>
            <a:r>
              <a:rPr sz="1400" spc="-10" dirty="0">
                <a:latin typeface="Yu Mincho"/>
                <a:cs typeface="Yu Mincho"/>
              </a:rPr>
              <a:t>のアクションは従来どおり  </a:t>
            </a:r>
            <a:r>
              <a:rPr sz="1400" dirty="0">
                <a:latin typeface="Yu Mincho"/>
                <a:cs typeface="Yu Mincho"/>
              </a:rPr>
              <a:t>可能。自分がミュートさ</a:t>
            </a:r>
            <a:r>
              <a:rPr sz="1400" spc="-70" dirty="0">
                <a:latin typeface="Yu Mincho"/>
                <a:cs typeface="Yu Mincho"/>
              </a:rPr>
              <a:t>れ</a:t>
            </a:r>
            <a:r>
              <a:rPr sz="1400" dirty="0">
                <a:latin typeface="Yu Mincho"/>
                <a:cs typeface="Yu Mincho"/>
              </a:rPr>
              <a:t>ているかは  分からない。</a:t>
            </a:r>
            <a:endParaRPr sz="1400">
              <a:latin typeface="Yu Mincho"/>
              <a:cs typeface="Yu Mincho"/>
            </a:endParaRPr>
          </a:p>
          <a:p>
            <a:pPr marL="190500" marR="5080" indent="-177800">
              <a:lnSpc>
                <a:spcPct val="125000"/>
              </a:lnSpc>
            </a:pPr>
            <a:r>
              <a:rPr sz="1400" dirty="0">
                <a:latin typeface="Yu Mincho"/>
                <a:cs typeface="Yu Mincho"/>
              </a:rPr>
              <a:t>・誰かをミュート</a:t>
            </a:r>
            <a:r>
              <a:rPr sz="1400" spc="-85" dirty="0">
                <a:latin typeface="Yu Mincho"/>
                <a:cs typeface="Yu Mincho"/>
              </a:rPr>
              <a:t>し</a:t>
            </a:r>
            <a:r>
              <a:rPr sz="1400" dirty="0">
                <a:latin typeface="Yu Mincho"/>
                <a:cs typeface="Yu Mincho"/>
              </a:rPr>
              <a:t>ても、フォローは解  除されない。新たにフォローも可能。</a:t>
            </a:r>
            <a:endParaRPr sz="1400">
              <a:latin typeface="Yu Mincho"/>
              <a:cs typeface="Yu Mincho"/>
            </a:endParaRPr>
          </a:p>
          <a:p>
            <a:pPr marL="190500" marR="15240" indent="-177800">
              <a:lnSpc>
                <a:spcPct val="125000"/>
              </a:lnSpc>
            </a:pPr>
            <a:r>
              <a:rPr sz="1400" dirty="0">
                <a:latin typeface="Yu Mincho"/>
                <a:cs typeface="Yu Mincho"/>
              </a:rPr>
              <a:t>・フォロー解除せずミュート</a:t>
            </a:r>
            <a:r>
              <a:rPr sz="1400" spc="-85" dirty="0">
                <a:latin typeface="Yu Mincho"/>
                <a:cs typeface="Yu Mincho"/>
              </a:rPr>
              <a:t>し</a:t>
            </a:r>
            <a:r>
              <a:rPr sz="1400" dirty="0">
                <a:latin typeface="Yu Mincho"/>
                <a:cs typeface="Yu Mincho"/>
              </a:rPr>
              <a:t>ている場  合、相手からの</a:t>
            </a:r>
            <a:r>
              <a:rPr sz="1400" spc="-10" dirty="0">
                <a:latin typeface="Arial"/>
                <a:cs typeface="Arial"/>
              </a:rPr>
              <a:t>@</a:t>
            </a:r>
            <a:r>
              <a:rPr sz="1400" dirty="0">
                <a:latin typeface="Yu Mincho"/>
                <a:cs typeface="Yu Mincho"/>
              </a:rPr>
              <a:t>返信や</a:t>
            </a:r>
            <a:r>
              <a:rPr sz="1400" spc="-10" dirty="0">
                <a:latin typeface="Arial"/>
                <a:cs typeface="Arial"/>
              </a:rPr>
              <a:t>@</a:t>
            </a:r>
            <a:r>
              <a:rPr sz="1400" dirty="0">
                <a:latin typeface="Yu Mincho"/>
                <a:cs typeface="Yu Mincho"/>
              </a:rPr>
              <a:t>ツ</a:t>
            </a:r>
            <a:r>
              <a:rPr sz="1400" spc="-114" dirty="0">
                <a:latin typeface="Yu Mincho"/>
                <a:cs typeface="Yu Mincho"/>
              </a:rPr>
              <a:t>イ</a:t>
            </a:r>
            <a:r>
              <a:rPr sz="1400" dirty="0">
                <a:latin typeface="Yu Mincho"/>
                <a:cs typeface="Yu Mincho"/>
              </a:rPr>
              <a:t>ートは</a:t>
            </a:r>
            <a:endParaRPr sz="1400">
              <a:latin typeface="Yu Mincho"/>
              <a:cs typeface="Yu Mincho"/>
            </a:endParaRPr>
          </a:p>
          <a:p>
            <a:pPr marL="239395">
              <a:lnSpc>
                <a:spcPct val="100000"/>
              </a:lnSpc>
              <a:spcBef>
                <a:spcPts val="620"/>
              </a:spcBef>
            </a:pPr>
            <a:r>
              <a:rPr sz="1400" spc="10" dirty="0">
                <a:latin typeface="Arial"/>
                <a:cs typeface="Arial"/>
              </a:rPr>
              <a:t>[</a:t>
            </a:r>
            <a:r>
              <a:rPr sz="1400" spc="10" dirty="0">
                <a:latin typeface="Yu Mincho"/>
                <a:cs typeface="Yu Mincho"/>
              </a:rPr>
              <a:t>通知</a:t>
            </a:r>
            <a:r>
              <a:rPr sz="1400" spc="10" dirty="0">
                <a:latin typeface="Arial"/>
                <a:cs typeface="Arial"/>
              </a:rPr>
              <a:t>]</a:t>
            </a:r>
            <a:r>
              <a:rPr sz="1400" spc="10" dirty="0">
                <a:latin typeface="Yu Mincho"/>
                <a:cs typeface="Yu Mincho"/>
              </a:rPr>
              <a:t>タブには表示される。</a:t>
            </a:r>
            <a:endParaRPr sz="1400">
              <a:latin typeface="Yu Mincho"/>
              <a:cs typeface="Yu Mincho"/>
            </a:endParaRPr>
          </a:p>
          <a:p>
            <a:pPr marL="190500" marR="15240" indent="-177800" algn="just">
              <a:lnSpc>
                <a:spcPct val="125000"/>
              </a:lnSpc>
              <a:spcBef>
                <a:spcPts val="200"/>
              </a:spcBef>
            </a:pPr>
            <a:r>
              <a:rPr sz="1400" dirty="0">
                <a:latin typeface="Yu Mincho"/>
                <a:cs typeface="Yu Mincho"/>
              </a:rPr>
              <a:t>・フォロー解除せずミュート</a:t>
            </a:r>
            <a:r>
              <a:rPr sz="1400" spc="-85" dirty="0">
                <a:latin typeface="Yu Mincho"/>
                <a:cs typeface="Yu Mincho"/>
              </a:rPr>
              <a:t>し</a:t>
            </a:r>
            <a:r>
              <a:rPr sz="1400" dirty="0">
                <a:latin typeface="Yu Mincho"/>
                <a:cs typeface="Yu Mincho"/>
              </a:rPr>
              <a:t>ている場  </a:t>
            </a:r>
            <a:r>
              <a:rPr sz="1400" spc="-15" dirty="0">
                <a:latin typeface="Yu Mincho"/>
                <a:cs typeface="Yu Mincho"/>
              </a:rPr>
              <a:t>合、相手からのダイレクトメッセージ  </a:t>
            </a:r>
            <a:r>
              <a:rPr sz="1400" spc="-10" dirty="0">
                <a:latin typeface="Arial"/>
                <a:cs typeface="Arial"/>
              </a:rPr>
              <a:t>(DM)</a:t>
            </a:r>
            <a:r>
              <a:rPr sz="1400" spc="-10" dirty="0">
                <a:latin typeface="Yu Mincho"/>
                <a:cs typeface="Yu Mincho"/>
              </a:rPr>
              <a:t>はそのまま届く。</a:t>
            </a:r>
            <a:endParaRPr sz="1400">
              <a:latin typeface="Yu Mincho"/>
              <a:cs typeface="Yu Mincho"/>
            </a:endParaRPr>
          </a:p>
          <a:p>
            <a:pPr marL="190500" marR="19050" indent="-177800">
              <a:lnSpc>
                <a:spcPct val="125000"/>
              </a:lnSpc>
              <a:spcBef>
                <a:spcPts val="200"/>
              </a:spcBef>
            </a:pPr>
            <a:r>
              <a:rPr sz="1400" spc="-5" dirty="0">
                <a:latin typeface="Yu Mincho"/>
                <a:cs typeface="Yu Mincho"/>
              </a:rPr>
              <a:t>・ミュートとして非表示になるのは、  </a:t>
            </a:r>
            <a:r>
              <a:rPr sz="1400" dirty="0">
                <a:latin typeface="Yu Mincho"/>
                <a:cs typeface="Yu Mincho"/>
              </a:rPr>
              <a:t>ミュート設定した以降のツ</a:t>
            </a:r>
            <a:r>
              <a:rPr sz="1400" spc="-114" dirty="0">
                <a:latin typeface="Yu Mincho"/>
                <a:cs typeface="Yu Mincho"/>
              </a:rPr>
              <a:t>イ</a:t>
            </a:r>
            <a:r>
              <a:rPr sz="1400" dirty="0">
                <a:latin typeface="Yu Mincho"/>
                <a:cs typeface="Yu Mincho"/>
              </a:rPr>
              <a:t>ートのみ  </a:t>
            </a:r>
            <a:r>
              <a:rPr sz="1400" spc="-20" dirty="0">
                <a:latin typeface="Yu Mincho"/>
                <a:cs typeface="Yu Mincho"/>
              </a:rPr>
              <a:t>で、過去にさかのぼってタイムライン  </a:t>
            </a:r>
            <a:r>
              <a:rPr sz="1400" dirty="0">
                <a:latin typeface="Yu Mincho"/>
                <a:cs typeface="Yu Mincho"/>
              </a:rPr>
              <a:t>から非表示にはならない。</a:t>
            </a:r>
            <a:endParaRPr sz="1400">
              <a:latin typeface="Yu Mincho"/>
              <a:cs typeface="Yu Mincho"/>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49</a:t>
            </a:fld>
            <a:endParaRPr spc="-105" dirty="0"/>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10" name="object 10"/>
          <p:cNvSpPr txBox="1"/>
          <p:nvPr/>
        </p:nvSpPr>
        <p:spPr>
          <a:xfrm>
            <a:off x="9537700" y="6967626"/>
            <a:ext cx="3204845" cy="1905000"/>
          </a:xfrm>
          <a:prstGeom prst="rect">
            <a:avLst/>
          </a:prstGeom>
        </p:spPr>
        <p:txBody>
          <a:bodyPr vert="horz" wrap="square" lIns="0" tIns="0" rIns="0" bIns="0" rtlCol="0">
            <a:spAutoFit/>
          </a:bodyPr>
          <a:lstStyle/>
          <a:p>
            <a:pPr marL="12700" marR="5080">
              <a:lnSpc>
                <a:spcPct val="126000"/>
              </a:lnSpc>
            </a:pPr>
            <a:r>
              <a:rPr sz="1400" dirty="0">
                <a:solidFill>
                  <a:srgbClr val="E32400"/>
                </a:solidFill>
                <a:latin typeface="Yu Gothic"/>
                <a:cs typeface="Yu Gothic"/>
              </a:rPr>
              <a:t>お客様をフォローしたら、フォローを  </a:t>
            </a:r>
            <a:r>
              <a:rPr sz="1400" spc="-15" dirty="0">
                <a:solidFill>
                  <a:srgbClr val="E32400"/>
                </a:solidFill>
                <a:latin typeface="Yu Gothic"/>
                <a:cs typeface="Yu Gothic"/>
              </a:rPr>
              <a:t>返してくれたのに、投稿がウザイから  </a:t>
            </a:r>
            <a:r>
              <a:rPr sz="1400" spc="-20" dirty="0">
                <a:solidFill>
                  <a:srgbClr val="E32400"/>
                </a:solidFill>
                <a:latin typeface="Yu Gothic"/>
                <a:cs typeface="Yu Gothic"/>
              </a:rPr>
              <a:t>と言ってフォロー解除は出来ない。フォ  </a:t>
            </a:r>
            <a:r>
              <a:rPr sz="1400" spc="-10" dirty="0">
                <a:solidFill>
                  <a:srgbClr val="E32400"/>
                </a:solidFill>
                <a:latin typeface="Yu Gothic"/>
                <a:cs typeface="Yu Gothic"/>
              </a:rPr>
              <a:t>ローしないでリスト管理ではフォロー  </a:t>
            </a:r>
            <a:r>
              <a:rPr sz="1400" dirty="0">
                <a:solidFill>
                  <a:srgbClr val="E32400"/>
                </a:solidFill>
                <a:latin typeface="Yu Gothic"/>
                <a:cs typeface="Yu Gothic"/>
              </a:rPr>
              <a:t>を返</a:t>
            </a:r>
            <a:r>
              <a:rPr sz="1400" spc="-70" dirty="0">
                <a:solidFill>
                  <a:srgbClr val="E32400"/>
                </a:solidFill>
                <a:latin typeface="Yu Gothic"/>
                <a:cs typeface="Yu Gothic"/>
              </a:rPr>
              <a:t>し</a:t>
            </a:r>
            <a:r>
              <a:rPr sz="1400" spc="-45" dirty="0">
                <a:solidFill>
                  <a:srgbClr val="E32400"/>
                </a:solidFill>
                <a:latin typeface="Yu Gothic"/>
                <a:cs typeface="Yu Gothic"/>
              </a:rPr>
              <a:t>てく</a:t>
            </a:r>
            <a:r>
              <a:rPr sz="1400" dirty="0">
                <a:solidFill>
                  <a:srgbClr val="E32400"/>
                </a:solidFill>
                <a:latin typeface="Yu Gothic"/>
                <a:cs typeface="Yu Gothic"/>
              </a:rPr>
              <a:t>れない。フォロー</a:t>
            </a:r>
            <a:r>
              <a:rPr sz="1400" spc="-70" dirty="0">
                <a:solidFill>
                  <a:srgbClr val="E32400"/>
                </a:solidFill>
                <a:latin typeface="Yu Gothic"/>
                <a:cs typeface="Yu Gothic"/>
              </a:rPr>
              <a:t>し</a:t>
            </a:r>
            <a:r>
              <a:rPr sz="1400" dirty="0">
                <a:solidFill>
                  <a:srgbClr val="E32400"/>
                </a:solidFill>
                <a:latin typeface="Yu Gothic"/>
                <a:cs typeface="Yu Gothic"/>
              </a:rPr>
              <a:t>てミュー  トに</a:t>
            </a:r>
            <a:r>
              <a:rPr sz="1400" spc="-70" dirty="0">
                <a:solidFill>
                  <a:srgbClr val="E32400"/>
                </a:solidFill>
                <a:latin typeface="Yu Gothic"/>
                <a:cs typeface="Yu Gothic"/>
              </a:rPr>
              <a:t>し</a:t>
            </a:r>
            <a:r>
              <a:rPr sz="1400" spc="-60" dirty="0">
                <a:solidFill>
                  <a:srgbClr val="E32400"/>
                </a:solidFill>
                <a:latin typeface="Yu Gothic"/>
                <a:cs typeface="Yu Gothic"/>
              </a:rPr>
              <a:t>て</a:t>
            </a:r>
            <a:r>
              <a:rPr sz="1400" dirty="0">
                <a:solidFill>
                  <a:srgbClr val="E32400"/>
                </a:solidFill>
                <a:latin typeface="Yu Gothic"/>
                <a:cs typeface="Yu Gothic"/>
              </a:rPr>
              <a:t>、お客様を</a:t>
            </a:r>
            <a:r>
              <a:rPr sz="1400" spc="-45" dirty="0">
                <a:solidFill>
                  <a:srgbClr val="E32400"/>
                </a:solidFill>
                <a:latin typeface="Yu Gothic"/>
                <a:cs typeface="Yu Gothic"/>
              </a:rPr>
              <a:t>リ</a:t>
            </a:r>
            <a:r>
              <a:rPr sz="1400" dirty="0">
                <a:solidFill>
                  <a:srgbClr val="E32400"/>
                </a:solidFill>
                <a:latin typeface="Yu Gothic"/>
                <a:cs typeface="Yu Gothic"/>
              </a:rPr>
              <a:t>ストで非公開にし  </a:t>
            </a:r>
            <a:r>
              <a:rPr sz="1400" spc="5" dirty="0">
                <a:solidFill>
                  <a:srgbClr val="E32400"/>
                </a:solidFill>
                <a:latin typeface="Yu Gothic"/>
                <a:cs typeface="Yu Gothic"/>
              </a:rPr>
              <a:t>て管理するという手も。</a:t>
            </a:r>
            <a:r>
              <a:rPr sz="1400" b="1" spc="5" dirty="0">
                <a:solidFill>
                  <a:srgbClr val="E32400"/>
                </a:solidFill>
                <a:latin typeface="Calibri"/>
                <a:cs typeface="Calibri"/>
              </a:rPr>
              <a:t>(</a:t>
            </a:r>
            <a:r>
              <a:rPr sz="1400" spc="5" dirty="0">
                <a:solidFill>
                  <a:srgbClr val="E32400"/>
                </a:solidFill>
                <a:latin typeface="Yu Gothic"/>
                <a:cs typeface="Yu Gothic"/>
              </a:rPr>
              <a:t>笑</a:t>
            </a:r>
            <a:r>
              <a:rPr sz="1400" b="1" spc="5" dirty="0">
                <a:solidFill>
                  <a:srgbClr val="E32400"/>
                </a:solidFill>
                <a:latin typeface="Calibri"/>
                <a:cs typeface="Calibri"/>
              </a:rPr>
              <a:t>)</a:t>
            </a:r>
            <a:endParaRPr sz="1400">
              <a:latin typeface="Calibri"/>
              <a:cs typeface="Calibri"/>
            </a:endParaRPr>
          </a:p>
        </p:txBody>
      </p:sp>
      <p:sp>
        <p:nvSpPr>
          <p:cNvPr id="11" name="object 11"/>
          <p:cNvSpPr txBox="1">
            <a:spLocks noGrp="1"/>
          </p:cNvSpPr>
          <p:nvPr>
            <p:ph type="title"/>
          </p:nvPr>
        </p:nvSpPr>
        <p:spPr>
          <a:prstGeom prst="rect">
            <a:avLst/>
          </a:prstGeom>
        </p:spPr>
        <p:txBody>
          <a:bodyPr vert="horz" wrap="square" lIns="0" tIns="289803" rIns="0" bIns="0" rtlCol="0">
            <a:spAutoFit/>
          </a:bodyPr>
          <a:lstStyle/>
          <a:p>
            <a:pPr marL="63500">
              <a:lnSpc>
                <a:spcPct val="100000"/>
              </a:lnSpc>
            </a:pPr>
            <a:r>
              <a:rPr sz="2600" dirty="0">
                <a:solidFill>
                  <a:srgbClr val="000000"/>
                </a:solidFill>
              </a:rPr>
              <a:t>ネガティブな攻撃があった場合は無視またはスパム報告、二度と嫌ならブロックする</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003" rIns="0" bIns="0" rtlCol="0">
            <a:spAutoFit/>
          </a:bodyPr>
          <a:lstStyle/>
          <a:p>
            <a:pPr marL="127000">
              <a:lnSpc>
                <a:spcPct val="100000"/>
              </a:lnSpc>
            </a:pPr>
            <a:r>
              <a:rPr sz="3400" b="1" spc="35" dirty="0">
                <a:solidFill>
                  <a:srgbClr val="000000"/>
                </a:solidFill>
                <a:latin typeface="Calibri"/>
                <a:cs typeface="Calibri"/>
              </a:rPr>
              <a:t>2011.6.14</a:t>
            </a:r>
            <a:r>
              <a:rPr sz="3400" b="1" spc="225" dirty="0">
                <a:solidFill>
                  <a:srgbClr val="000000"/>
                </a:solidFill>
                <a:latin typeface="Calibri"/>
                <a:cs typeface="Calibri"/>
              </a:rPr>
              <a:t> </a:t>
            </a:r>
            <a:r>
              <a:rPr sz="3400" spc="30" dirty="0">
                <a:solidFill>
                  <a:srgbClr val="000000"/>
                </a:solidFill>
              </a:rPr>
              <a:t>東日本大震災後に</a:t>
            </a:r>
            <a:r>
              <a:rPr sz="3400" b="1" spc="30" dirty="0">
                <a:solidFill>
                  <a:srgbClr val="000000"/>
                </a:solidFill>
                <a:latin typeface="Calibri"/>
                <a:cs typeface="Calibri"/>
              </a:rPr>
              <a:t>SNS</a:t>
            </a:r>
            <a:r>
              <a:rPr sz="3400" spc="30" dirty="0">
                <a:solidFill>
                  <a:srgbClr val="000000"/>
                </a:solidFill>
              </a:rPr>
              <a:t>を使った復興支援がテレビで紹介</a:t>
            </a:r>
            <a:endParaRPr sz="3400">
              <a:latin typeface="Calibri"/>
              <a:cs typeface="Calibri"/>
            </a:endParaRPr>
          </a:p>
        </p:txBody>
      </p:sp>
      <p:sp>
        <p:nvSpPr>
          <p:cNvPr id="3" name="object 3"/>
          <p:cNvSpPr txBox="1"/>
          <p:nvPr/>
        </p:nvSpPr>
        <p:spPr>
          <a:xfrm>
            <a:off x="12490450" y="9294515"/>
            <a:ext cx="139700" cy="287655"/>
          </a:xfrm>
          <a:prstGeom prst="rect">
            <a:avLst/>
          </a:prstGeom>
        </p:spPr>
        <p:txBody>
          <a:bodyPr vert="horz" wrap="square" lIns="0" tIns="0" rIns="0" bIns="0" rtlCol="0">
            <a:spAutoFit/>
          </a:bodyPr>
          <a:lstStyle/>
          <a:p>
            <a:pPr marL="12700">
              <a:lnSpc>
                <a:spcPct val="100000"/>
              </a:lnSpc>
            </a:pPr>
            <a:r>
              <a:rPr sz="1800" spc="-105" dirty="0">
                <a:latin typeface="Arial"/>
                <a:cs typeface="Arial"/>
              </a:rPr>
              <a:t>5</a:t>
            </a:r>
            <a:endParaRPr sz="1800">
              <a:latin typeface="Arial"/>
              <a:cs typeface="Arial"/>
            </a:endParaRPr>
          </a:p>
        </p:txBody>
      </p:sp>
      <p:sp>
        <p:nvSpPr>
          <p:cNvPr id="4" name="object 4"/>
          <p:cNvSpPr/>
          <p:nvPr/>
        </p:nvSpPr>
        <p:spPr>
          <a:xfrm>
            <a:off x="0" y="787400"/>
            <a:ext cx="12687300" cy="71374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65100" y="8216900"/>
            <a:ext cx="1376045" cy="424815"/>
          </a:xfrm>
          <a:prstGeom prst="rect">
            <a:avLst/>
          </a:prstGeom>
        </p:spPr>
        <p:txBody>
          <a:bodyPr vert="horz" wrap="square" lIns="0" tIns="0" rIns="0" bIns="0" rtlCol="0">
            <a:spAutoFit/>
          </a:bodyPr>
          <a:lstStyle/>
          <a:p>
            <a:pPr marL="12700">
              <a:lnSpc>
                <a:spcPct val="100000"/>
              </a:lnSpc>
            </a:pPr>
            <a:r>
              <a:rPr sz="2700" spc="-170" dirty="0">
                <a:latin typeface="Arial"/>
                <a:cs typeface="Arial"/>
              </a:rPr>
              <a:t>2011</a:t>
            </a:r>
            <a:r>
              <a:rPr sz="2700" spc="-90" dirty="0">
                <a:latin typeface="Arial"/>
                <a:cs typeface="Arial"/>
              </a:rPr>
              <a:t>.</a:t>
            </a:r>
            <a:r>
              <a:rPr sz="2700" spc="-210" dirty="0">
                <a:latin typeface="Arial"/>
                <a:cs typeface="Arial"/>
              </a:rPr>
              <a:t>6</a:t>
            </a:r>
            <a:r>
              <a:rPr sz="2700" spc="-110" dirty="0">
                <a:latin typeface="Arial"/>
                <a:cs typeface="Arial"/>
              </a:rPr>
              <a:t>.</a:t>
            </a:r>
            <a:r>
              <a:rPr sz="2700" spc="-155" dirty="0">
                <a:latin typeface="Arial"/>
                <a:cs typeface="Arial"/>
              </a:rPr>
              <a:t>14</a:t>
            </a:r>
            <a:endParaRPr sz="2700">
              <a:latin typeface="Arial"/>
              <a:cs typeface="Arial"/>
            </a:endParaRPr>
          </a:p>
        </p:txBody>
      </p:sp>
      <p:sp>
        <p:nvSpPr>
          <p:cNvPr id="6" name="object 6"/>
          <p:cNvSpPr txBox="1"/>
          <p:nvPr/>
        </p:nvSpPr>
        <p:spPr>
          <a:xfrm>
            <a:off x="1858505" y="8216900"/>
            <a:ext cx="10582910" cy="1323340"/>
          </a:xfrm>
          <a:prstGeom prst="rect">
            <a:avLst/>
          </a:prstGeom>
        </p:spPr>
        <p:txBody>
          <a:bodyPr vert="horz" wrap="square" lIns="0" tIns="0" rIns="0" bIns="0" rtlCol="0">
            <a:spAutoFit/>
          </a:bodyPr>
          <a:lstStyle/>
          <a:p>
            <a:pPr marL="12700">
              <a:lnSpc>
                <a:spcPct val="100000"/>
              </a:lnSpc>
            </a:pPr>
            <a:r>
              <a:rPr sz="2700" spc="-45" dirty="0">
                <a:latin typeface="Yu Mincho"/>
                <a:cs typeface="Yu Mincho"/>
              </a:rPr>
              <a:t>ネット活用の防災セミナーがテレビ「</a:t>
            </a:r>
            <a:r>
              <a:rPr sz="2700" spc="-45" dirty="0">
                <a:latin typeface="Arial"/>
                <a:cs typeface="Arial"/>
              </a:rPr>
              <a:t>NST</a:t>
            </a:r>
            <a:r>
              <a:rPr sz="2700" spc="-45" dirty="0">
                <a:latin typeface="Yu Mincho"/>
                <a:cs typeface="Yu Mincho"/>
              </a:rPr>
              <a:t>スーパーニュース」で放送</a:t>
            </a:r>
            <a:endParaRPr sz="2700">
              <a:latin typeface="Yu Mincho"/>
              <a:cs typeface="Yu Mincho"/>
            </a:endParaRPr>
          </a:p>
          <a:p>
            <a:pPr marL="4378960">
              <a:lnSpc>
                <a:spcPct val="100000"/>
              </a:lnSpc>
              <a:spcBef>
                <a:spcPts val="1240"/>
              </a:spcBef>
            </a:pPr>
            <a:r>
              <a:rPr sz="2600" u="heavy" spc="-100" dirty="0">
                <a:latin typeface="Arial"/>
                <a:cs typeface="Arial"/>
                <a:hlinkClick r:id="rId3"/>
              </a:rPr>
              <a:t>http://yokotashurin.com/sns/nst20110614.html</a:t>
            </a:r>
            <a:endParaRPr sz="2600">
              <a:latin typeface="Arial"/>
              <a:cs typeface="Arial"/>
            </a:endParaRPr>
          </a:p>
          <a:p>
            <a:pPr marL="859155">
              <a:lnSpc>
                <a:spcPct val="100000"/>
              </a:lnSpc>
              <a:spcBef>
                <a:spcPts val="994"/>
              </a:spcBef>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5503" rIns="0" bIns="0" rtlCol="0">
            <a:spAutoFit/>
          </a:bodyPr>
          <a:lstStyle/>
          <a:p>
            <a:pPr marL="266700">
              <a:lnSpc>
                <a:spcPct val="100000"/>
              </a:lnSpc>
            </a:pPr>
            <a:r>
              <a:rPr sz="5000" spc="-785" dirty="0">
                <a:solidFill>
                  <a:srgbClr val="000000"/>
                </a:solidFill>
                <a:latin typeface="Arial"/>
                <a:cs typeface="Arial"/>
              </a:rPr>
              <a:t>T</a:t>
            </a:r>
            <a:r>
              <a:rPr sz="5000" spc="-20" dirty="0">
                <a:solidFill>
                  <a:srgbClr val="000000"/>
                </a:solidFill>
                <a:latin typeface="Arial"/>
                <a:cs typeface="Arial"/>
              </a:rPr>
              <a:t>wi</a:t>
            </a:r>
            <a:r>
              <a:rPr sz="5000" spc="120" dirty="0">
                <a:solidFill>
                  <a:srgbClr val="000000"/>
                </a:solidFill>
                <a:latin typeface="Arial"/>
                <a:cs typeface="Arial"/>
              </a:rPr>
              <a:t>tter</a:t>
            </a:r>
            <a:r>
              <a:rPr sz="5000" dirty="0">
                <a:solidFill>
                  <a:srgbClr val="000000"/>
                </a:solidFill>
                <a:latin typeface="Yu Mincho"/>
                <a:cs typeface="Yu Mincho"/>
              </a:rPr>
              <a:t>は、受信と発信の非対称性が特長的</a:t>
            </a:r>
            <a:endParaRPr sz="5000">
              <a:latin typeface="Yu Mincho"/>
              <a:cs typeface="Yu Mincho"/>
            </a:endParaRPr>
          </a:p>
        </p:txBody>
      </p:sp>
      <p:sp>
        <p:nvSpPr>
          <p:cNvPr id="3" name="object 3"/>
          <p:cNvSpPr/>
          <p:nvPr/>
        </p:nvSpPr>
        <p:spPr>
          <a:xfrm>
            <a:off x="6489700" y="1130300"/>
            <a:ext cx="6134100" cy="4114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4300" y="1092200"/>
            <a:ext cx="6273800" cy="41783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041900" y="5664200"/>
            <a:ext cx="2540000" cy="33274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134100" y="5334000"/>
            <a:ext cx="12065" cy="263525"/>
          </a:xfrm>
          <a:custGeom>
            <a:avLst/>
            <a:gdLst/>
            <a:ahLst/>
            <a:cxnLst/>
            <a:rect l="l" t="t" r="r" b="b"/>
            <a:pathLst>
              <a:path w="12064" h="263525">
                <a:moveTo>
                  <a:pt x="11472" y="262978"/>
                </a:moveTo>
                <a:lnTo>
                  <a:pt x="10642" y="243947"/>
                </a:lnTo>
                <a:lnTo>
                  <a:pt x="0" y="0"/>
                </a:lnTo>
              </a:path>
            </a:pathLst>
          </a:custGeom>
          <a:ln w="38100">
            <a:solidFill>
              <a:srgbClr val="000000"/>
            </a:solidFill>
          </a:ln>
        </p:spPr>
        <p:txBody>
          <a:bodyPr wrap="square" lIns="0" tIns="0" rIns="0" bIns="0" rtlCol="0"/>
          <a:lstStyle/>
          <a:p>
            <a:endParaRPr/>
          </a:p>
        </p:txBody>
      </p:sp>
      <p:sp>
        <p:nvSpPr>
          <p:cNvPr id="7" name="object 7"/>
          <p:cNvSpPr/>
          <p:nvPr/>
        </p:nvSpPr>
        <p:spPr>
          <a:xfrm>
            <a:off x="6059170" y="5532424"/>
            <a:ext cx="167640" cy="171450"/>
          </a:xfrm>
          <a:custGeom>
            <a:avLst/>
            <a:gdLst/>
            <a:ahLst/>
            <a:cxnLst/>
            <a:rect l="l" t="t" r="r" b="b"/>
            <a:pathLst>
              <a:path w="167639" h="171450">
                <a:moveTo>
                  <a:pt x="0" y="7302"/>
                </a:moveTo>
                <a:lnTo>
                  <a:pt x="91046" y="171132"/>
                </a:lnTo>
                <a:lnTo>
                  <a:pt x="147150" y="45529"/>
                </a:lnTo>
                <a:lnTo>
                  <a:pt x="85572" y="45529"/>
                </a:lnTo>
                <a:lnTo>
                  <a:pt x="0" y="7302"/>
                </a:lnTo>
                <a:close/>
              </a:path>
              <a:path w="167639" h="171450">
                <a:moveTo>
                  <a:pt x="167487" y="0"/>
                </a:moveTo>
                <a:lnTo>
                  <a:pt x="85572" y="45529"/>
                </a:lnTo>
                <a:lnTo>
                  <a:pt x="147150" y="45529"/>
                </a:lnTo>
                <a:lnTo>
                  <a:pt x="167487" y="0"/>
                </a:lnTo>
                <a:close/>
              </a:path>
            </a:pathLst>
          </a:custGeom>
          <a:solidFill>
            <a:srgbClr val="000000"/>
          </a:solidFill>
        </p:spPr>
        <p:txBody>
          <a:bodyPr wrap="square" lIns="0" tIns="0" rIns="0" bIns="0" rtlCol="0"/>
          <a:lstStyle/>
          <a:p>
            <a:endParaRPr/>
          </a:p>
        </p:txBody>
      </p:sp>
      <p:sp>
        <p:nvSpPr>
          <p:cNvPr id="8" name="object 8"/>
          <p:cNvSpPr/>
          <p:nvPr/>
        </p:nvSpPr>
        <p:spPr>
          <a:xfrm>
            <a:off x="5918200" y="5270500"/>
            <a:ext cx="72390" cy="328930"/>
          </a:xfrm>
          <a:custGeom>
            <a:avLst/>
            <a:gdLst/>
            <a:ahLst/>
            <a:cxnLst/>
            <a:rect l="l" t="t" r="r" b="b"/>
            <a:pathLst>
              <a:path w="72389" h="328929">
                <a:moveTo>
                  <a:pt x="71824" y="328834"/>
                </a:moveTo>
                <a:lnTo>
                  <a:pt x="67759" y="310222"/>
                </a:lnTo>
                <a:lnTo>
                  <a:pt x="0" y="0"/>
                </a:lnTo>
              </a:path>
            </a:pathLst>
          </a:custGeom>
          <a:ln w="38100">
            <a:solidFill>
              <a:srgbClr val="000000"/>
            </a:solidFill>
          </a:ln>
        </p:spPr>
        <p:txBody>
          <a:bodyPr wrap="square" lIns="0" tIns="0" rIns="0" bIns="0" rtlCol="0"/>
          <a:lstStyle/>
          <a:p>
            <a:endParaRPr/>
          </a:p>
        </p:txBody>
      </p:sp>
      <p:sp>
        <p:nvSpPr>
          <p:cNvPr id="9" name="object 9"/>
          <p:cNvSpPr/>
          <p:nvPr/>
        </p:nvSpPr>
        <p:spPr>
          <a:xfrm>
            <a:off x="5895124" y="5521896"/>
            <a:ext cx="163830" cy="182245"/>
          </a:xfrm>
          <a:custGeom>
            <a:avLst/>
            <a:gdLst/>
            <a:ahLst/>
            <a:cxnLst/>
            <a:rect l="l" t="t" r="r" b="b"/>
            <a:pathLst>
              <a:path w="163829" h="182245">
                <a:moveTo>
                  <a:pt x="0" y="35763"/>
                </a:moveTo>
                <a:lnTo>
                  <a:pt x="117665" y="181660"/>
                </a:lnTo>
                <a:lnTo>
                  <a:pt x="148846" y="58826"/>
                </a:lnTo>
                <a:lnTo>
                  <a:pt x="90830" y="58826"/>
                </a:lnTo>
                <a:lnTo>
                  <a:pt x="0" y="35763"/>
                </a:lnTo>
                <a:close/>
              </a:path>
              <a:path w="163829" h="182245">
                <a:moveTo>
                  <a:pt x="163779" y="0"/>
                </a:moveTo>
                <a:lnTo>
                  <a:pt x="90830" y="58826"/>
                </a:lnTo>
                <a:lnTo>
                  <a:pt x="148846" y="58826"/>
                </a:lnTo>
                <a:lnTo>
                  <a:pt x="163779" y="0"/>
                </a:lnTo>
                <a:close/>
              </a:path>
            </a:pathLst>
          </a:custGeom>
          <a:solidFill>
            <a:srgbClr val="000000"/>
          </a:solidFill>
        </p:spPr>
        <p:txBody>
          <a:bodyPr wrap="square" lIns="0" tIns="0" rIns="0" bIns="0" rtlCol="0"/>
          <a:lstStyle/>
          <a:p>
            <a:endParaRPr/>
          </a:p>
        </p:txBody>
      </p:sp>
      <p:sp>
        <p:nvSpPr>
          <p:cNvPr id="10" name="object 10"/>
          <p:cNvSpPr/>
          <p:nvPr/>
        </p:nvSpPr>
        <p:spPr>
          <a:xfrm>
            <a:off x="5676900" y="5270500"/>
            <a:ext cx="88900" cy="381000"/>
          </a:xfrm>
          <a:custGeom>
            <a:avLst/>
            <a:gdLst/>
            <a:ahLst/>
            <a:cxnLst/>
            <a:rect l="l" t="t" r="r" b="b"/>
            <a:pathLst>
              <a:path w="88900" h="381000">
                <a:moveTo>
                  <a:pt x="88421" y="380682"/>
                </a:moveTo>
                <a:lnTo>
                  <a:pt x="84111" y="362126"/>
                </a:lnTo>
                <a:lnTo>
                  <a:pt x="0" y="0"/>
                </a:lnTo>
              </a:path>
            </a:pathLst>
          </a:custGeom>
          <a:ln w="38100">
            <a:solidFill>
              <a:srgbClr val="000000"/>
            </a:solidFill>
          </a:ln>
        </p:spPr>
        <p:txBody>
          <a:bodyPr wrap="square" lIns="0" tIns="0" rIns="0" bIns="0" rtlCol="0"/>
          <a:lstStyle/>
          <a:p>
            <a:endParaRPr/>
          </a:p>
        </p:txBody>
      </p:sp>
      <p:sp>
        <p:nvSpPr>
          <p:cNvPr id="11" name="object 11"/>
          <p:cNvSpPr/>
          <p:nvPr/>
        </p:nvSpPr>
        <p:spPr>
          <a:xfrm>
            <a:off x="5669889" y="5572836"/>
            <a:ext cx="163830" cy="182245"/>
          </a:xfrm>
          <a:custGeom>
            <a:avLst/>
            <a:gdLst/>
            <a:ahLst/>
            <a:cxnLst/>
            <a:rect l="l" t="t" r="r" b="b"/>
            <a:pathLst>
              <a:path w="163829" h="182245">
                <a:moveTo>
                  <a:pt x="0" y="37934"/>
                </a:moveTo>
                <a:lnTo>
                  <a:pt x="119570" y="182257"/>
                </a:lnTo>
                <a:lnTo>
                  <a:pt x="148943" y="59791"/>
                </a:lnTo>
                <a:lnTo>
                  <a:pt x="91122" y="59791"/>
                </a:lnTo>
                <a:lnTo>
                  <a:pt x="0" y="37934"/>
                </a:lnTo>
                <a:close/>
              </a:path>
              <a:path w="163829" h="182245">
                <a:moveTo>
                  <a:pt x="163283" y="0"/>
                </a:moveTo>
                <a:lnTo>
                  <a:pt x="91122" y="59791"/>
                </a:lnTo>
                <a:lnTo>
                  <a:pt x="148943" y="59791"/>
                </a:lnTo>
                <a:lnTo>
                  <a:pt x="163283" y="0"/>
                </a:lnTo>
                <a:close/>
              </a:path>
            </a:pathLst>
          </a:custGeom>
          <a:solidFill>
            <a:srgbClr val="000000"/>
          </a:solidFill>
        </p:spPr>
        <p:txBody>
          <a:bodyPr wrap="square" lIns="0" tIns="0" rIns="0" bIns="0" rtlCol="0"/>
          <a:lstStyle/>
          <a:p>
            <a:endParaRPr/>
          </a:p>
        </p:txBody>
      </p:sp>
      <p:sp>
        <p:nvSpPr>
          <p:cNvPr id="12" name="object 12"/>
          <p:cNvSpPr/>
          <p:nvPr/>
        </p:nvSpPr>
        <p:spPr>
          <a:xfrm>
            <a:off x="5422900" y="5270500"/>
            <a:ext cx="69850" cy="328930"/>
          </a:xfrm>
          <a:custGeom>
            <a:avLst/>
            <a:gdLst/>
            <a:ahLst/>
            <a:cxnLst/>
            <a:rect l="l" t="t" r="r" b="b"/>
            <a:pathLst>
              <a:path w="69850" h="328929">
                <a:moveTo>
                  <a:pt x="69590" y="328691"/>
                </a:moveTo>
                <a:lnTo>
                  <a:pt x="65645" y="310053"/>
                </a:lnTo>
                <a:lnTo>
                  <a:pt x="0" y="0"/>
                </a:lnTo>
              </a:path>
            </a:pathLst>
          </a:custGeom>
          <a:ln w="38100">
            <a:solidFill>
              <a:srgbClr val="000000"/>
            </a:solidFill>
          </a:ln>
        </p:spPr>
        <p:txBody>
          <a:bodyPr wrap="square" lIns="0" tIns="0" rIns="0" bIns="0" rtlCol="0"/>
          <a:lstStyle/>
          <a:p>
            <a:endParaRPr/>
          </a:p>
        </p:txBody>
      </p:sp>
      <p:sp>
        <p:nvSpPr>
          <p:cNvPr id="13" name="object 13"/>
          <p:cNvSpPr/>
          <p:nvPr/>
        </p:nvSpPr>
        <p:spPr>
          <a:xfrm>
            <a:off x="5397868" y="5522188"/>
            <a:ext cx="164465" cy="181610"/>
          </a:xfrm>
          <a:custGeom>
            <a:avLst/>
            <a:gdLst/>
            <a:ahLst/>
            <a:cxnLst/>
            <a:rect l="l" t="t" r="r" b="b"/>
            <a:pathLst>
              <a:path w="164464" h="181610">
                <a:moveTo>
                  <a:pt x="0" y="34721"/>
                </a:moveTo>
                <a:lnTo>
                  <a:pt x="116712" y="181368"/>
                </a:lnTo>
                <a:lnTo>
                  <a:pt x="148778" y="58369"/>
                </a:lnTo>
                <a:lnTo>
                  <a:pt x="90677" y="58369"/>
                </a:lnTo>
                <a:lnTo>
                  <a:pt x="0" y="34721"/>
                </a:lnTo>
                <a:close/>
              </a:path>
              <a:path w="164464" h="181610">
                <a:moveTo>
                  <a:pt x="163995" y="0"/>
                </a:moveTo>
                <a:lnTo>
                  <a:pt x="90677" y="58369"/>
                </a:lnTo>
                <a:lnTo>
                  <a:pt x="148778" y="58369"/>
                </a:lnTo>
                <a:lnTo>
                  <a:pt x="163995" y="0"/>
                </a:lnTo>
                <a:close/>
              </a:path>
            </a:pathLst>
          </a:custGeom>
          <a:solidFill>
            <a:srgbClr val="000000"/>
          </a:solidFill>
        </p:spPr>
        <p:txBody>
          <a:bodyPr wrap="square" lIns="0" tIns="0" rIns="0" bIns="0" rtlCol="0"/>
          <a:lstStyle/>
          <a:p>
            <a:endParaRPr/>
          </a:p>
        </p:txBody>
      </p:sp>
      <p:sp>
        <p:nvSpPr>
          <p:cNvPr id="14" name="object 14"/>
          <p:cNvSpPr/>
          <p:nvPr/>
        </p:nvSpPr>
        <p:spPr>
          <a:xfrm>
            <a:off x="5092700" y="5257800"/>
            <a:ext cx="194945" cy="320675"/>
          </a:xfrm>
          <a:custGeom>
            <a:avLst/>
            <a:gdLst/>
            <a:ahLst/>
            <a:cxnLst/>
            <a:rect l="l" t="t" r="r" b="b"/>
            <a:pathLst>
              <a:path w="194945" h="320675">
                <a:moveTo>
                  <a:pt x="194675" y="320240"/>
                </a:moveTo>
                <a:lnTo>
                  <a:pt x="184781" y="303963"/>
                </a:lnTo>
                <a:lnTo>
                  <a:pt x="0" y="0"/>
                </a:lnTo>
              </a:path>
            </a:pathLst>
          </a:custGeom>
          <a:ln w="38100">
            <a:solidFill>
              <a:srgbClr val="000000"/>
            </a:solidFill>
          </a:ln>
        </p:spPr>
        <p:txBody>
          <a:bodyPr wrap="square" lIns="0" tIns="0" rIns="0" bIns="0" rtlCol="0"/>
          <a:lstStyle/>
          <a:p>
            <a:endParaRPr/>
          </a:p>
        </p:txBody>
      </p:sp>
      <p:sp>
        <p:nvSpPr>
          <p:cNvPr id="15" name="object 15"/>
          <p:cNvSpPr/>
          <p:nvPr/>
        </p:nvSpPr>
        <p:spPr>
          <a:xfrm>
            <a:off x="5184089" y="5482412"/>
            <a:ext cx="158750" cy="187325"/>
          </a:xfrm>
          <a:custGeom>
            <a:avLst/>
            <a:gdLst/>
            <a:ahLst/>
            <a:cxnLst/>
            <a:rect l="l" t="t" r="r" b="b"/>
            <a:pathLst>
              <a:path w="158750" h="187325">
                <a:moveTo>
                  <a:pt x="143243" y="0"/>
                </a:moveTo>
                <a:lnTo>
                  <a:pt x="93395" y="79349"/>
                </a:lnTo>
                <a:lnTo>
                  <a:pt x="0" y="87083"/>
                </a:lnTo>
                <a:lnTo>
                  <a:pt x="158699" y="186791"/>
                </a:lnTo>
                <a:lnTo>
                  <a:pt x="143243" y="0"/>
                </a:lnTo>
                <a:close/>
              </a:path>
            </a:pathLst>
          </a:custGeom>
          <a:solidFill>
            <a:srgbClr val="000000"/>
          </a:solidFill>
        </p:spPr>
        <p:txBody>
          <a:bodyPr wrap="square" lIns="0" tIns="0" rIns="0" bIns="0" rtlCol="0"/>
          <a:lstStyle/>
          <a:p>
            <a:endParaRPr/>
          </a:p>
        </p:txBody>
      </p:sp>
      <p:sp>
        <p:nvSpPr>
          <p:cNvPr id="16" name="object 16"/>
          <p:cNvSpPr/>
          <p:nvPr/>
        </p:nvSpPr>
        <p:spPr>
          <a:xfrm>
            <a:off x="4838700" y="5283200"/>
            <a:ext cx="304165" cy="473075"/>
          </a:xfrm>
          <a:custGeom>
            <a:avLst/>
            <a:gdLst/>
            <a:ahLst/>
            <a:cxnLst/>
            <a:rect l="l" t="t" r="r" b="b"/>
            <a:pathLst>
              <a:path w="304164" h="473075">
                <a:moveTo>
                  <a:pt x="303753" y="472533"/>
                </a:moveTo>
                <a:lnTo>
                  <a:pt x="293452" y="456509"/>
                </a:lnTo>
                <a:lnTo>
                  <a:pt x="0" y="0"/>
                </a:lnTo>
              </a:path>
            </a:pathLst>
          </a:custGeom>
          <a:ln w="38100">
            <a:solidFill>
              <a:srgbClr val="000000"/>
            </a:solidFill>
          </a:ln>
        </p:spPr>
        <p:txBody>
          <a:bodyPr wrap="square" lIns="0" tIns="0" rIns="0" bIns="0" rtlCol="0"/>
          <a:lstStyle/>
          <a:p>
            <a:endParaRPr/>
          </a:p>
        </p:txBody>
      </p:sp>
      <p:sp>
        <p:nvSpPr>
          <p:cNvPr id="17" name="object 17"/>
          <p:cNvSpPr/>
          <p:nvPr/>
        </p:nvSpPr>
        <p:spPr>
          <a:xfrm>
            <a:off x="5038978" y="5659132"/>
            <a:ext cx="161290" cy="186690"/>
          </a:xfrm>
          <a:custGeom>
            <a:avLst/>
            <a:gdLst/>
            <a:ahLst/>
            <a:cxnLst/>
            <a:rect l="l" t="t" r="r" b="b"/>
            <a:pathLst>
              <a:path w="161289" h="186689">
                <a:moveTo>
                  <a:pt x="141020" y="0"/>
                </a:moveTo>
                <a:lnTo>
                  <a:pt x="93167" y="80581"/>
                </a:lnTo>
                <a:lnTo>
                  <a:pt x="0" y="90652"/>
                </a:lnTo>
                <a:lnTo>
                  <a:pt x="161162" y="186334"/>
                </a:lnTo>
                <a:lnTo>
                  <a:pt x="141020" y="0"/>
                </a:lnTo>
                <a:close/>
              </a:path>
            </a:pathLst>
          </a:custGeom>
          <a:solidFill>
            <a:srgbClr val="000000"/>
          </a:solidFill>
        </p:spPr>
        <p:txBody>
          <a:bodyPr wrap="square" lIns="0" tIns="0" rIns="0" bIns="0" rtlCol="0"/>
          <a:lstStyle/>
          <a:p>
            <a:endParaRPr/>
          </a:p>
        </p:txBody>
      </p:sp>
      <p:sp>
        <p:nvSpPr>
          <p:cNvPr id="18" name="object 18"/>
          <p:cNvSpPr/>
          <p:nvPr/>
        </p:nvSpPr>
        <p:spPr>
          <a:xfrm>
            <a:off x="4604080" y="5325617"/>
            <a:ext cx="401955" cy="636270"/>
          </a:xfrm>
          <a:custGeom>
            <a:avLst/>
            <a:gdLst/>
            <a:ahLst/>
            <a:cxnLst/>
            <a:rect l="l" t="t" r="r" b="b"/>
            <a:pathLst>
              <a:path w="401954" h="636270">
                <a:moveTo>
                  <a:pt x="401651" y="635821"/>
                </a:moveTo>
                <a:lnTo>
                  <a:pt x="391477" y="619716"/>
                </a:lnTo>
                <a:lnTo>
                  <a:pt x="0" y="0"/>
                </a:lnTo>
              </a:path>
            </a:pathLst>
          </a:custGeom>
          <a:ln w="38100">
            <a:solidFill>
              <a:srgbClr val="000000"/>
            </a:solidFill>
          </a:ln>
        </p:spPr>
        <p:txBody>
          <a:bodyPr wrap="square" lIns="0" tIns="0" rIns="0" bIns="0" rtlCol="0"/>
          <a:lstStyle/>
          <a:p>
            <a:endParaRPr/>
          </a:p>
        </p:txBody>
      </p:sp>
      <p:sp>
        <p:nvSpPr>
          <p:cNvPr id="19" name="object 19"/>
          <p:cNvSpPr/>
          <p:nvPr/>
        </p:nvSpPr>
        <p:spPr>
          <a:xfrm>
            <a:off x="4902301" y="5865126"/>
            <a:ext cx="160655" cy="186690"/>
          </a:xfrm>
          <a:custGeom>
            <a:avLst/>
            <a:gdLst/>
            <a:ahLst/>
            <a:cxnLst/>
            <a:rect l="l" t="t" r="r" b="b"/>
            <a:pathLst>
              <a:path w="160654" h="186689">
                <a:moveTo>
                  <a:pt x="141732" y="0"/>
                </a:moveTo>
                <a:lnTo>
                  <a:pt x="93256" y="80200"/>
                </a:lnTo>
                <a:lnTo>
                  <a:pt x="0" y="89534"/>
                </a:lnTo>
                <a:lnTo>
                  <a:pt x="160400" y="186499"/>
                </a:lnTo>
                <a:lnTo>
                  <a:pt x="141732" y="0"/>
                </a:lnTo>
                <a:close/>
              </a:path>
            </a:pathLst>
          </a:custGeom>
          <a:solidFill>
            <a:srgbClr val="000000"/>
          </a:solidFill>
        </p:spPr>
        <p:txBody>
          <a:bodyPr wrap="square" lIns="0" tIns="0" rIns="0" bIns="0" rtlCol="0"/>
          <a:lstStyle/>
          <a:p>
            <a:endParaRPr/>
          </a:p>
        </p:txBody>
      </p:sp>
      <p:sp>
        <p:nvSpPr>
          <p:cNvPr id="20" name="object 20"/>
          <p:cNvSpPr/>
          <p:nvPr/>
        </p:nvSpPr>
        <p:spPr>
          <a:xfrm>
            <a:off x="4140200" y="5256898"/>
            <a:ext cx="808990" cy="982980"/>
          </a:xfrm>
          <a:custGeom>
            <a:avLst/>
            <a:gdLst/>
            <a:ahLst/>
            <a:cxnLst/>
            <a:rect l="l" t="t" r="r" b="b"/>
            <a:pathLst>
              <a:path w="808989" h="982979">
                <a:moveTo>
                  <a:pt x="808410" y="982734"/>
                </a:moveTo>
                <a:lnTo>
                  <a:pt x="796307" y="968023"/>
                </a:lnTo>
                <a:lnTo>
                  <a:pt x="0" y="0"/>
                </a:lnTo>
              </a:path>
            </a:pathLst>
          </a:custGeom>
          <a:ln w="38100">
            <a:solidFill>
              <a:srgbClr val="000000"/>
            </a:solidFill>
          </a:ln>
        </p:spPr>
        <p:txBody>
          <a:bodyPr wrap="square" lIns="0" tIns="0" rIns="0" bIns="0" rtlCol="0"/>
          <a:lstStyle/>
          <a:p>
            <a:endParaRPr/>
          </a:p>
        </p:txBody>
      </p:sp>
      <p:sp>
        <p:nvSpPr>
          <p:cNvPr id="21" name="object 21"/>
          <p:cNvSpPr/>
          <p:nvPr/>
        </p:nvSpPr>
        <p:spPr>
          <a:xfrm>
            <a:off x="4845151" y="6139307"/>
            <a:ext cx="171450" cy="182880"/>
          </a:xfrm>
          <a:custGeom>
            <a:avLst/>
            <a:gdLst/>
            <a:ahLst/>
            <a:cxnLst/>
            <a:rect l="l" t="t" r="r" b="b"/>
            <a:pathLst>
              <a:path w="171450" h="182879">
                <a:moveTo>
                  <a:pt x="129463" y="0"/>
                </a:moveTo>
                <a:lnTo>
                  <a:pt x="91351" y="85610"/>
                </a:lnTo>
                <a:lnTo>
                  <a:pt x="0" y="106489"/>
                </a:lnTo>
                <a:lnTo>
                  <a:pt x="171234" y="182714"/>
                </a:lnTo>
                <a:lnTo>
                  <a:pt x="129463" y="0"/>
                </a:lnTo>
                <a:close/>
              </a:path>
            </a:pathLst>
          </a:custGeom>
          <a:solidFill>
            <a:srgbClr val="000000"/>
          </a:solidFill>
        </p:spPr>
        <p:txBody>
          <a:bodyPr wrap="square" lIns="0" tIns="0" rIns="0" bIns="0" rtlCol="0"/>
          <a:lstStyle/>
          <a:p>
            <a:endParaRPr/>
          </a:p>
        </p:txBody>
      </p:sp>
      <p:sp>
        <p:nvSpPr>
          <p:cNvPr id="22" name="object 22"/>
          <p:cNvSpPr/>
          <p:nvPr/>
        </p:nvSpPr>
        <p:spPr>
          <a:xfrm>
            <a:off x="3683000" y="5257800"/>
            <a:ext cx="1254760" cy="1147445"/>
          </a:xfrm>
          <a:custGeom>
            <a:avLst/>
            <a:gdLst/>
            <a:ahLst/>
            <a:cxnLst/>
            <a:rect l="l" t="t" r="r" b="b"/>
            <a:pathLst>
              <a:path w="1254760" h="1147445">
                <a:moveTo>
                  <a:pt x="1254767" y="1147215"/>
                </a:moveTo>
                <a:lnTo>
                  <a:pt x="1240707" y="1134361"/>
                </a:lnTo>
                <a:lnTo>
                  <a:pt x="0" y="0"/>
                </a:lnTo>
              </a:path>
            </a:pathLst>
          </a:custGeom>
          <a:ln w="38100">
            <a:solidFill>
              <a:srgbClr val="000000"/>
            </a:solidFill>
          </a:ln>
        </p:spPr>
        <p:txBody>
          <a:bodyPr wrap="square" lIns="0" tIns="0" rIns="0" bIns="0" rtlCol="0"/>
          <a:lstStyle/>
          <a:p>
            <a:endParaRPr/>
          </a:p>
        </p:txBody>
      </p:sp>
      <p:sp>
        <p:nvSpPr>
          <p:cNvPr id="23" name="object 23"/>
          <p:cNvSpPr/>
          <p:nvPr/>
        </p:nvSpPr>
        <p:spPr>
          <a:xfrm>
            <a:off x="4836223" y="6302019"/>
            <a:ext cx="180340" cy="175260"/>
          </a:xfrm>
          <a:custGeom>
            <a:avLst/>
            <a:gdLst/>
            <a:ahLst/>
            <a:cxnLst/>
            <a:rect l="l" t="t" r="r" b="b"/>
            <a:pathLst>
              <a:path w="180339" h="175260">
                <a:moveTo>
                  <a:pt x="113106" y="0"/>
                </a:moveTo>
                <a:lnTo>
                  <a:pt x="87477" y="90144"/>
                </a:lnTo>
                <a:lnTo>
                  <a:pt x="0" y="123723"/>
                </a:lnTo>
                <a:lnTo>
                  <a:pt x="180276" y="174980"/>
                </a:lnTo>
                <a:lnTo>
                  <a:pt x="113106" y="0"/>
                </a:lnTo>
                <a:close/>
              </a:path>
            </a:pathLst>
          </a:custGeom>
          <a:solidFill>
            <a:srgbClr val="000000"/>
          </a:solidFill>
        </p:spPr>
        <p:txBody>
          <a:bodyPr wrap="square" lIns="0" tIns="0" rIns="0" bIns="0" rtlCol="0"/>
          <a:lstStyle/>
          <a:p>
            <a:endParaRPr/>
          </a:p>
        </p:txBody>
      </p:sp>
      <p:sp>
        <p:nvSpPr>
          <p:cNvPr id="24" name="object 24"/>
          <p:cNvSpPr/>
          <p:nvPr/>
        </p:nvSpPr>
        <p:spPr>
          <a:xfrm>
            <a:off x="3276600" y="5283200"/>
            <a:ext cx="1657985" cy="1366520"/>
          </a:xfrm>
          <a:custGeom>
            <a:avLst/>
            <a:gdLst/>
            <a:ahLst/>
            <a:cxnLst/>
            <a:rect l="l" t="t" r="r" b="b"/>
            <a:pathLst>
              <a:path w="1657985" h="1366520">
                <a:moveTo>
                  <a:pt x="1657578" y="1366100"/>
                </a:moveTo>
                <a:lnTo>
                  <a:pt x="1642872" y="1353985"/>
                </a:lnTo>
                <a:lnTo>
                  <a:pt x="0" y="0"/>
                </a:lnTo>
              </a:path>
            </a:pathLst>
          </a:custGeom>
          <a:ln w="38100">
            <a:solidFill>
              <a:srgbClr val="000000"/>
            </a:solidFill>
          </a:ln>
        </p:spPr>
        <p:txBody>
          <a:bodyPr wrap="square" lIns="0" tIns="0" rIns="0" bIns="0" rtlCol="0"/>
          <a:lstStyle/>
          <a:p>
            <a:endParaRPr/>
          </a:p>
        </p:txBody>
      </p:sp>
      <p:sp>
        <p:nvSpPr>
          <p:cNvPr id="25" name="object 25"/>
          <p:cNvSpPr/>
          <p:nvPr/>
        </p:nvSpPr>
        <p:spPr>
          <a:xfrm>
            <a:off x="4833823" y="6545846"/>
            <a:ext cx="182880" cy="171450"/>
          </a:xfrm>
          <a:custGeom>
            <a:avLst/>
            <a:gdLst/>
            <a:ahLst/>
            <a:cxnLst/>
            <a:rect l="l" t="t" r="r" b="b"/>
            <a:pathLst>
              <a:path w="182879" h="171450">
                <a:moveTo>
                  <a:pt x="106616" y="0"/>
                </a:moveTo>
                <a:lnTo>
                  <a:pt x="85648" y="91338"/>
                </a:lnTo>
                <a:lnTo>
                  <a:pt x="0" y="129362"/>
                </a:lnTo>
                <a:lnTo>
                  <a:pt x="182676" y="171297"/>
                </a:lnTo>
                <a:lnTo>
                  <a:pt x="106616" y="0"/>
                </a:lnTo>
                <a:close/>
              </a:path>
            </a:pathLst>
          </a:custGeom>
          <a:solidFill>
            <a:srgbClr val="000000"/>
          </a:solidFill>
        </p:spPr>
        <p:txBody>
          <a:bodyPr wrap="square" lIns="0" tIns="0" rIns="0" bIns="0" rtlCol="0"/>
          <a:lstStyle/>
          <a:p>
            <a:endParaRPr/>
          </a:p>
        </p:txBody>
      </p:sp>
      <p:sp>
        <p:nvSpPr>
          <p:cNvPr id="26" name="object 26"/>
          <p:cNvSpPr/>
          <p:nvPr/>
        </p:nvSpPr>
        <p:spPr>
          <a:xfrm>
            <a:off x="660400" y="5257800"/>
            <a:ext cx="4354830" cy="3064510"/>
          </a:xfrm>
          <a:custGeom>
            <a:avLst/>
            <a:gdLst/>
            <a:ahLst/>
            <a:cxnLst/>
            <a:rect l="l" t="t" r="r" b="b"/>
            <a:pathLst>
              <a:path w="4354830" h="3064509">
                <a:moveTo>
                  <a:pt x="4354639" y="3064344"/>
                </a:moveTo>
                <a:lnTo>
                  <a:pt x="4339056" y="3053384"/>
                </a:lnTo>
                <a:lnTo>
                  <a:pt x="0" y="0"/>
                </a:lnTo>
              </a:path>
            </a:pathLst>
          </a:custGeom>
          <a:ln w="38100">
            <a:solidFill>
              <a:srgbClr val="000000"/>
            </a:solidFill>
          </a:ln>
        </p:spPr>
        <p:txBody>
          <a:bodyPr wrap="square" lIns="0" tIns="0" rIns="0" bIns="0" rtlCol="0"/>
          <a:lstStyle/>
          <a:p>
            <a:endParaRPr/>
          </a:p>
        </p:txBody>
      </p:sp>
      <p:sp>
        <p:nvSpPr>
          <p:cNvPr id="27" name="object 27"/>
          <p:cNvSpPr/>
          <p:nvPr/>
        </p:nvSpPr>
        <p:spPr>
          <a:xfrm>
            <a:off x="4916944" y="8218525"/>
            <a:ext cx="185420" cy="165100"/>
          </a:xfrm>
          <a:custGeom>
            <a:avLst/>
            <a:gdLst/>
            <a:ahLst/>
            <a:cxnLst/>
            <a:rect l="l" t="t" r="r" b="b"/>
            <a:pathLst>
              <a:path w="185420" h="165100">
                <a:moveTo>
                  <a:pt x="96469" y="0"/>
                </a:moveTo>
                <a:lnTo>
                  <a:pt x="82511" y="92659"/>
                </a:lnTo>
                <a:lnTo>
                  <a:pt x="0" y="137096"/>
                </a:lnTo>
                <a:lnTo>
                  <a:pt x="185331" y="165023"/>
                </a:lnTo>
                <a:lnTo>
                  <a:pt x="96469" y="0"/>
                </a:lnTo>
                <a:close/>
              </a:path>
            </a:pathLst>
          </a:custGeom>
          <a:solidFill>
            <a:srgbClr val="000000"/>
          </a:solidFill>
        </p:spPr>
        <p:txBody>
          <a:bodyPr wrap="square" lIns="0" tIns="0" rIns="0" bIns="0" rtlCol="0"/>
          <a:lstStyle/>
          <a:p>
            <a:endParaRPr/>
          </a:p>
        </p:txBody>
      </p:sp>
      <p:sp>
        <p:nvSpPr>
          <p:cNvPr id="28" name="object 28"/>
          <p:cNvSpPr/>
          <p:nvPr/>
        </p:nvSpPr>
        <p:spPr>
          <a:xfrm>
            <a:off x="203200" y="5257800"/>
            <a:ext cx="4676140" cy="3441065"/>
          </a:xfrm>
          <a:custGeom>
            <a:avLst/>
            <a:gdLst/>
            <a:ahLst/>
            <a:cxnLst/>
            <a:rect l="l" t="t" r="r" b="b"/>
            <a:pathLst>
              <a:path w="4676140" h="3441065">
                <a:moveTo>
                  <a:pt x="4675720" y="3440468"/>
                </a:moveTo>
                <a:lnTo>
                  <a:pt x="4660379" y="3429177"/>
                </a:lnTo>
                <a:lnTo>
                  <a:pt x="0" y="0"/>
                </a:lnTo>
              </a:path>
            </a:pathLst>
          </a:custGeom>
          <a:ln w="38100">
            <a:solidFill>
              <a:srgbClr val="000000"/>
            </a:solidFill>
          </a:ln>
        </p:spPr>
        <p:txBody>
          <a:bodyPr wrap="square" lIns="0" tIns="0" rIns="0" bIns="0" rtlCol="0"/>
          <a:lstStyle/>
          <a:p>
            <a:endParaRPr/>
          </a:p>
        </p:txBody>
      </p:sp>
      <p:sp>
        <p:nvSpPr>
          <p:cNvPr id="29" name="object 29"/>
          <p:cNvSpPr/>
          <p:nvPr/>
        </p:nvSpPr>
        <p:spPr>
          <a:xfrm>
            <a:off x="4780140" y="8594623"/>
            <a:ext cx="184785" cy="167005"/>
          </a:xfrm>
          <a:custGeom>
            <a:avLst/>
            <a:gdLst/>
            <a:ahLst/>
            <a:cxnLst/>
            <a:rect l="l" t="t" r="r" b="b"/>
            <a:pathLst>
              <a:path w="184785" h="167004">
                <a:moveTo>
                  <a:pt x="99352" y="0"/>
                </a:moveTo>
                <a:lnTo>
                  <a:pt x="83438" y="92351"/>
                </a:lnTo>
                <a:lnTo>
                  <a:pt x="0" y="135026"/>
                </a:lnTo>
                <a:lnTo>
                  <a:pt x="184708" y="166866"/>
                </a:lnTo>
                <a:lnTo>
                  <a:pt x="99352" y="0"/>
                </a:lnTo>
                <a:close/>
              </a:path>
            </a:pathLst>
          </a:custGeom>
          <a:solidFill>
            <a:srgbClr val="000000"/>
          </a:solidFill>
        </p:spPr>
        <p:txBody>
          <a:bodyPr wrap="square" lIns="0" tIns="0" rIns="0" bIns="0" rtlCol="0"/>
          <a:lstStyle/>
          <a:p>
            <a:endParaRPr/>
          </a:p>
        </p:txBody>
      </p:sp>
      <p:sp>
        <p:nvSpPr>
          <p:cNvPr id="30" name="object 30"/>
          <p:cNvSpPr/>
          <p:nvPr/>
        </p:nvSpPr>
        <p:spPr>
          <a:xfrm>
            <a:off x="1143000" y="5257800"/>
            <a:ext cx="3786504" cy="2669540"/>
          </a:xfrm>
          <a:custGeom>
            <a:avLst/>
            <a:gdLst/>
            <a:ahLst/>
            <a:cxnLst/>
            <a:rect l="l" t="t" r="r" b="b"/>
            <a:pathLst>
              <a:path w="3786504" h="2669540">
                <a:moveTo>
                  <a:pt x="3786187" y="2669146"/>
                </a:moveTo>
                <a:lnTo>
                  <a:pt x="3770617" y="2658173"/>
                </a:lnTo>
                <a:lnTo>
                  <a:pt x="0" y="0"/>
                </a:lnTo>
              </a:path>
            </a:pathLst>
          </a:custGeom>
          <a:ln w="38100">
            <a:solidFill>
              <a:srgbClr val="000000"/>
            </a:solidFill>
          </a:ln>
        </p:spPr>
        <p:txBody>
          <a:bodyPr wrap="square" lIns="0" tIns="0" rIns="0" bIns="0" rtlCol="0"/>
          <a:lstStyle/>
          <a:p>
            <a:endParaRPr/>
          </a:p>
        </p:txBody>
      </p:sp>
      <p:sp>
        <p:nvSpPr>
          <p:cNvPr id="31" name="object 31"/>
          <p:cNvSpPr/>
          <p:nvPr/>
        </p:nvSpPr>
        <p:spPr>
          <a:xfrm>
            <a:off x="4831067" y="7823313"/>
            <a:ext cx="185420" cy="165100"/>
          </a:xfrm>
          <a:custGeom>
            <a:avLst/>
            <a:gdLst/>
            <a:ahLst/>
            <a:cxnLst/>
            <a:rect l="l" t="t" r="r" b="b"/>
            <a:pathLst>
              <a:path w="185420" h="165100">
                <a:moveTo>
                  <a:pt x="96596" y="0"/>
                </a:moveTo>
                <a:lnTo>
                  <a:pt x="82550" y="92659"/>
                </a:lnTo>
                <a:lnTo>
                  <a:pt x="0" y="137020"/>
                </a:lnTo>
                <a:lnTo>
                  <a:pt x="185318" y="165099"/>
                </a:lnTo>
                <a:lnTo>
                  <a:pt x="96596" y="0"/>
                </a:lnTo>
                <a:close/>
              </a:path>
            </a:pathLst>
          </a:custGeom>
          <a:solidFill>
            <a:srgbClr val="000000"/>
          </a:solidFill>
        </p:spPr>
        <p:txBody>
          <a:bodyPr wrap="square" lIns="0" tIns="0" rIns="0" bIns="0" rtlCol="0"/>
          <a:lstStyle/>
          <a:p>
            <a:endParaRPr/>
          </a:p>
        </p:txBody>
      </p:sp>
      <p:sp>
        <p:nvSpPr>
          <p:cNvPr id="32" name="object 32"/>
          <p:cNvSpPr/>
          <p:nvPr/>
        </p:nvSpPr>
        <p:spPr>
          <a:xfrm>
            <a:off x="1587500" y="5257800"/>
            <a:ext cx="3393440" cy="2377440"/>
          </a:xfrm>
          <a:custGeom>
            <a:avLst/>
            <a:gdLst/>
            <a:ahLst/>
            <a:cxnLst/>
            <a:rect l="l" t="t" r="r" b="b"/>
            <a:pathLst>
              <a:path w="3393440" h="2377440">
                <a:moveTo>
                  <a:pt x="3393046" y="2377351"/>
                </a:moveTo>
                <a:lnTo>
                  <a:pt x="3377450" y="2366416"/>
                </a:lnTo>
                <a:lnTo>
                  <a:pt x="0" y="0"/>
                </a:lnTo>
              </a:path>
            </a:pathLst>
          </a:custGeom>
          <a:ln w="38100">
            <a:solidFill>
              <a:srgbClr val="000000"/>
            </a:solidFill>
          </a:ln>
        </p:spPr>
        <p:txBody>
          <a:bodyPr wrap="square" lIns="0" tIns="0" rIns="0" bIns="0" rtlCol="0"/>
          <a:lstStyle/>
          <a:p>
            <a:endParaRPr/>
          </a:p>
        </p:txBody>
      </p:sp>
      <p:sp>
        <p:nvSpPr>
          <p:cNvPr id="33" name="object 33"/>
          <p:cNvSpPr/>
          <p:nvPr/>
        </p:nvSpPr>
        <p:spPr>
          <a:xfrm>
            <a:off x="4882527" y="7531519"/>
            <a:ext cx="185420" cy="165100"/>
          </a:xfrm>
          <a:custGeom>
            <a:avLst/>
            <a:gdLst/>
            <a:ahLst/>
            <a:cxnLst/>
            <a:rect l="l" t="t" r="r" b="b"/>
            <a:pathLst>
              <a:path w="185420" h="165100">
                <a:moveTo>
                  <a:pt x="96189" y="0"/>
                </a:moveTo>
                <a:lnTo>
                  <a:pt x="82422" y="92697"/>
                </a:lnTo>
                <a:lnTo>
                  <a:pt x="0" y="137299"/>
                </a:lnTo>
                <a:lnTo>
                  <a:pt x="185394" y="164845"/>
                </a:lnTo>
                <a:lnTo>
                  <a:pt x="96189" y="0"/>
                </a:lnTo>
                <a:close/>
              </a:path>
            </a:pathLst>
          </a:custGeom>
          <a:solidFill>
            <a:srgbClr val="000000"/>
          </a:solidFill>
        </p:spPr>
        <p:txBody>
          <a:bodyPr wrap="square" lIns="0" tIns="0" rIns="0" bIns="0" rtlCol="0"/>
          <a:lstStyle/>
          <a:p>
            <a:endParaRPr/>
          </a:p>
        </p:txBody>
      </p:sp>
      <p:sp>
        <p:nvSpPr>
          <p:cNvPr id="34" name="object 34"/>
          <p:cNvSpPr/>
          <p:nvPr/>
        </p:nvSpPr>
        <p:spPr>
          <a:xfrm>
            <a:off x="2032000" y="5257800"/>
            <a:ext cx="2898140" cy="2067560"/>
          </a:xfrm>
          <a:custGeom>
            <a:avLst/>
            <a:gdLst/>
            <a:ahLst/>
            <a:cxnLst/>
            <a:rect l="l" t="t" r="r" b="b"/>
            <a:pathLst>
              <a:path w="2898140" h="2067559">
                <a:moveTo>
                  <a:pt x="2897543" y="2067382"/>
                </a:moveTo>
                <a:lnTo>
                  <a:pt x="2882036" y="2056307"/>
                </a:lnTo>
                <a:lnTo>
                  <a:pt x="0" y="0"/>
                </a:lnTo>
              </a:path>
            </a:pathLst>
          </a:custGeom>
          <a:ln w="38100">
            <a:solidFill>
              <a:srgbClr val="000000"/>
            </a:solidFill>
          </a:ln>
        </p:spPr>
        <p:txBody>
          <a:bodyPr wrap="square" lIns="0" tIns="0" rIns="0" bIns="0" rtlCol="0"/>
          <a:lstStyle/>
          <a:p>
            <a:endParaRPr/>
          </a:p>
        </p:txBody>
      </p:sp>
      <p:sp>
        <p:nvSpPr>
          <p:cNvPr id="35" name="object 35"/>
          <p:cNvSpPr/>
          <p:nvPr/>
        </p:nvSpPr>
        <p:spPr>
          <a:xfrm>
            <a:off x="4831232" y="7221537"/>
            <a:ext cx="185420" cy="165735"/>
          </a:xfrm>
          <a:custGeom>
            <a:avLst/>
            <a:gdLst/>
            <a:ahLst/>
            <a:cxnLst/>
            <a:rect l="l" t="t" r="r" b="b"/>
            <a:pathLst>
              <a:path w="185420" h="165734">
                <a:moveTo>
                  <a:pt x="97370" y="0"/>
                </a:moveTo>
                <a:lnTo>
                  <a:pt x="82804" y="92570"/>
                </a:lnTo>
                <a:lnTo>
                  <a:pt x="0" y="136474"/>
                </a:lnTo>
                <a:lnTo>
                  <a:pt x="185153" y="165607"/>
                </a:lnTo>
                <a:lnTo>
                  <a:pt x="97370" y="0"/>
                </a:lnTo>
                <a:close/>
              </a:path>
            </a:pathLst>
          </a:custGeom>
          <a:solidFill>
            <a:srgbClr val="000000"/>
          </a:solidFill>
        </p:spPr>
        <p:txBody>
          <a:bodyPr wrap="square" lIns="0" tIns="0" rIns="0" bIns="0" rtlCol="0"/>
          <a:lstStyle/>
          <a:p>
            <a:endParaRPr/>
          </a:p>
        </p:txBody>
      </p:sp>
      <p:sp>
        <p:nvSpPr>
          <p:cNvPr id="36" name="object 36"/>
          <p:cNvSpPr/>
          <p:nvPr/>
        </p:nvSpPr>
        <p:spPr>
          <a:xfrm>
            <a:off x="2413000" y="5295900"/>
            <a:ext cx="2636520" cy="1824355"/>
          </a:xfrm>
          <a:custGeom>
            <a:avLst/>
            <a:gdLst/>
            <a:ahLst/>
            <a:cxnLst/>
            <a:rect l="l" t="t" r="r" b="b"/>
            <a:pathLst>
              <a:path w="2636520" h="1824354">
                <a:moveTo>
                  <a:pt x="2635923" y="1824367"/>
                </a:moveTo>
                <a:lnTo>
                  <a:pt x="2620251" y="1813534"/>
                </a:lnTo>
                <a:lnTo>
                  <a:pt x="0" y="0"/>
                </a:lnTo>
              </a:path>
            </a:pathLst>
          </a:custGeom>
          <a:ln w="38100">
            <a:solidFill>
              <a:srgbClr val="000000"/>
            </a:solidFill>
          </a:ln>
        </p:spPr>
        <p:txBody>
          <a:bodyPr wrap="square" lIns="0" tIns="0" rIns="0" bIns="0" rtlCol="0"/>
          <a:lstStyle/>
          <a:p>
            <a:endParaRPr/>
          </a:p>
        </p:txBody>
      </p:sp>
      <p:sp>
        <p:nvSpPr>
          <p:cNvPr id="37" name="object 37"/>
          <p:cNvSpPr/>
          <p:nvPr/>
        </p:nvSpPr>
        <p:spPr>
          <a:xfrm>
            <a:off x="4951095" y="7016660"/>
            <a:ext cx="186055" cy="164465"/>
          </a:xfrm>
          <a:custGeom>
            <a:avLst/>
            <a:gdLst/>
            <a:ahLst/>
            <a:cxnLst/>
            <a:rect l="l" t="t" r="r" b="b"/>
            <a:pathLst>
              <a:path w="186054" h="164465">
                <a:moveTo>
                  <a:pt x="95402" y="0"/>
                </a:moveTo>
                <a:lnTo>
                  <a:pt x="82156" y="92773"/>
                </a:lnTo>
                <a:lnTo>
                  <a:pt x="0" y="137845"/>
                </a:lnTo>
                <a:lnTo>
                  <a:pt x="185546" y="164325"/>
                </a:lnTo>
                <a:lnTo>
                  <a:pt x="95402" y="0"/>
                </a:lnTo>
                <a:close/>
              </a:path>
            </a:pathLst>
          </a:custGeom>
          <a:solidFill>
            <a:srgbClr val="000000"/>
          </a:solidFill>
        </p:spPr>
        <p:txBody>
          <a:bodyPr wrap="square" lIns="0" tIns="0" rIns="0" bIns="0" rtlCol="0"/>
          <a:lstStyle/>
          <a:p>
            <a:endParaRPr/>
          </a:p>
        </p:txBody>
      </p:sp>
      <p:sp>
        <p:nvSpPr>
          <p:cNvPr id="38" name="object 38"/>
          <p:cNvSpPr/>
          <p:nvPr/>
        </p:nvSpPr>
        <p:spPr>
          <a:xfrm>
            <a:off x="2743200" y="5283200"/>
            <a:ext cx="2306320" cy="1630045"/>
          </a:xfrm>
          <a:custGeom>
            <a:avLst/>
            <a:gdLst/>
            <a:ahLst/>
            <a:cxnLst/>
            <a:rect l="l" t="t" r="r" b="b"/>
            <a:pathLst>
              <a:path w="2306320" h="1630045">
                <a:moveTo>
                  <a:pt x="2306320" y="1630057"/>
                </a:moveTo>
                <a:lnTo>
                  <a:pt x="2290762" y="1619072"/>
                </a:lnTo>
                <a:lnTo>
                  <a:pt x="0" y="0"/>
                </a:lnTo>
              </a:path>
            </a:pathLst>
          </a:custGeom>
          <a:ln w="38100">
            <a:solidFill>
              <a:srgbClr val="000000"/>
            </a:solidFill>
          </a:ln>
        </p:spPr>
        <p:txBody>
          <a:bodyPr wrap="square" lIns="0" tIns="0" rIns="0" bIns="0" rtlCol="0"/>
          <a:lstStyle/>
          <a:p>
            <a:endParaRPr/>
          </a:p>
        </p:txBody>
      </p:sp>
      <p:sp>
        <p:nvSpPr>
          <p:cNvPr id="39" name="object 39"/>
          <p:cNvSpPr/>
          <p:nvPr/>
        </p:nvSpPr>
        <p:spPr>
          <a:xfrm>
            <a:off x="4951361" y="6809625"/>
            <a:ext cx="185420" cy="165735"/>
          </a:xfrm>
          <a:custGeom>
            <a:avLst/>
            <a:gdLst/>
            <a:ahLst/>
            <a:cxnLst/>
            <a:rect l="l" t="t" r="r" b="b"/>
            <a:pathLst>
              <a:path w="185420" h="165734">
                <a:moveTo>
                  <a:pt x="96761" y="0"/>
                </a:moveTo>
                <a:lnTo>
                  <a:pt x="82600" y="92646"/>
                </a:lnTo>
                <a:lnTo>
                  <a:pt x="0" y="136905"/>
                </a:lnTo>
                <a:lnTo>
                  <a:pt x="185280" y="165214"/>
                </a:lnTo>
                <a:lnTo>
                  <a:pt x="96761" y="0"/>
                </a:lnTo>
                <a:close/>
              </a:path>
            </a:pathLst>
          </a:custGeom>
          <a:solidFill>
            <a:srgbClr val="000000"/>
          </a:solidFill>
        </p:spPr>
        <p:txBody>
          <a:bodyPr wrap="square" lIns="0" tIns="0" rIns="0" bIns="0" rtlCol="0"/>
          <a:lstStyle/>
          <a:p>
            <a:endParaRPr/>
          </a:p>
        </p:txBody>
      </p:sp>
      <p:sp>
        <p:nvSpPr>
          <p:cNvPr id="40" name="object 40"/>
          <p:cNvSpPr/>
          <p:nvPr/>
        </p:nvSpPr>
        <p:spPr>
          <a:xfrm>
            <a:off x="7312469" y="5132019"/>
            <a:ext cx="0" cy="460375"/>
          </a:xfrm>
          <a:custGeom>
            <a:avLst/>
            <a:gdLst/>
            <a:ahLst/>
            <a:cxnLst/>
            <a:rect l="l" t="t" r="r" b="b"/>
            <a:pathLst>
              <a:path h="460375">
                <a:moveTo>
                  <a:pt x="0" y="0"/>
                </a:moveTo>
                <a:lnTo>
                  <a:pt x="0" y="460240"/>
                </a:lnTo>
              </a:path>
            </a:pathLst>
          </a:custGeom>
          <a:ln w="38100">
            <a:solidFill>
              <a:srgbClr val="FF4013"/>
            </a:solidFill>
          </a:ln>
        </p:spPr>
        <p:txBody>
          <a:bodyPr wrap="square" lIns="0" tIns="0" rIns="0" bIns="0" rtlCol="0"/>
          <a:lstStyle/>
          <a:p>
            <a:endParaRPr/>
          </a:p>
        </p:txBody>
      </p:sp>
      <p:sp>
        <p:nvSpPr>
          <p:cNvPr id="41" name="object 41"/>
          <p:cNvSpPr/>
          <p:nvPr/>
        </p:nvSpPr>
        <p:spPr>
          <a:xfrm>
            <a:off x="7228649" y="5025339"/>
            <a:ext cx="167640" cy="167640"/>
          </a:xfrm>
          <a:custGeom>
            <a:avLst/>
            <a:gdLst/>
            <a:ahLst/>
            <a:cxnLst/>
            <a:rect l="l" t="t" r="r" b="b"/>
            <a:pathLst>
              <a:path w="167640" h="167639">
                <a:moveTo>
                  <a:pt x="83820" y="0"/>
                </a:moveTo>
                <a:lnTo>
                  <a:pt x="0" y="167639"/>
                </a:lnTo>
                <a:lnTo>
                  <a:pt x="83820" y="125729"/>
                </a:lnTo>
                <a:lnTo>
                  <a:pt x="146685" y="125729"/>
                </a:lnTo>
                <a:lnTo>
                  <a:pt x="83820" y="0"/>
                </a:lnTo>
                <a:close/>
              </a:path>
              <a:path w="167640" h="167639">
                <a:moveTo>
                  <a:pt x="146685" y="125729"/>
                </a:moveTo>
                <a:lnTo>
                  <a:pt x="83820" y="125729"/>
                </a:lnTo>
                <a:lnTo>
                  <a:pt x="167640" y="167639"/>
                </a:lnTo>
                <a:lnTo>
                  <a:pt x="146685" y="125729"/>
                </a:lnTo>
                <a:close/>
              </a:path>
            </a:pathLst>
          </a:custGeom>
          <a:solidFill>
            <a:srgbClr val="FF4013"/>
          </a:solidFill>
        </p:spPr>
        <p:txBody>
          <a:bodyPr wrap="square" lIns="0" tIns="0" rIns="0" bIns="0" rtlCol="0"/>
          <a:lstStyle/>
          <a:p>
            <a:endParaRPr/>
          </a:p>
        </p:txBody>
      </p:sp>
      <p:sp>
        <p:nvSpPr>
          <p:cNvPr id="42" name="object 42"/>
          <p:cNvSpPr/>
          <p:nvPr/>
        </p:nvSpPr>
        <p:spPr>
          <a:xfrm>
            <a:off x="6971245" y="3165932"/>
            <a:ext cx="3810" cy="2520950"/>
          </a:xfrm>
          <a:custGeom>
            <a:avLst/>
            <a:gdLst/>
            <a:ahLst/>
            <a:cxnLst/>
            <a:rect l="l" t="t" r="r" b="b"/>
            <a:pathLst>
              <a:path w="3809" h="2520950">
                <a:moveTo>
                  <a:pt x="1794" y="0"/>
                </a:moveTo>
                <a:lnTo>
                  <a:pt x="1794" y="2520442"/>
                </a:lnTo>
              </a:path>
            </a:pathLst>
          </a:custGeom>
          <a:ln w="3588">
            <a:solidFill>
              <a:srgbClr val="FF4013"/>
            </a:solidFill>
          </a:ln>
        </p:spPr>
        <p:txBody>
          <a:bodyPr wrap="square" lIns="0" tIns="0" rIns="0" bIns="0" rtlCol="0"/>
          <a:lstStyle/>
          <a:p>
            <a:endParaRPr/>
          </a:p>
        </p:txBody>
      </p:sp>
      <p:sp>
        <p:nvSpPr>
          <p:cNvPr id="43" name="object 43"/>
          <p:cNvSpPr/>
          <p:nvPr/>
        </p:nvSpPr>
        <p:spPr>
          <a:xfrm>
            <a:off x="6887514" y="3059252"/>
            <a:ext cx="167640" cy="168275"/>
          </a:xfrm>
          <a:custGeom>
            <a:avLst/>
            <a:gdLst/>
            <a:ahLst/>
            <a:cxnLst/>
            <a:rect l="l" t="t" r="r" b="b"/>
            <a:pathLst>
              <a:path w="167640" h="168275">
                <a:moveTo>
                  <a:pt x="83578" y="0"/>
                </a:moveTo>
                <a:lnTo>
                  <a:pt x="0" y="167767"/>
                </a:lnTo>
                <a:lnTo>
                  <a:pt x="83756" y="125729"/>
                </a:lnTo>
                <a:lnTo>
                  <a:pt x="146667" y="125729"/>
                </a:lnTo>
                <a:lnTo>
                  <a:pt x="83578" y="0"/>
                </a:lnTo>
                <a:close/>
              </a:path>
              <a:path w="167640" h="168275">
                <a:moveTo>
                  <a:pt x="146667" y="125729"/>
                </a:moveTo>
                <a:lnTo>
                  <a:pt x="83756" y="125729"/>
                </a:lnTo>
                <a:lnTo>
                  <a:pt x="167640" y="167525"/>
                </a:lnTo>
                <a:lnTo>
                  <a:pt x="146667" y="125729"/>
                </a:lnTo>
                <a:close/>
              </a:path>
            </a:pathLst>
          </a:custGeom>
          <a:solidFill>
            <a:srgbClr val="FF4013"/>
          </a:solidFill>
        </p:spPr>
        <p:txBody>
          <a:bodyPr wrap="square" lIns="0" tIns="0" rIns="0" bIns="0" rtlCol="0"/>
          <a:lstStyle/>
          <a:p>
            <a:endParaRPr/>
          </a:p>
        </p:txBody>
      </p:sp>
      <p:sp>
        <p:nvSpPr>
          <p:cNvPr id="44" name="object 44"/>
          <p:cNvSpPr/>
          <p:nvPr/>
        </p:nvSpPr>
        <p:spPr>
          <a:xfrm>
            <a:off x="7138585" y="4272273"/>
            <a:ext cx="16510" cy="1439545"/>
          </a:xfrm>
          <a:custGeom>
            <a:avLst/>
            <a:gdLst/>
            <a:ahLst/>
            <a:cxnLst/>
            <a:rect l="l" t="t" r="r" b="b"/>
            <a:pathLst>
              <a:path w="16509" h="1439545">
                <a:moveTo>
                  <a:pt x="0" y="0"/>
                </a:moveTo>
                <a:lnTo>
                  <a:pt x="211" y="19048"/>
                </a:lnTo>
                <a:lnTo>
                  <a:pt x="15993" y="1439475"/>
                </a:lnTo>
              </a:path>
            </a:pathLst>
          </a:custGeom>
          <a:ln w="38100">
            <a:solidFill>
              <a:srgbClr val="FF4013"/>
            </a:solidFill>
          </a:ln>
        </p:spPr>
        <p:txBody>
          <a:bodyPr wrap="square" lIns="0" tIns="0" rIns="0" bIns="0" rtlCol="0"/>
          <a:lstStyle/>
          <a:p>
            <a:endParaRPr/>
          </a:p>
        </p:txBody>
      </p:sp>
      <p:sp>
        <p:nvSpPr>
          <p:cNvPr id="45" name="object 45"/>
          <p:cNvSpPr/>
          <p:nvPr/>
        </p:nvSpPr>
        <p:spPr>
          <a:xfrm>
            <a:off x="7055446" y="4165600"/>
            <a:ext cx="167640" cy="168910"/>
          </a:xfrm>
          <a:custGeom>
            <a:avLst/>
            <a:gdLst/>
            <a:ahLst/>
            <a:cxnLst/>
            <a:rect l="l" t="t" r="r" b="b"/>
            <a:pathLst>
              <a:path w="167640" h="168910">
                <a:moveTo>
                  <a:pt x="81953" y="0"/>
                </a:moveTo>
                <a:lnTo>
                  <a:pt x="0" y="168567"/>
                </a:lnTo>
                <a:lnTo>
                  <a:pt x="83350" y="125717"/>
                </a:lnTo>
                <a:lnTo>
                  <a:pt x="146564" y="125717"/>
                </a:lnTo>
                <a:lnTo>
                  <a:pt x="81953" y="0"/>
                </a:lnTo>
                <a:close/>
              </a:path>
              <a:path w="167640" h="168910">
                <a:moveTo>
                  <a:pt x="146564" y="125717"/>
                </a:moveTo>
                <a:lnTo>
                  <a:pt x="83350" y="125717"/>
                </a:lnTo>
                <a:lnTo>
                  <a:pt x="167627" y="166700"/>
                </a:lnTo>
                <a:lnTo>
                  <a:pt x="146564" y="125717"/>
                </a:lnTo>
                <a:close/>
              </a:path>
            </a:pathLst>
          </a:custGeom>
          <a:solidFill>
            <a:srgbClr val="FF4013"/>
          </a:solidFill>
        </p:spPr>
        <p:txBody>
          <a:bodyPr wrap="square" lIns="0" tIns="0" rIns="0" bIns="0" rtlCol="0"/>
          <a:lstStyle/>
          <a:p>
            <a:endParaRPr/>
          </a:p>
        </p:txBody>
      </p:sp>
      <p:sp>
        <p:nvSpPr>
          <p:cNvPr id="46" name="object 46"/>
          <p:cNvSpPr/>
          <p:nvPr/>
        </p:nvSpPr>
        <p:spPr>
          <a:xfrm>
            <a:off x="6769100" y="2219732"/>
            <a:ext cx="50165" cy="3376929"/>
          </a:xfrm>
          <a:custGeom>
            <a:avLst/>
            <a:gdLst/>
            <a:ahLst/>
            <a:cxnLst/>
            <a:rect l="l" t="t" r="r" b="b"/>
            <a:pathLst>
              <a:path w="50165" h="3376929">
                <a:moveTo>
                  <a:pt x="49553" y="0"/>
                </a:moveTo>
                <a:lnTo>
                  <a:pt x="49273" y="19047"/>
                </a:lnTo>
                <a:lnTo>
                  <a:pt x="0" y="3376382"/>
                </a:lnTo>
              </a:path>
            </a:pathLst>
          </a:custGeom>
          <a:ln w="38099">
            <a:solidFill>
              <a:srgbClr val="FF4013"/>
            </a:solidFill>
          </a:ln>
        </p:spPr>
        <p:txBody>
          <a:bodyPr wrap="square" lIns="0" tIns="0" rIns="0" bIns="0" rtlCol="0"/>
          <a:lstStyle/>
          <a:p>
            <a:endParaRPr/>
          </a:p>
        </p:txBody>
      </p:sp>
      <p:sp>
        <p:nvSpPr>
          <p:cNvPr id="47" name="object 47"/>
          <p:cNvSpPr/>
          <p:nvPr/>
        </p:nvSpPr>
        <p:spPr>
          <a:xfrm>
            <a:off x="6733946" y="2113064"/>
            <a:ext cx="167640" cy="168910"/>
          </a:xfrm>
          <a:custGeom>
            <a:avLst/>
            <a:gdLst/>
            <a:ahLst/>
            <a:cxnLst/>
            <a:rect l="l" t="t" r="r" b="b"/>
            <a:pathLst>
              <a:path w="167640" h="168910">
                <a:moveTo>
                  <a:pt x="146841" y="125717"/>
                </a:moveTo>
                <a:lnTo>
                  <a:pt x="84429" y="125717"/>
                </a:lnTo>
                <a:lnTo>
                  <a:pt x="167627" y="168859"/>
                </a:lnTo>
                <a:lnTo>
                  <a:pt x="146841" y="125717"/>
                </a:lnTo>
                <a:close/>
              </a:path>
              <a:path w="167640" h="168910">
                <a:moveTo>
                  <a:pt x="86271" y="0"/>
                </a:moveTo>
                <a:lnTo>
                  <a:pt x="0" y="166395"/>
                </a:lnTo>
                <a:lnTo>
                  <a:pt x="84429" y="125717"/>
                </a:lnTo>
                <a:lnTo>
                  <a:pt x="146841" y="125717"/>
                </a:lnTo>
                <a:lnTo>
                  <a:pt x="86271" y="0"/>
                </a:lnTo>
                <a:close/>
              </a:path>
            </a:pathLst>
          </a:custGeom>
          <a:solidFill>
            <a:srgbClr val="FF4013"/>
          </a:solidFill>
        </p:spPr>
        <p:txBody>
          <a:bodyPr wrap="square" lIns="0" tIns="0" rIns="0" bIns="0" rtlCol="0"/>
          <a:lstStyle/>
          <a:p>
            <a:endParaRPr/>
          </a:p>
        </p:txBody>
      </p:sp>
      <p:sp>
        <p:nvSpPr>
          <p:cNvPr id="48" name="object 48"/>
          <p:cNvSpPr/>
          <p:nvPr/>
        </p:nvSpPr>
        <p:spPr>
          <a:xfrm>
            <a:off x="7505700" y="4972948"/>
            <a:ext cx="735330" cy="763270"/>
          </a:xfrm>
          <a:custGeom>
            <a:avLst/>
            <a:gdLst/>
            <a:ahLst/>
            <a:cxnLst/>
            <a:rect l="l" t="t" r="r" b="b"/>
            <a:pathLst>
              <a:path w="735329" h="763270">
                <a:moveTo>
                  <a:pt x="735102" y="0"/>
                </a:moveTo>
                <a:lnTo>
                  <a:pt x="721884" y="13717"/>
                </a:lnTo>
                <a:lnTo>
                  <a:pt x="0" y="762874"/>
                </a:lnTo>
              </a:path>
            </a:pathLst>
          </a:custGeom>
          <a:ln w="38100">
            <a:solidFill>
              <a:srgbClr val="FF4013"/>
            </a:solidFill>
          </a:ln>
        </p:spPr>
        <p:txBody>
          <a:bodyPr wrap="square" lIns="0" tIns="0" rIns="0" bIns="0" rtlCol="0"/>
          <a:lstStyle/>
          <a:p>
            <a:endParaRPr/>
          </a:p>
        </p:txBody>
      </p:sp>
      <p:sp>
        <p:nvSpPr>
          <p:cNvPr id="49" name="object 49"/>
          <p:cNvSpPr/>
          <p:nvPr/>
        </p:nvSpPr>
        <p:spPr>
          <a:xfrm>
            <a:off x="8138147" y="4896129"/>
            <a:ext cx="177165" cy="179070"/>
          </a:xfrm>
          <a:custGeom>
            <a:avLst/>
            <a:gdLst/>
            <a:ahLst/>
            <a:cxnLst/>
            <a:rect l="l" t="t" r="r" b="b"/>
            <a:pathLst>
              <a:path w="177165" h="179070">
                <a:moveTo>
                  <a:pt x="176682" y="0"/>
                </a:moveTo>
                <a:lnTo>
                  <a:pt x="0" y="62547"/>
                </a:lnTo>
                <a:lnTo>
                  <a:pt x="89433" y="90538"/>
                </a:lnTo>
                <a:lnTo>
                  <a:pt x="120713" y="178879"/>
                </a:lnTo>
                <a:lnTo>
                  <a:pt x="176682" y="0"/>
                </a:lnTo>
                <a:close/>
              </a:path>
            </a:pathLst>
          </a:custGeom>
          <a:solidFill>
            <a:srgbClr val="FF4013"/>
          </a:solidFill>
        </p:spPr>
        <p:txBody>
          <a:bodyPr wrap="square" lIns="0" tIns="0" rIns="0" bIns="0" rtlCol="0"/>
          <a:lstStyle/>
          <a:p>
            <a:endParaRPr/>
          </a:p>
        </p:txBody>
      </p:sp>
      <p:sp>
        <p:nvSpPr>
          <p:cNvPr id="50" name="object 50"/>
          <p:cNvSpPr/>
          <p:nvPr/>
        </p:nvSpPr>
        <p:spPr>
          <a:xfrm>
            <a:off x="7434198" y="3930706"/>
            <a:ext cx="900430" cy="1789430"/>
          </a:xfrm>
          <a:custGeom>
            <a:avLst/>
            <a:gdLst/>
            <a:ahLst/>
            <a:cxnLst/>
            <a:rect l="l" t="t" r="r" b="b"/>
            <a:pathLst>
              <a:path w="900429" h="1789429">
                <a:moveTo>
                  <a:pt x="899873" y="0"/>
                </a:moveTo>
                <a:lnTo>
                  <a:pt x="891315" y="17019"/>
                </a:lnTo>
                <a:lnTo>
                  <a:pt x="0" y="1789296"/>
                </a:lnTo>
              </a:path>
            </a:pathLst>
          </a:custGeom>
          <a:ln w="38100">
            <a:solidFill>
              <a:srgbClr val="FF4013"/>
            </a:solidFill>
          </a:ln>
        </p:spPr>
        <p:txBody>
          <a:bodyPr wrap="square" lIns="0" tIns="0" rIns="0" bIns="0" rtlCol="0"/>
          <a:lstStyle/>
          <a:p>
            <a:endParaRPr/>
          </a:p>
        </p:txBody>
      </p:sp>
      <p:sp>
        <p:nvSpPr>
          <p:cNvPr id="51" name="object 51"/>
          <p:cNvSpPr/>
          <p:nvPr/>
        </p:nvSpPr>
        <p:spPr>
          <a:xfrm>
            <a:off x="8231796" y="3835400"/>
            <a:ext cx="150495" cy="187960"/>
          </a:xfrm>
          <a:custGeom>
            <a:avLst/>
            <a:gdLst/>
            <a:ahLst/>
            <a:cxnLst/>
            <a:rect l="l" t="t" r="r" b="b"/>
            <a:pathLst>
              <a:path w="150495" h="187960">
                <a:moveTo>
                  <a:pt x="150202" y="0"/>
                </a:moveTo>
                <a:lnTo>
                  <a:pt x="0" y="112115"/>
                </a:lnTo>
                <a:lnTo>
                  <a:pt x="93713" y="112331"/>
                </a:lnTo>
                <a:lnTo>
                  <a:pt x="149771" y="187426"/>
                </a:lnTo>
                <a:lnTo>
                  <a:pt x="150202" y="0"/>
                </a:lnTo>
                <a:close/>
              </a:path>
            </a:pathLst>
          </a:custGeom>
          <a:solidFill>
            <a:srgbClr val="FF4013"/>
          </a:solidFill>
        </p:spPr>
        <p:txBody>
          <a:bodyPr wrap="square" lIns="0" tIns="0" rIns="0" bIns="0" rtlCol="0"/>
          <a:lstStyle/>
          <a:p>
            <a:endParaRPr/>
          </a:p>
        </p:txBody>
      </p:sp>
      <p:sp>
        <p:nvSpPr>
          <p:cNvPr id="52" name="object 52"/>
          <p:cNvSpPr/>
          <p:nvPr/>
        </p:nvSpPr>
        <p:spPr>
          <a:xfrm>
            <a:off x="7454900" y="3180530"/>
            <a:ext cx="726440" cy="2492375"/>
          </a:xfrm>
          <a:custGeom>
            <a:avLst/>
            <a:gdLst/>
            <a:ahLst/>
            <a:cxnLst/>
            <a:rect l="l" t="t" r="r" b="b"/>
            <a:pathLst>
              <a:path w="726440" h="2492375">
                <a:moveTo>
                  <a:pt x="726259" y="0"/>
                </a:moveTo>
                <a:lnTo>
                  <a:pt x="720929" y="18288"/>
                </a:lnTo>
                <a:lnTo>
                  <a:pt x="0" y="2491785"/>
                </a:lnTo>
              </a:path>
            </a:pathLst>
          </a:custGeom>
          <a:ln w="38100">
            <a:solidFill>
              <a:srgbClr val="FF4013"/>
            </a:solidFill>
          </a:ln>
        </p:spPr>
        <p:txBody>
          <a:bodyPr wrap="square" lIns="0" tIns="0" rIns="0" bIns="0" rtlCol="0"/>
          <a:lstStyle/>
          <a:p>
            <a:endParaRPr/>
          </a:p>
        </p:txBody>
      </p:sp>
      <p:sp>
        <p:nvSpPr>
          <p:cNvPr id="53" name="object 53"/>
          <p:cNvSpPr/>
          <p:nvPr/>
        </p:nvSpPr>
        <p:spPr>
          <a:xfrm>
            <a:off x="8083625" y="3078111"/>
            <a:ext cx="161290" cy="184785"/>
          </a:xfrm>
          <a:custGeom>
            <a:avLst/>
            <a:gdLst/>
            <a:ahLst/>
            <a:cxnLst/>
            <a:rect l="l" t="t" r="r" b="b"/>
            <a:pathLst>
              <a:path w="161290" h="184785">
                <a:moveTo>
                  <a:pt x="149353" y="120713"/>
                </a:moveTo>
                <a:lnTo>
                  <a:pt x="92201" y="120713"/>
                </a:lnTo>
                <a:lnTo>
                  <a:pt x="160947" y="184404"/>
                </a:lnTo>
                <a:lnTo>
                  <a:pt x="149353" y="120713"/>
                </a:lnTo>
                <a:close/>
              </a:path>
              <a:path w="161290" h="184785">
                <a:moveTo>
                  <a:pt x="127380" y="0"/>
                </a:moveTo>
                <a:lnTo>
                  <a:pt x="0" y="137490"/>
                </a:lnTo>
                <a:lnTo>
                  <a:pt x="92201" y="120713"/>
                </a:lnTo>
                <a:lnTo>
                  <a:pt x="149353" y="120713"/>
                </a:lnTo>
                <a:lnTo>
                  <a:pt x="127380" y="0"/>
                </a:lnTo>
                <a:close/>
              </a:path>
            </a:pathLst>
          </a:custGeom>
          <a:solidFill>
            <a:srgbClr val="FF4013"/>
          </a:solidFill>
        </p:spPr>
        <p:txBody>
          <a:bodyPr wrap="square" lIns="0" tIns="0" rIns="0" bIns="0" rtlCol="0"/>
          <a:lstStyle/>
          <a:p>
            <a:endParaRPr/>
          </a:p>
        </p:txBody>
      </p:sp>
      <p:sp>
        <p:nvSpPr>
          <p:cNvPr id="54" name="object 54"/>
          <p:cNvSpPr/>
          <p:nvPr/>
        </p:nvSpPr>
        <p:spPr>
          <a:xfrm>
            <a:off x="7442200" y="1891768"/>
            <a:ext cx="665480" cy="3831590"/>
          </a:xfrm>
          <a:custGeom>
            <a:avLst/>
            <a:gdLst/>
            <a:ahLst/>
            <a:cxnLst/>
            <a:rect l="l" t="t" r="r" b="b"/>
            <a:pathLst>
              <a:path w="665479" h="3831590">
                <a:moveTo>
                  <a:pt x="665399" y="0"/>
                </a:moveTo>
                <a:lnTo>
                  <a:pt x="662141" y="18769"/>
                </a:lnTo>
                <a:lnTo>
                  <a:pt x="0" y="3831359"/>
                </a:lnTo>
              </a:path>
            </a:pathLst>
          </a:custGeom>
          <a:ln w="38100">
            <a:solidFill>
              <a:srgbClr val="FF4013"/>
            </a:solidFill>
          </a:ln>
        </p:spPr>
        <p:txBody>
          <a:bodyPr wrap="square" lIns="0" tIns="0" rIns="0" bIns="0" rtlCol="0"/>
          <a:lstStyle/>
          <a:p>
            <a:endParaRPr/>
          </a:p>
        </p:txBody>
      </p:sp>
      <p:sp>
        <p:nvSpPr>
          <p:cNvPr id="55" name="object 55"/>
          <p:cNvSpPr/>
          <p:nvPr/>
        </p:nvSpPr>
        <p:spPr>
          <a:xfrm>
            <a:off x="8014589" y="1786661"/>
            <a:ext cx="165735" cy="179705"/>
          </a:xfrm>
          <a:custGeom>
            <a:avLst/>
            <a:gdLst/>
            <a:ahLst/>
            <a:cxnLst/>
            <a:rect l="l" t="t" r="r" b="b"/>
            <a:pathLst>
              <a:path w="165734" h="179705">
                <a:moveTo>
                  <a:pt x="148460" y="123875"/>
                </a:moveTo>
                <a:lnTo>
                  <a:pt x="89750" y="123875"/>
                </a:lnTo>
                <a:lnTo>
                  <a:pt x="165163" y="179501"/>
                </a:lnTo>
                <a:lnTo>
                  <a:pt x="148460" y="123875"/>
                </a:lnTo>
                <a:close/>
              </a:path>
              <a:path w="165734" h="179705">
                <a:moveTo>
                  <a:pt x="111264" y="0"/>
                </a:moveTo>
                <a:lnTo>
                  <a:pt x="0" y="150825"/>
                </a:lnTo>
                <a:lnTo>
                  <a:pt x="89750" y="123875"/>
                </a:lnTo>
                <a:lnTo>
                  <a:pt x="148460" y="123875"/>
                </a:lnTo>
                <a:lnTo>
                  <a:pt x="111264" y="0"/>
                </a:lnTo>
                <a:close/>
              </a:path>
            </a:pathLst>
          </a:custGeom>
          <a:solidFill>
            <a:srgbClr val="FF4013"/>
          </a:solidFill>
        </p:spPr>
        <p:txBody>
          <a:bodyPr wrap="square" lIns="0" tIns="0" rIns="0" bIns="0" rtlCol="0"/>
          <a:lstStyle/>
          <a:p>
            <a:endParaRPr/>
          </a:p>
        </p:txBody>
      </p:sp>
      <p:sp>
        <p:nvSpPr>
          <p:cNvPr id="56" name="object 56"/>
          <p:cNvSpPr/>
          <p:nvPr/>
        </p:nvSpPr>
        <p:spPr>
          <a:xfrm>
            <a:off x="7610475" y="1913748"/>
            <a:ext cx="2428240" cy="4580255"/>
          </a:xfrm>
          <a:custGeom>
            <a:avLst/>
            <a:gdLst/>
            <a:ahLst/>
            <a:cxnLst/>
            <a:rect l="l" t="t" r="r" b="b"/>
            <a:pathLst>
              <a:path w="2428240" h="4580255">
                <a:moveTo>
                  <a:pt x="2427757" y="0"/>
                </a:moveTo>
                <a:lnTo>
                  <a:pt x="2418842" y="16831"/>
                </a:lnTo>
                <a:lnTo>
                  <a:pt x="0" y="4580066"/>
                </a:lnTo>
              </a:path>
            </a:pathLst>
          </a:custGeom>
          <a:ln w="38100">
            <a:solidFill>
              <a:srgbClr val="FF4013"/>
            </a:solidFill>
          </a:ln>
        </p:spPr>
        <p:txBody>
          <a:bodyPr wrap="square" lIns="0" tIns="0" rIns="0" bIns="0" rtlCol="0"/>
          <a:lstStyle/>
          <a:p>
            <a:endParaRPr/>
          </a:p>
        </p:txBody>
      </p:sp>
      <p:sp>
        <p:nvSpPr>
          <p:cNvPr id="57" name="object 57"/>
          <p:cNvSpPr/>
          <p:nvPr/>
        </p:nvSpPr>
        <p:spPr>
          <a:xfrm>
            <a:off x="9935629" y="1819490"/>
            <a:ext cx="153035" cy="187960"/>
          </a:xfrm>
          <a:custGeom>
            <a:avLst/>
            <a:gdLst/>
            <a:ahLst/>
            <a:cxnLst/>
            <a:rect l="l" t="t" r="r" b="b"/>
            <a:pathLst>
              <a:path w="153034" h="187960">
                <a:moveTo>
                  <a:pt x="152565" y="0"/>
                </a:moveTo>
                <a:lnTo>
                  <a:pt x="0" y="108864"/>
                </a:lnTo>
                <a:lnTo>
                  <a:pt x="93687" y="111086"/>
                </a:lnTo>
                <a:lnTo>
                  <a:pt x="148120" y="187375"/>
                </a:lnTo>
                <a:lnTo>
                  <a:pt x="152565" y="0"/>
                </a:lnTo>
                <a:close/>
              </a:path>
            </a:pathLst>
          </a:custGeom>
          <a:solidFill>
            <a:srgbClr val="FF4013"/>
          </a:solidFill>
        </p:spPr>
        <p:txBody>
          <a:bodyPr wrap="square" lIns="0" tIns="0" rIns="0" bIns="0" rtlCol="0"/>
          <a:lstStyle/>
          <a:p>
            <a:endParaRPr/>
          </a:p>
        </p:txBody>
      </p:sp>
      <p:sp>
        <p:nvSpPr>
          <p:cNvPr id="58" name="object 58"/>
          <p:cNvSpPr/>
          <p:nvPr/>
        </p:nvSpPr>
        <p:spPr>
          <a:xfrm>
            <a:off x="7627645" y="2018612"/>
            <a:ext cx="3172460" cy="4664710"/>
          </a:xfrm>
          <a:custGeom>
            <a:avLst/>
            <a:gdLst/>
            <a:ahLst/>
            <a:cxnLst/>
            <a:rect l="l" t="t" r="r" b="b"/>
            <a:pathLst>
              <a:path w="3172459" h="4664709">
                <a:moveTo>
                  <a:pt x="3172079" y="0"/>
                </a:moveTo>
                <a:lnTo>
                  <a:pt x="3161372" y="15752"/>
                </a:lnTo>
                <a:lnTo>
                  <a:pt x="0" y="4664165"/>
                </a:lnTo>
              </a:path>
            </a:pathLst>
          </a:custGeom>
          <a:ln w="38099">
            <a:solidFill>
              <a:srgbClr val="FF4013"/>
            </a:solidFill>
          </a:ln>
        </p:spPr>
        <p:txBody>
          <a:bodyPr wrap="square" lIns="0" tIns="0" rIns="0" bIns="0" rtlCol="0"/>
          <a:lstStyle/>
          <a:p>
            <a:endParaRPr/>
          </a:p>
        </p:txBody>
      </p:sp>
      <p:sp>
        <p:nvSpPr>
          <p:cNvPr id="59" name="object 59"/>
          <p:cNvSpPr/>
          <p:nvPr/>
        </p:nvSpPr>
        <p:spPr>
          <a:xfrm>
            <a:off x="10696143" y="1930400"/>
            <a:ext cx="163830" cy="186055"/>
          </a:xfrm>
          <a:custGeom>
            <a:avLst/>
            <a:gdLst/>
            <a:ahLst/>
            <a:cxnLst/>
            <a:rect l="l" t="t" r="r" b="b"/>
            <a:pathLst>
              <a:path w="163829" h="186055">
                <a:moveTo>
                  <a:pt x="163575" y="0"/>
                </a:moveTo>
                <a:lnTo>
                  <a:pt x="0" y="91478"/>
                </a:lnTo>
                <a:lnTo>
                  <a:pt x="92875" y="103962"/>
                </a:lnTo>
                <a:lnTo>
                  <a:pt x="138620" y="185762"/>
                </a:lnTo>
                <a:lnTo>
                  <a:pt x="163575" y="0"/>
                </a:lnTo>
                <a:close/>
              </a:path>
            </a:pathLst>
          </a:custGeom>
          <a:solidFill>
            <a:srgbClr val="FF4013"/>
          </a:solidFill>
        </p:spPr>
        <p:txBody>
          <a:bodyPr wrap="square" lIns="0" tIns="0" rIns="0" bIns="0" rtlCol="0"/>
          <a:lstStyle/>
          <a:p>
            <a:endParaRPr/>
          </a:p>
        </p:txBody>
      </p:sp>
      <p:sp>
        <p:nvSpPr>
          <p:cNvPr id="60" name="object 60"/>
          <p:cNvSpPr/>
          <p:nvPr/>
        </p:nvSpPr>
        <p:spPr>
          <a:xfrm>
            <a:off x="7576108" y="2090467"/>
            <a:ext cx="4191000" cy="4815840"/>
          </a:xfrm>
          <a:custGeom>
            <a:avLst/>
            <a:gdLst/>
            <a:ahLst/>
            <a:cxnLst/>
            <a:rect l="l" t="t" r="r" b="b"/>
            <a:pathLst>
              <a:path w="4191000" h="4815840">
                <a:moveTo>
                  <a:pt x="4190466" y="0"/>
                </a:moveTo>
                <a:lnTo>
                  <a:pt x="4177957" y="14370"/>
                </a:lnTo>
                <a:lnTo>
                  <a:pt x="0" y="4815652"/>
                </a:lnTo>
              </a:path>
            </a:pathLst>
          </a:custGeom>
          <a:ln w="38100">
            <a:solidFill>
              <a:srgbClr val="FF4013"/>
            </a:solidFill>
          </a:ln>
        </p:spPr>
        <p:txBody>
          <a:bodyPr wrap="square" lIns="0" tIns="0" rIns="0" bIns="0" rtlCol="0"/>
          <a:lstStyle/>
          <a:p>
            <a:endParaRPr/>
          </a:p>
        </p:txBody>
      </p:sp>
      <p:sp>
        <p:nvSpPr>
          <p:cNvPr id="61" name="object 61"/>
          <p:cNvSpPr/>
          <p:nvPr/>
        </p:nvSpPr>
        <p:spPr>
          <a:xfrm>
            <a:off x="11663324" y="2009990"/>
            <a:ext cx="173355" cy="181610"/>
          </a:xfrm>
          <a:custGeom>
            <a:avLst/>
            <a:gdLst/>
            <a:ahLst/>
            <a:cxnLst/>
            <a:rect l="l" t="t" r="r" b="b"/>
            <a:pathLst>
              <a:path w="173354" h="181610">
                <a:moveTo>
                  <a:pt x="173278" y="0"/>
                </a:moveTo>
                <a:lnTo>
                  <a:pt x="0" y="71437"/>
                </a:lnTo>
                <a:lnTo>
                  <a:pt x="90741" y="94843"/>
                </a:lnTo>
                <a:lnTo>
                  <a:pt x="126466" y="181482"/>
                </a:lnTo>
                <a:lnTo>
                  <a:pt x="173278" y="0"/>
                </a:lnTo>
                <a:close/>
              </a:path>
            </a:pathLst>
          </a:custGeom>
          <a:solidFill>
            <a:srgbClr val="FF4013"/>
          </a:solidFill>
        </p:spPr>
        <p:txBody>
          <a:bodyPr wrap="square" lIns="0" tIns="0" rIns="0" bIns="0" rtlCol="0"/>
          <a:lstStyle/>
          <a:p>
            <a:endParaRPr/>
          </a:p>
        </p:txBody>
      </p:sp>
      <p:sp>
        <p:nvSpPr>
          <p:cNvPr id="62" name="object 62"/>
          <p:cNvSpPr/>
          <p:nvPr/>
        </p:nvSpPr>
        <p:spPr>
          <a:xfrm>
            <a:off x="7569200" y="2493477"/>
            <a:ext cx="4191000" cy="4815840"/>
          </a:xfrm>
          <a:custGeom>
            <a:avLst/>
            <a:gdLst/>
            <a:ahLst/>
            <a:cxnLst/>
            <a:rect l="l" t="t" r="r" b="b"/>
            <a:pathLst>
              <a:path w="4191000" h="4815840">
                <a:moveTo>
                  <a:pt x="4190466" y="0"/>
                </a:moveTo>
                <a:lnTo>
                  <a:pt x="4177957" y="14370"/>
                </a:lnTo>
                <a:lnTo>
                  <a:pt x="0" y="4815652"/>
                </a:lnTo>
              </a:path>
            </a:pathLst>
          </a:custGeom>
          <a:ln w="38100">
            <a:solidFill>
              <a:srgbClr val="FF4013"/>
            </a:solidFill>
          </a:ln>
        </p:spPr>
        <p:txBody>
          <a:bodyPr wrap="square" lIns="0" tIns="0" rIns="0" bIns="0" rtlCol="0"/>
          <a:lstStyle/>
          <a:p>
            <a:endParaRPr/>
          </a:p>
        </p:txBody>
      </p:sp>
      <p:sp>
        <p:nvSpPr>
          <p:cNvPr id="63" name="object 63"/>
          <p:cNvSpPr/>
          <p:nvPr/>
        </p:nvSpPr>
        <p:spPr>
          <a:xfrm>
            <a:off x="11656415" y="2413000"/>
            <a:ext cx="173355" cy="181610"/>
          </a:xfrm>
          <a:custGeom>
            <a:avLst/>
            <a:gdLst/>
            <a:ahLst/>
            <a:cxnLst/>
            <a:rect l="l" t="t" r="r" b="b"/>
            <a:pathLst>
              <a:path w="173354" h="181610">
                <a:moveTo>
                  <a:pt x="173278" y="0"/>
                </a:moveTo>
                <a:lnTo>
                  <a:pt x="0" y="71437"/>
                </a:lnTo>
                <a:lnTo>
                  <a:pt x="90741" y="94843"/>
                </a:lnTo>
                <a:lnTo>
                  <a:pt x="126466" y="181482"/>
                </a:lnTo>
                <a:lnTo>
                  <a:pt x="173278" y="0"/>
                </a:lnTo>
                <a:close/>
              </a:path>
            </a:pathLst>
          </a:custGeom>
          <a:solidFill>
            <a:srgbClr val="FF4013"/>
          </a:solidFill>
        </p:spPr>
        <p:txBody>
          <a:bodyPr wrap="square" lIns="0" tIns="0" rIns="0" bIns="0" rtlCol="0"/>
          <a:lstStyle/>
          <a:p>
            <a:endParaRPr/>
          </a:p>
        </p:txBody>
      </p:sp>
      <p:sp>
        <p:nvSpPr>
          <p:cNvPr id="64" name="object 64"/>
          <p:cNvSpPr/>
          <p:nvPr/>
        </p:nvSpPr>
        <p:spPr>
          <a:xfrm>
            <a:off x="7455852" y="3404772"/>
            <a:ext cx="4237355" cy="4463415"/>
          </a:xfrm>
          <a:custGeom>
            <a:avLst/>
            <a:gdLst/>
            <a:ahLst/>
            <a:cxnLst/>
            <a:rect l="l" t="t" r="r" b="b"/>
            <a:pathLst>
              <a:path w="4237355" h="4463415">
                <a:moveTo>
                  <a:pt x="4236885" y="0"/>
                </a:moveTo>
                <a:lnTo>
                  <a:pt x="4223778" y="13816"/>
                </a:lnTo>
                <a:lnTo>
                  <a:pt x="0" y="4463386"/>
                </a:lnTo>
              </a:path>
            </a:pathLst>
          </a:custGeom>
          <a:ln w="38100">
            <a:solidFill>
              <a:srgbClr val="FF4013"/>
            </a:solidFill>
          </a:ln>
        </p:spPr>
        <p:txBody>
          <a:bodyPr wrap="square" lIns="0" tIns="0" rIns="0" bIns="0" rtlCol="0"/>
          <a:lstStyle/>
          <a:p>
            <a:endParaRPr/>
          </a:p>
        </p:txBody>
      </p:sp>
      <p:sp>
        <p:nvSpPr>
          <p:cNvPr id="65" name="object 65"/>
          <p:cNvSpPr/>
          <p:nvPr/>
        </p:nvSpPr>
        <p:spPr>
          <a:xfrm>
            <a:off x="11589981" y="3327400"/>
            <a:ext cx="176530" cy="179705"/>
          </a:xfrm>
          <a:custGeom>
            <a:avLst/>
            <a:gdLst/>
            <a:ahLst/>
            <a:cxnLst/>
            <a:rect l="l" t="t" r="r" b="b"/>
            <a:pathLst>
              <a:path w="176529" h="179704">
                <a:moveTo>
                  <a:pt x="176212" y="0"/>
                </a:moveTo>
                <a:lnTo>
                  <a:pt x="0" y="63880"/>
                </a:lnTo>
                <a:lnTo>
                  <a:pt x="89649" y="91186"/>
                </a:lnTo>
                <a:lnTo>
                  <a:pt x="121589" y="179285"/>
                </a:lnTo>
                <a:lnTo>
                  <a:pt x="176212" y="0"/>
                </a:lnTo>
                <a:close/>
              </a:path>
            </a:pathLst>
          </a:custGeom>
          <a:solidFill>
            <a:srgbClr val="FF4013"/>
          </a:solidFill>
        </p:spPr>
        <p:txBody>
          <a:bodyPr wrap="square" lIns="0" tIns="0" rIns="0" bIns="0" rtlCol="0"/>
          <a:lstStyle/>
          <a:p>
            <a:endParaRPr/>
          </a:p>
        </p:txBody>
      </p:sp>
      <p:sp>
        <p:nvSpPr>
          <p:cNvPr id="66" name="object 66"/>
          <p:cNvSpPr/>
          <p:nvPr/>
        </p:nvSpPr>
        <p:spPr>
          <a:xfrm>
            <a:off x="7606728" y="4735790"/>
            <a:ext cx="3585845" cy="3540760"/>
          </a:xfrm>
          <a:custGeom>
            <a:avLst/>
            <a:gdLst/>
            <a:ahLst/>
            <a:cxnLst/>
            <a:rect l="l" t="t" r="r" b="b"/>
            <a:pathLst>
              <a:path w="3585845" h="3540759">
                <a:moveTo>
                  <a:pt x="3585413" y="0"/>
                </a:moveTo>
                <a:lnTo>
                  <a:pt x="3571862" y="13384"/>
                </a:lnTo>
                <a:lnTo>
                  <a:pt x="0" y="3540152"/>
                </a:lnTo>
              </a:path>
            </a:pathLst>
          </a:custGeom>
          <a:ln w="38100">
            <a:solidFill>
              <a:srgbClr val="FF4013"/>
            </a:solidFill>
          </a:ln>
        </p:spPr>
        <p:txBody>
          <a:bodyPr wrap="square" lIns="0" tIns="0" rIns="0" bIns="0" rtlCol="0"/>
          <a:lstStyle/>
          <a:p>
            <a:endParaRPr/>
          </a:p>
        </p:txBody>
      </p:sp>
      <p:sp>
        <p:nvSpPr>
          <p:cNvPr id="67" name="object 67"/>
          <p:cNvSpPr/>
          <p:nvPr/>
        </p:nvSpPr>
        <p:spPr>
          <a:xfrm>
            <a:off x="11089868" y="4660836"/>
            <a:ext cx="178435" cy="177800"/>
          </a:xfrm>
          <a:custGeom>
            <a:avLst/>
            <a:gdLst/>
            <a:ahLst/>
            <a:cxnLst/>
            <a:rect l="l" t="t" r="r" b="b"/>
            <a:pathLst>
              <a:path w="178434" h="177800">
                <a:moveTo>
                  <a:pt x="178181" y="0"/>
                </a:moveTo>
                <a:lnTo>
                  <a:pt x="0" y="58140"/>
                </a:lnTo>
                <a:lnTo>
                  <a:pt x="88722" y="88328"/>
                </a:lnTo>
                <a:lnTo>
                  <a:pt x="117792" y="177431"/>
                </a:lnTo>
                <a:lnTo>
                  <a:pt x="178181" y="0"/>
                </a:lnTo>
                <a:close/>
              </a:path>
            </a:pathLst>
          </a:custGeom>
          <a:solidFill>
            <a:srgbClr val="FF4013"/>
          </a:solidFill>
        </p:spPr>
        <p:txBody>
          <a:bodyPr wrap="square" lIns="0" tIns="0" rIns="0" bIns="0" rtlCol="0"/>
          <a:lstStyle/>
          <a:p>
            <a:endParaRPr/>
          </a:p>
        </p:txBody>
      </p:sp>
      <p:sp>
        <p:nvSpPr>
          <p:cNvPr id="68" name="object 68"/>
          <p:cNvSpPr/>
          <p:nvPr/>
        </p:nvSpPr>
        <p:spPr>
          <a:xfrm>
            <a:off x="7607300" y="4922049"/>
            <a:ext cx="4483100" cy="3962400"/>
          </a:xfrm>
          <a:custGeom>
            <a:avLst/>
            <a:gdLst/>
            <a:ahLst/>
            <a:cxnLst/>
            <a:rect l="l" t="t" r="r" b="b"/>
            <a:pathLst>
              <a:path w="4483100" h="3962400">
                <a:moveTo>
                  <a:pt x="4482515" y="0"/>
                </a:moveTo>
                <a:lnTo>
                  <a:pt x="4468253" y="12615"/>
                </a:lnTo>
                <a:lnTo>
                  <a:pt x="0" y="3961943"/>
                </a:lnTo>
              </a:path>
            </a:pathLst>
          </a:custGeom>
          <a:ln w="38100">
            <a:solidFill>
              <a:srgbClr val="FF4013"/>
            </a:solidFill>
          </a:ln>
        </p:spPr>
        <p:txBody>
          <a:bodyPr wrap="square" lIns="0" tIns="0" rIns="0" bIns="0" rtlCol="0"/>
          <a:lstStyle/>
          <a:p>
            <a:endParaRPr/>
          </a:p>
        </p:txBody>
      </p:sp>
      <p:sp>
        <p:nvSpPr>
          <p:cNvPr id="69" name="object 69"/>
          <p:cNvSpPr/>
          <p:nvPr/>
        </p:nvSpPr>
        <p:spPr>
          <a:xfrm>
            <a:off x="11988634" y="4851400"/>
            <a:ext cx="181610" cy="173990"/>
          </a:xfrm>
          <a:custGeom>
            <a:avLst/>
            <a:gdLst/>
            <a:ahLst/>
            <a:cxnLst/>
            <a:rect l="l" t="t" r="r" b="b"/>
            <a:pathLst>
              <a:path w="181609" h="173989">
                <a:moveTo>
                  <a:pt x="181114" y="0"/>
                </a:moveTo>
                <a:lnTo>
                  <a:pt x="0" y="48221"/>
                </a:lnTo>
                <a:lnTo>
                  <a:pt x="86918" y="83261"/>
                </a:lnTo>
                <a:lnTo>
                  <a:pt x="111023" y="173824"/>
                </a:lnTo>
                <a:lnTo>
                  <a:pt x="181114" y="0"/>
                </a:lnTo>
                <a:close/>
              </a:path>
            </a:pathLst>
          </a:custGeom>
          <a:solidFill>
            <a:srgbClr val="FF4013"/>
          </a:solidFill>
        </p:spPr>
        <p:txBody>
          <a:bodyPr wrap="square" lIns="0" tIns="0" rIns="0" bIns="0" rtlCol="0"/>
          <a:lstStyle/>
          <a:p>
            <a:endParaRPr/>
          </a:p>
        </p:txBody>
      </p:sp>
      <p:sp>
        <p:nvSpPr>
          <p:cNvPr id="70" name="object 70"/>
          <p:cNvSpPr txBox="1"/>
          <p:nvPr/>
        </p:nvSpPr>
        <p:spPr>
          <a:xfrm>
            <a:off x="317500" y="7627619"/>
            <a:ext cx="2540000" cy="1047750"/>
          </a:xfrm>
          <a:prstGeom prst="rect">
            <a:avLst/>
          </a:prstGeom>
        </p:spPr>
        <p:txBody>
          <a:bodyPr vert="horz" wrap="square" lIns="0" tIns="0" rIns="0" bIns="0" rtlCol="0">
            <a:spAutoFit/>
          </a:bodyPr>
          <a:lstStyle/>
          <a:p>
            <a:pPr marL="12700" marR="5080">
              <a:lnSpc>
                <a:spcPct val="125000"/>
              </a:lnSpc>
            </a:pPr>
            <a:r>
              <a:rPr sz="1800" spc="-20" dirty="0">
                <a:latin typeface="Yu Mincho"/>
                <a:cs typeface="Yu Mincho"/>
              </a:rPr>
              <a:t>横田のツイートに  </a:t>
            </a:r>
            <a:r>
              <a:rPr sz="1800" dirty="0">
                <a:latin typeface="Yu Mincho"/>
                <a:cs typeface="Yu Mincho"/>
              </a:rPr>
              <a:t>興味ある人が３０３２人</a:t>
            </a:r>
            <a:endParaRPr sz="1800">
              <a:latin typeface="Yu Mincho"/>
              <a:cs typeface="Yu Mincho"/>
            </a:endParaRPr>
          </a:p>
          <a:p>
            <a:pPr marL="12700">
              <a:lnSpc>
                <a:spcPct val="100000"/>
              </a:lnSpc>
              <a:spcBef>
                <a:spcPts val="540"/>
              </a:spcBef>
            </a:pPr>
            <a:r>
              <a:rPr sz="1800" dirty="0">
                <a:latin typeface="Yu Mincho"/>
                <a:cs typeface="Yu Mincho"/>
              </a:rPr>
              <a:t>＝フォロワー３０３２人</a:t>
            </a:r>
            <a:endParaRPr sz="1800">
              <a:latin typeface="Yu Mincho"/>
              <a:cs typeface="Yu Mincho"/>
            </a:endParaRPr>
          </a:p>
        </p:txBody>
      </p:sp>
      <p:sp>
        <p:nvSpPr>
          <p:cNvPr id="71" name="object 71"/>
          <p:cNvSpPr txBox="1"/>
          <p:nvPr/>
        </p:nvSpPr>
        <p:spPr>
          <a:xfrm>
            <a:off x="9740900" y="7538719"/>
            <a:ext cx="2082800" cy="1047750"/>
          </a:xfrm>
          <a:prstGeom prst="rect">
            <a:avLst/>
          </a:prstGeom>
        </p:spPr>
        <p:txBody>
          <a:bodyPr vert="horz" wrap="square" lIns="0" tIns="0" rIns="0" bIns="0" rtlCol="0">
            <a:spAutoFit/>
          </a:bodyPr>
          <a:lstStyle/>
          <a:p>
            <a:pPr marL="12700" marR="5080">
              <a:lnSpc>
                <a:spcPct val="125000"/>
              </a:lnSpc>
            </a:pPr>
            <a:r>
              <a:rPr sz="1800" spc="-20" dirty="0">
                <a:latin typeface="Yu Mincho"/>
                <a:cs typeface="Yu Mincho"/>
              </a:rPr>
              <a:t>横田がツイートに  </a:t>
            </a:r>
            <a:r>
              <a:rPr sz="1800" dirty="0">
                <a:latin typeface="Yu Mincho"/>
                <a:cs typeface="Yu Mincho"/>
              </a:rPr>
              <a:t>興味ある人が２４人</a:t>
            </a:r>
            <a:endParaRPr sz="1800">
              <a:latin typeface="Yu Mincho"/>
              <a:cs typeface="Yu Mincho"/>
            </a:endParaRPr>
          </a:p>
          <a:p>
            <a:pPr marL="12700">
              <a:lnSpc>
                <a:spcPct val="100000"/>
              </a:lnSpc>
              <a:spcBef>
                <a:spcPts val="540"/>
              </a:spcBef>
            </a:pPr>
            <a:r>
              <a:rPr sz="1800" dirty="0">
                <a:latin typeface="Yu Mincho"/>
                <a:cs typeface="Yu Mincho"/>
              </a:rPr>
              <a:t>＝フォロー２４人</a:t>
            </a:r>
            <a:endParaRPr sz="1800">
              <a:latin typeface="Yu Mincho"/>
              <a:cs typeface="Yu Mincho"/>
            </a:endParaRPr>
          </a:p>
        </p:txBody>
      </p:sp>
      <p:sp>
        <p:nvSpPr>
          <p:cNvPr id="72" name="object 72"/>
          <p:cNvSpPr/>
          <p:nvPr/>
        </p:nvSpPr>
        <p:spPr>
          <a:xfrm>
            <a:off x="5003800" y="7594600"/>
            <a:ext cx="2540000" cy="1701800"/>
          </a:xfrm>
          <a:prstGeom prst="rect">
            <a:avLst/>
          </a:prstGeom>
          <a:blipFill>
            <a:blip r:embed="rId5" cstate="print"/>
            <a:stretch>
              <a:fillRect/>
            </a:stretch>
          </a:blipFill>
        </p:spPr>
        <p:txBody>
          <a:bodyPr wrap="square" lIns="0" tIns="0" rIns="0" bIns="0" rtlCol="0"/>
          <a:lstStyle/>
          <a:p>
            <a:endParaRPr/>
          </a:p>
        </p:txBody>
      </p:sp>
      <p:sp>
        <p:nvSpPr>
          <p:cNvPr id="73" name="object 73"/>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50</a:t>
            </a:fld>
            <a:endParaRPr spc="-105" dirty="0"/>
          </a:p>
        </p:txBody>
      </p:sp>
      <p:sp>
        <p:nvSpPr>
          <p:cNvPr id="74" name="object 74"/>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1200" y="8559800"/>
            <a:ext cx="2286000" cy="0"/>
          </a:xfrm>
          <a:custGeom>
            <a:avLst/>
            <a:gdLst/>
            <a:ahLst/>
            <a:cxnLst/>
            <a:rect l="l" t="t" r="r" b="b"/>
            <a:pathLst>
              <a:path w="2286000">
                <a:moveTo>
                  <a:pt x="0" y="0"/>
                </a:moveTo>
                <a:lnTo>
                  <a:pt x="2286000" y="1"/>
                </a:lnTo>
              </a:path>
            </a:pathLst>
          </a:custGeom>
          <a:ln w="38100">
            <a:solidFill>
              <a:srgbClr val="000000"/>
            </a:solidFill>
          </a:ln>
        </p:spPr>
        <p:txBody>
          <a:bodyPr wrap="square" lIns="0" tIns="0" rIns="0" bIns="0" rtlCol="0"/>
          <a:lstStyle/>
          <a:p>
            <a:endParaRPr/>
          </a:p>
        </p:txBody>
      </p:sp>
      <p:sp>
        <p:nvSpPr>
          <p:cNvPr id="3" name="object 3"/>
          <p:cNvSpPr/>
          <p:nvPr/>
        </p:nvSpPr>
        <p:spPr>
          <a:xfrm>
            <a:off x="3022600" y="8559800"/>
            <a:ext cx="2286000" cy="0"/>
          </a:xfrm>
          <a:custGeom>
            <a:avLst/>
            <a:gdLst/>
            <a:ahLst/>
            <a:cxnLst/>
            <a:rect l="l" t="t" r="r" b="b"/>
            <a:pathLst>
              <a:path w="2286000">
                <a:moveTo>
                  <a:pt x="0" y="0"/>
                </a:moveTo>
                <a:lnTo>
                  <a:pt x="2286000" y="1"/>
                </a:lnTo>
              </a:path>
            </a:pathLst>
          </a:custGeom>
          <a:ln w="38100">
            <a:solidFill>
              <a:srgbClr val="000000"/>
            </a:solidFill>
          </a:ln>
        </p:spPr>
        <p:txBody>
          <a:bodyPr wrap="square" lIns="0" tIns="0" rIns="0" bIns="0" rtlCol="0"/>
          <a:lstStyle/>
          <a:p>
            <a:endParaRPr/>
          </a:p>
        </p:txBody>
      </p:sp>
      <p:sp>
        <p:nvSpPr>
          <p:cNvPr id="4" name="object 4"/>
          <p:cNvSpPr/>
          <p:nvPr/>
        </p:nvSpPr>
        <p:spPr>
          <a:xfrm>
            <a:off x="5334000" y="8559800"/>
            <a:ext cx="2286000" cy="0"/>
          </a:xfrm>
          <a:custGeom>
            <a:avLst/>
            <a:gdLst/>
            <a:ahLst/>
            <a:cxnLst/>
            <a:rect l="l" t="t" r="r" b="b"/>
            <a:pathLst>
              <a:path w="2286000">
                <a:moveTo>
                  <a:pt x="0" y="0"/>
                </a:moveTo>
                <a:lnTo>
                  <a:pt x="2286000" y="1"/>
                </a:lnTo>
              </a:path>
            </a:pathLst>
          </a:custGeom>
          <a:ln w="38100">
            <a:solidFill>
              <a:srgbClr val="000000"/>
            </a:solidFill>
          </a:ln>
        </p:spPr>
        <p:txBody>
          <a:bodyPr wrap="square" lIns="0" tIns="0" rIns="0" bIns="0" rtlCol="0"/>
          <a:lstStyle/>
          <a:p>
            <a:endParaRPr/>
          </a:p>
        </p:txBody>
      </p:sp>
      <p:sp>
        <p:nvSpPr>
          <p:cNvPr id="5" name="object 5"/>
          <p:cNvSpPr/>
          <p:nvPr/>
        </p:nvSpPr>
        <p:spPr>
          <a:xfrm>
            <a:off x="7645400" y="8559800"/>
            <a:ext cx="2286000" cy="0"/>
          </a:xfrm>
          <a:custGeom>
            <a:avLst/>
            <a:gdLst/>
            <a:ahLst/>
            <a:cxnLst/>
            <a:rect l="l" t="t" r="r" b="b"/>
            <a:pathLst>
              <a:path w="2286000">
                <a:moveTo>
                  <a:pt x="0" y="0"/>
                </a:moveTo>
                <a:lnTo>
                  <a:pt x="2286000" y="1"/>
                </a:lnTo>
              </a:path>
            </a:pathLst>
          </a:custGeom>
          <a:ln w="38100">
            <a:solidFill>
              <a:srgbClr val="000000"/>
            </a:solidFill>
          </a:ln>
        </p:spPr>
        <p:txBody>
          <a:bodyPr wrap="square" lIns="0" tIns="0" rIns="0" bIns="0" rtlCol="0"/>
          <a:lstStyle/>
          <a:p>
            <a:endParaRPr/>
          </a:p>
        </p:txBody>
      </p:sp>
      <p:sp>
        <p:nvSpPr>
          <p:cNvPr id="6" name="object 6"/>
          <p:cNvSpPr/>
          <p:nvPr/>
        </p:nvSpPr>
        <p:spPr>
          <a:xfrm>
            <a:off x="9956800" y="8559800"/>
            <a:ext cx="2286000" cy="0"/>
          </a:xfrm>
          <a:custGeom>
            <a:avLst/>
            <a:gdLst/>
            <a:ahLst/>
            <a:cxnLst/>
            <a:rect l="l" t="t" r="r" b="b"/>
            <a:pathLst>
              <a:path w="2286000">
                <a:moveTo>
                  <a:pt x="0" y="0"/>
                </a:moveTo>
                <a:lnTo>
                  <a:pt x="2286000" y="1"/>
                </a:lnTo>
              </a:path>
            </a:pathLst>
          </a:custGeom>
          <a:ln w="38100">
            <a:solidFill>
              <a:srgbClr val="000000"/>
            </a:solidFill>
          </a:ln>
        </p:spPr>
        <p:txBody>
          <a:bodyPr wrap="square" lIns="0" tIns="0" rIns="0" bIns="0" rtlCol="0"/>
          <a:lstStyle/>
          <a:p>
            <a:endParaRPr/>
          </a:p>
        </p:txBody>
      </p:sp>
      <p:sp>
        <p:nvSpPr>
          <p:cNvPr id="7" name="object 7"/>
          <p:cNvSpPr/>
          <p:nvPr/>
        </p:nvSpPr>
        <p:spPr>
          <a:xfrm>
            <a:off x="2997200" y="8369300"/>
            <a:ext cx="0" cy="317500"/>
          </a:xfrm>
          <a:custGeom>
            <a:avLst/>
            <a:gdLst/>
            <a:ahLst/>
            <a:cxnLst/>
            <a:rect l="l" t="t" r="r" b="b"/>
            <a:pathLst>
              <a:path h="317500">
                <a:moveTo>
                  <a:pt x="0" y="0"/>
                </a:moveTo>
                <a:lnTo>
                  <a:pt x="0" y="317498"/>
                </a:lnTo>
              </a:path>
            </a:pathLst>
          </a:custGeom>
          <a:ln w="38100">
            <a:solidFill>
              <a:srgbClr val="000000"/>
            </a:solidFill>
          </a:ln>
        </p:spPr>
        <p:txBody>
          <a:bodyPr wrap="square" lIns="0" tIns="0" rIns="0" bIns="0" rtlCol="0"/>
          <a:lstStyle/>
          <a:p>
            <a:endParaRPr/>
          </a:p>
        </p:txBody>
      </p:sp>
      <p:sp>
        <p:nvSpPr>
          <p:cNvPr id="8" name="object 8"/>
          <p:cNvSpPr/>
          <p:nvPr/>
        </p:nvSpPr>
        <p:spPr>
          <a:xfrm>
            <a:off x="5308600" y="8394700"/>
            <a:ext cx="0" cy="317500"/>
          </a:xfrm>
          <a:custGeom>
            <a:avLst/>
            <a:gdLst/>
            <a:ahLst/>
            <a:cxnLst/>
            <a:rect l="l" t="t" r="r" b="b"/>
            <a:pathLst>
              <a:path h="317500">
                <a:moveTo>
                  <a:pt x="0" y="0"/>
                </a:moveTo>
                <a:lnTo>
                  <a:pt x="0" y="317498"/>
                </a:lnTo>
              </a:path>
            </a:pathLst>
          </a:custGeom>
          <a:ln w="38100">
            <a:solidFill>
              <a:srgbClr val="000000"/>
            </a:solidFill>
          </a:ln>
        </p:spPr>
        <p:txBody>
          <a:bodyPr wrap="square" lIns="0" tIns="0" rIns="0" bIns="0" rtlCol="0"/>
          <a:lstStyle/>
          <a:p>
            <a:endParaRPr/>
          </a:p>
        </p:txBody>
      </p:sp>
      <p:sp>
        <p:nvSpPr>
          <p:cNvPr id="9" name="object 9"/>
          <p:cNvSpPr/>
          <p:nvPr/>
        </p:nvSpPr>
        <p:spPr>
          <a:xfrm>
            <a:off x="7620000" y="8369300"/>
            <a:ext cx="0" cy="317500"/>
          </a:xfrm>
          <a:custGeom>
            <a:avLst/>
            <a:gdLst/>
            <a:ahLst/>
            <a:cxnLst/>
            <a:rect l="l" t="t" r="r" b="b"/>
            <a:pathLst>
              <a:path h="317500">
                <a:moveTo>
                  <a:pt x="0" y="0"/>
                </a:moveTo>
                <a:lnTo>
                  <a:pt x="0" y="317498"/>
                </a:lnTo>
              </a:path>
            </a:pathLst>
          </a:custGeom>
          <a:ln w="38100">
            <a:solidFill>
              <a:srgbClr val="000000"/>
            </a:solidFill>
          </a:ln>
        </p:spPr>
        <p:txBody>
          <a:bodyPr wrap="square" lIns="0" tIns="0" rIns="0" bIns="0" rtlCol="0"/>
          <a:lstStyle/>
          <a:p>
            <a:endParaRPr/>
          </a:p>
        </p:txBody>
      </p:sp>
      <p:sp>
        <p:nvSpPr>
          <p:cNvPr id="10" name="object 10"/>
          <p:cNvSpPr/>
          <p:nvPr/>
        </p:nvSpPr>
        <p:spPr>
          <a:xfrm>
            <a:off x="9931400" y="8369300"/>
            <a:ext cx="0" cy="317500"/>
          </a:xfrm>
          <a:custGeom>
            <a:avLst/>
            <a:gdLst/>
            <a:ahLst/>
            <a:cxnLst/>
            <a:rect l="l" t="t" r="r" b="b"/>
            <a:pathLst>
              <a:path h="317500">
                <a:moveTo>
                  <a:pt x="0" y="0"/>
                </a:moveTo>
                <a:lnTo>
                  <a:pt x="0" y="317498"/>
                </a:lnTo>
              </a:path>
            </a:pathLst>
          </a:custGeom>
          <a:ln w="38100">
            <a:solidFill>
              <a:srgbClr val="000000"/>
            </a:solidFill>
          </a:ln>
        </p:spPr>
        <p:txBody>
          <a:bodyPr wrap="square" lIns="0" tIns="0" rIns="0" bIns="0" rtlCol="0"/>
          <a:lstStyle/>
          <a:p>
            <a:endParaRPr/>
          </a:p>
        </p:txBody>
      </p:sp>
      <p:sp>
        <p:nvSpPr>
          <p:cNvPr id="11" name="object 11"/>
          <p:cNvSpPr/>
          <p:nvPr/>
        </p:nvSpPr>
        <p:spPr>
          <a:xfrm>
            <a:off x="12217400" y="8369300"/>
            <a:ext cx="0" cy="317500"/>
          </a:xfrm>
          <a:custGeom>
            <a:avLst/>
            <a:gdLst/>
            <a:ahLst/>
            <a:cxnLst/>
            <a:rect l="l" t="t" r="r" b="b"/>
            <a:pathLst>
              <a:path h="317500">
                <a:moveTo>
                  <a:pt x="0" y="0"/>
                </a:moveTo>
                <a:lnTo>
                  <a:pt x="0" y="317498"/>
                </a:lnTo>
              </a:path>
            </a:pathLst>
          </a:custGeom>
          <a:ln w="38100">
            <a:solidFill>
              <a:srgbClr val="000000"/>
            </a:solidFill>
          </a:ln>
        </p:spPr>
        <p:txBody>
          <a:bodyPr wrap="square" lIns="0" tIns="0" rIns="0" bIns="0" rtlCol="0"/>
          <a:lstStyle/>
          <a:p>
            <a:endParaRPr/>
          </a:p>
        </p:txBody>
      </p:sp>
      <p:sp>
        <p:nvSpPr>
          <p:cNvPr id="12" name="object 12"/>
          <p:cNvSpPr/>
          <p:nvPr/>
        </p:nvSpPr>
        <p:spPr>
          <a:xfrm>
            <a:off x="711200" y="8394700"/>
            <a:ext cx="0" cy="317500"/>
          </a:xfrm>
          <a:custGeom>
            <a:avLst/>
            <a:gdLst/>
            <a:ahLst/>
            <a:cxnLst/>
            <a:rect l="l" t="t" r="r" b="b"/>
            <a:pathLst>
              <a:path h="317500">
                <a:moveTo>
                  <a:pt x="0" y="0"/>
                </a:moveTo>
                <a:lnTo>
                  <a:pt x="0" y="317498"/>
                </a:lnTo>
              </a:path>
            </a:pathLst>
          </a:custGeom>
          <a:ln w="38100">
            <a:solidFill>
              <a:srgbClr val="000000"/>
            </a:solidFill>
          </a:ln>
        </p:spPr>
        <p:txBody>
          <a:bodyPr wrap="square" lIns="0" tIns="0" rIns="0" bIns="0" rtlCol="0"/>
          <a:lstStyle/>
          <a:p>
            <a:endParaRPr/>
          </a:p>
        </p:txBody>
      </p:sp>
      <p:sp>
        <p:nvSpPr>
          <p:cNvPr id="13" name="object 13"/>
          <p:cNvSpPr/>
          <p:nvPr/>
        </p:nvSpPr>
        <p:spPr>
          <a:xfrm>
            <a:off x="711200" y="1511300"/>
            <a:ext cx="0" cy="7086600"/>
          </a:xfrm>
          <a:custGeom>
            <a:avLst/>
            <a:gdLst/>
            <a:ahLst/>
            <a:cxnLst/>
            <a:rect l="l" t="t" r="r" b="b"/>
            <a:pathLst>
              <a:path h="7086600">
                <a:moveTo>
                  <a:pt x="0" y="0"/>
                </a:moveTo>
                <a:lnTo>
                  <a:pt x="0" y="7086600"/>
                </a:lnTo>
              </a:path>
            </a:pathLst>
          </a:custGeom>
          <a:ln w="38100">
            <a:solidFill>
              <a:srgbClr val="000000"/>
            </a:solidFill>
          </a:ln>
        </p:spPr>
        <p:txBody>
          <a:bodyPr wrap="square" lIns="0" tIns="0" rIns="0" bIns="0" rtlCol="0"/>
          <a:lstStyle/>
          <a:p>
            <a:endParaRPr/>
          </a:p>
        </p:txBody>
      </p:sp>
      <p:sp>
        <p:nvSpPr>
          <p:cNvPr id="14" name="object 14"/>
          <p:cNvSpPr txBox="1"/>
          <p:nvPr/>
        </p:nvSpPr>
        <p:spPr>
          <a:xfrm>
            <a:off x="622300" y="8788400"/>
            <a:ext cx="177800" cy="379095"/>
          </a:xfrm>
          <a:prstGeom prst="rect">
            <a:avLst/>
          </a:prstGeom>
        </p:spPr>
        <p:txBody>
          <a:bodyPr vert="horz" wrap="square" lIns="0" tIns="0" rIns="0" bIns="0" rtlCol="0">
            <a:spAutoFit/>
          </a:bodyPr>
          <a:lstStyle/>
          <a:p>
            <a:pPr marL="12700">
              <a:lnSpc>
                <a:spcPct val="100000"/>
              </a:lnSpc>
            </a:pPr>
            <a:r>
              <a:rPr sz="2400" spc="-135" dirty="0">
                <a:latin typeface="Arial"/>
                <a:cs typeface="Arial"/>
              </a:rPr>
              <a:t>0</a:t>
            </a:r>
            <a:endParaRPr sz="2400">
              <a:latin typeface="Arial"/>
              <a:cs typeface="Arial"/>
            </a:endParaRPr>
          </a:p>
        </p:txBody>
      </p:sp>
      <p:sp>
        <p:nvSpPr>
          <p:cNvPr id="15" name="object 15"/>
          <p:cNvSpPr txBox="1"/>
          <p:nvPr/>
        </p:nvSpPr>
        <p:spPr>
          <a:xfrm>
            <a:off x="2705100" y="8788400"/>
            <a:ext cx="787400" cy="387350"/>
          </a:xfrm>
          <a:prstGeom prst="rect">
            <a:avLst/>
          </a:prstGeom>
        </p:spPr>
        <p:txBody>
          <a:bodyPr vert="horz" wrap="square" lIns="0" tIns="0" rIns="0" bIns="0" rtlCol="0">
            <a:spAutoFit/>
          </a:bodyPr>
          <a:lstStyle/>
          <a:p>
            <a:pPr marL="12700">
              <a:lnSpc>
                <a:spcPct val="100000"/>
              </a:lnSpc>
            </a:pPr>
            <a:r>
              <a:rPr sz="2400" spc="-135" dirty="0">
                <a:latin typeface="Arial"/>
                <a:cs typeface="Arial"/>
              </a:rPr>
              <a:t>1</a:t>
            </a:r>
            <a:r>
              <a:rPr sz="2400" spc="-135" dirty="0">
                <a:latin typeface="Yu Mincho"/>
                <a:cs typeface="Yu Mincho"/>
              </a:rPr>
              <a:t>時間</a:t>
            </a:r>
            <a:endParaRPr sz="2400">
              <a:latin typeface="Yu Mincho"/>
              <a:cs typeface="Yu Mincho"/>
            </a:endParaRPr>
          </a:p>
        </p:txBody>
      </p:sp>
      <p:sp>
        <p:nvSpPr>
          <p:cNvPr id="16" name="object 16"/>
          <p:cNvSpPr txBox="1"/>
          <p:nvPr/>
        </p:nvSpPr>
        <p:spPr>
          <a:xfrm>
            <a:off x="4914900" y="8788400"/>
            <a:ext cx="787400" cy="387350"/>
          </a:xfrm>
          <a:prstGeom prst="rect">
            <a:avLst/>
          </a:prstGeom>
        </p:spPr>
        <p:txBody>
          <a:bodyPr vert="horz" wrap="square" lIns="0" tIns="0" rIns="0" bIns="0" rtlCol="0">
            <a:spAutoFit/>
          </a:bodyPr>
          <a:lstStyle/>
          <a:p>
            <a:pPr marL="12700">
              <a:lnSpc>
                <a:spcPct val="100000"/>
              </a:lnSpc>
            </a:pPr>
            <a:r>
              <a:rPr sz="2400" spc="-135" dirty="0">
                <a:latin typeface="Arial"/>
                <a:cs typeface="Arial"/>
              </a:rPr>
              <a:t>2</a:t>
            </a:r>
            <a:r>
              <a:rPr sz="2400" spc="-135" dirty="0">
                <a:latin typeface="Yu Mincho"/>
                <a:cs typeface="Yu Mincho"/>
              </a:rPr>
              <a:t>時間</a:t>
            </a:r>
            <a:endParaRPr sz="2400">
              <a:latin typeface="Yu Mincho"/>
              <a:cs typeface="Yu Mincho"/>
            </a:endParaRPr>
          </a:p>
        </p:txBody>
      </p:sp>
      <p:sp>
        <p:nvSpPr>
          <p:cNvPr id="17" name="object 17"/>
          <p:cNvSpPr txBox="1"/>
          <p:nvPr/>
        </p:nvSpPr>
        <p:spPr>
          <a:xfrm>
            <a:off x="7353300" y="8788400"/>
            <a:ext cx="787400" cy="387350"/>
          </a:xfrm>
          <a:prstGeom prst="rect">
            <a:avLst/>
          </a:prstGeom>
        </p:spPr>
        <p:txBody>
          <a:bodyPr vert="horz" wrap="square" lIns="0" tIns="0" rIns="0" bIns="0" rtlCol="0">
            <a:spAutoFit/>
          </a:bodyPr>
          <a:lstStyle/>
          <a:p>
            <a:pPr marL="12700">
              <a:lnSpc>
                <a:spcPct val="100000"/>
              </a:lnSpc>
            </a:pPr>
            <a:r>
              <a:rPr sz="2400" spc="-135" dirty="0">
                <a:latin typeface="Arial"/>
                <a:cs typeface="Arial"/>
              </a:rPr>
              <a:t>3</a:t>
            </a:r>
            <a:r>
              <a:rPr sz="2400" spc="-135" dirty="0">
                <a:latin typeface="Yu Mincho"/>
                <a:cs typeface="Yu Mincho"/>
              </a:rPr>
              <a:t>時間</a:t>
            </a:r>
            <a:endParaRPr sz="2400">
              <a:latin typeface="Yu Mincho"/>
              <a:cs typeface="Yu Mincho"/>
            </a:endParaRPr>
          </a:p>
        </p:txBody>
      </p:sp>
      <p:sp>
        <p:nvSpPr>
          <p:cNvPr id="18" name="object 18"/>
          <p:cNvSpPr txBox="1"/>
          <p:nvPr/>
        </p:nvSpPr>
        <p:spPr>
          <a:xfrm>
            <a:off x="9613900" y="8788400"/>
            <a:ext cx="787400" cy="387350"/>
          </a:xfrm>
          <a:prstGeom prst="rect">
            <a:avLst/>
          </a:prstGeom>
        </p:spPr>
        <p:txBody>
          <a:bodyPr vert="horz" wrap="square" lIns="0" tIns="0" rIns="0" bIns="0" rtlCol="0">
            <a:spAutoFit/>
          </a:bodyPr>
          <a:lstStyle/>
          <a:p>
            <a:pPr marL="12700">
              <a:lnSpc>
                <a:spcPct val="100000"/>
              </a:lnSpc>
            </a:pPr>
            <a:r>
              <a:rPr sz="2400" spc="-135" dirty="0">
                <a:latin typeface="Arial"/>
                <a:cs typeface="Arial"/>
              </a:rPr>
              <a:t>4</a:t>
            </a:r>
            <a:r>
              <a:rPr sz="2400" spc="-135" dirty="0">
                <a:latin typeface="Yu Mincho"/>
                <a:cs typeface="Yu Mincho"/>
              </a:rPr>
              <a:t>時間</a:t>
            </a:r>
            <a:endParaRPr sz="2400">
              <a:latin typeface="Yu Mincho"/>
              <a:cs typeface="Yu Mincho"/>
            </a:endParaRPr>
          </a:p>
        </p:txBody>
      </p:sp>
      <p:sp>
        <p:nvSpPr>
          <p:cNvPr id="19" name="object 19"/>
          <p:cNvSpPr txBox="1"/>
          <p:nvPr/>
        </p:nvSpPr>
        <p:spPr>
          <a:xfrm>
            <a:off x="11874500" y="8788400"/>
            <a:ext cx="787400" cy="387350"/>
          </a:xfrm>
          <a:prstGeom prst="rect">
            <a:avLst/>
          </a:prstGeom>
        </p:spPr>
        <p:txBody>
          <a:bodyPr vert="horz" wrap="square" lIns="0" tIns="0" rIns="0" bIns="0" rtlCol="0">
            <a:spAutoFit/>
          </a:bodyPr>
          <a:lstStyle/>
          <a:p>
            <a:pPr marL="12700">
              <a:lnSpc>
                <a:spcPct val="100000"/>
              </a:lnSpc>
            </a:pPr>
            <a:r>
              <a:rPr sz="2400" spc="-135" dirty="0">
                <a:latin typeface="Arial"/>
                <a:cs typeface="Arial"/>
              </a:rPr>
              <a:t>5</a:t>
            </a:r>
            <a:r>
              <a:rPr sz="2400" spc="-135" dirty="0">
                <a:latin typeface="Yu Mincho"/>
                <a:cs typeface="Yu Mincho"/>
              </a:rPr>
              <a:t>時間</a:t>
            </a:r>
            <a:endParaRPr sz="2400">
              <a:latin typeface="Yu Mincho"/>
              <a:cs typeface="Yu Mincho"/>
            </a:endParaRPr>
          </a:p>
        </p:txBody>
      </p:sp>
      <p:sp>
        <p:nvSpPr>
          <p:cNvPr id="20" name="object 20"/>
          <p:cNvSpPr txBox="1">
            <a:spLocks noGrp="1"/>
          </p:cNvSpPr>
          <p:nvPr>
            <p:ph type="title"/>
          </p:nvPr>
        </p:nvSpPr>
        <p:spPr>
          <a:prstGeom prst="rect">
            <a:avLst/>
          </a:prstGeom>
        </p:spPr>
        <p:txBody>
          <a:bodyPr vert="horz" wrap="square" lIns="0" tIns="112003" rIns="0" bIns="0" rtlCol="0">
            <a:spAutoFit/>
          </a:bodyPr>
          <a:lstStyle/>
          <a:p>
            <a:pPr marL="508000">
              <a:lnSpc>
                <a:spcPct val="100000"/>
              </a:lnSpc>
            </a:pPr>
            <a:r>
              <a:rPr sz="3200" b="1" spc="20" dirty="0">
                <a:solidFill>
                  <a:srgbClr val="000000"/>
                </a:solidFill>
                <a:latin typeface="Calibri"/>
                <a:cs typeface="Calibri"/>
              </a:rPr>
              <a:t>Twitter</a:t>
            </a:r>
            <a:r>
              <a:rPr sz="3200" spc="20" dirty="0">
                <a:solidFill>
                  <a:srgbClr val="000000"/>
                </a:solidFill>
              </a:rPr>
              <a:t>のクリック率は最初</a:t>
            </a:r>
            <a:r>
              <a:rPr sz="3200" b="1" spc="20" dirty="0">
                <a:solidFill>
                  <a:srgbClr val="000000"/>
                </a:solidFill>
                <a:latin typeface="Calibri"/>
                <a:cs typeface="Calibri"/>
              </a:rPr>
              <a:t>20</a:t>
            </a:r>
            <a:r>
              <a:rPr sz="3200" spc="20" dirty="0">
                <a:solidFill>
                  <a:srgbClr val="000000"/>
                </a:solidFill>
              </a:rPr>
              <a:t>分が勝負で爆発的なトラフィックに</a:t>
            </a:r>
            <a:endParaRPr sz="3200">
              <a:latin typeface="Calibri"/>
              <a:cs typeface="Calibri"/>
            </a:endParaRPr>
          </a:p>
        </p:txBody>
      </p:sp>
      <p:sp>
        <p:nvSpPr>
          <p:cNvPr id="21" name="object 21"/>
          <p:cNvSpPr/>
          <p:nvPr/>
        </p:nvSpPr>
        <p:spPr>
          <a:xfrm>
            <a:off x="4749800" y="4622800"/>
            <a:ext cx="4152900" cy="3365500"/>
          </a:xfrm>
          <a:prstGeom prst="rect">
            <a:avLst/>
          </a:prstGeom>
          <a:blipFill>
            <a:blip r:embed="rId2" cstate="print"/>
            <a:stretch>
              <a:fillRect/>
            </a:stretch>
          </a:blipFill>
        </p:spPr>
        <p:txBody>
          <a:bodyPr wrap="square" lIns="0" tIns="0" rIns="0" bIns="0" rtlCol="0"/>
          <a:lstStyle/>
          <a:p>
            <a:endParaRPr/>
          </a:p>
        </p:txBody>
      </p:sp>
      <p:sp>
        <p:nvSpPr>
          <p:cNvPr id="22" name="object 22"/>
          <p:cNvSpPr txBox="1"/>
          <p:nvPr/>
        </p:nvSpPr>
        <p:spPr>
          <a:xfrm>
            <a:off x="4622800" y="927100"/>
            <a:ext cx="8051800" cy="4127500"/>
          </a:xfrm>
          <a:prstGeom prst="rect">
            <a:avLst/>
          </a:prstGeom>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0"/>
              </a:spcBef>
            </a:pPr>
            <a:endParaRPr sz="1250">
              <a:latin typeface="Times New Roman"/>
              <a:cs typeface="Times New Roman"/>
            </a:endParaRPr>
          </a:p>
          <a:p>
            <a:pPr marL="190500">
              <a:lnSpc>
                <a:spcPct val="100000"/>
              </a:lnSpc>
              <a:spcBef>
                <a:spcPts val="5"/>
              </a:spcBef>
            </a:pPr>
            <a:r>
              <a:rPr sz="1400" spc="-55" dirty="0">
                <a:latin typeface="Arial"/>
                <a:cs typeface="Arial"/>
              </a:rPr>
              <a:t>https://twitter.com/ayu_19980408/status/16199405219</a:t>
            </a:r>
            <a:endParaRPr sz="1400">
              <a:latin typeface="Arial"/>
              <a:cs typeface="Arial"/>
            </a:endParaRPr>
          </a:p>
        </p:txBody>
      </p:sp>
      <p:sp>
        <p:nvSpPr>
          <p:cNvPr id="23" name="object 23"/>
          <p:cNvSpPr/>
          <p:nvPr/>
        </p:nvSpPr>
        <p:spPr>
          <a:xfrm>
            <a:off x="4807013" y="3763342"/>
            <a:ext cx="3930650" cy="0"/>
          </a:xfrm>
          <a:custGeom>
            <a:avLst/>
            <a:gdLst/>
            <a:ahLst/>
            <a:cxnLst/>
            <a:rect l="l" t="t" r="r" b="b"/>
            <a:pathLst>
              <a:path w="3930650">
                <a:moveTo>
                  <a:pt x="0" y="0"/>
                </a:moveTo>
                <a:lnTo>
                  <a:pt x="3930269" y="0"/>
                </a:lnTo>
              </a:path>
            </a:pathLst>
          </a:custGeom>
          <a:ln w="8855">
            <a:solidFill>
              <a:srgbClr val="000000"/>
            </a:solidFill>
          </a:ln>
        </p:spPr>
        <p:txBody>
          <a:bodyPr wrap="square" lIns="0" tIns="0" rIns="0" bIns="0" rtlCol="0"/>
          <a:lstStyle/>
          <a:p>
            <a:endParaRPr/>
          </a:p>
        </p:txBody>
      </p:sp>
      <p:sp>
        <p:nvSpPr>
          <p:cNvPr id="24" name="object 24"/>
          <p:cNvSpPr/>
          <p:nvPr/>
        </p:nvSpPr>
        <p:spPr>
          <a:xfrm>
            <a:off x="4622800" y="927100"/>
            <a:ext cx="8051800" cy="4127500"/>
          </a:xfrm>
          <a:prstGeom prst="rect">
            <a:avLst/>
          </a:prstGeom>
          <a:blipFill>
            <a:blip r:embed="rId3" cstate="print"/>
            <a:stretch>
              <a:fillRect/>
            </a:stretch>
          </a:blipFill>
        </p:spPr>
        <p:txBody>
          <a:bodyPr wrap="square" lIns="0" tIns="0" rIns="0" bIns="0" rtlCol="0"/>
          <a:lstStyle/>
          <a:p>
            <a:endParaRPr/>
          </a:p>
        </p:txBody>
      </p:sp>
      <p:sp>
        <p:nvSpPr>
          <p:cNvPr id="25" name="object 25"/>
          <p:cNvSpPr/>
          <p:nvPr/>
        </p:nvSpPr>
        <p:spPr>
          <a:xfrm>
            <a:off x="8318500" y="3568700"/>
            <a:ext cx="1295400" cy="736600"/>
          </a:xfrm>
          <a:custGeom>
            <a:avLst/>
            <a:gdLst/>
            <a:ahLst/>
            <a:cxnLst/>
            <a:rect l="l" t="t" r="r" b="b"/>
            <a:pathLst>
              <a:path w="1295400" h="736600">
                <a:moveTo>
                  <a:pt x="1105692" y="107872"/>
                </a:moveTo>
                <a:lnTo>
                  <a:pt x="1150154" y="135844"/>
                </a:lnTo>
                <a:lnTo>
                  <a:pt x="1188688" y="165648"/>
                </a:lnTo>
                <a:lnTo>
                  <a:pt x="1221294" y="197024"/>
                </a:lnTo>
                <a:lnTo>
                  <a:pt x="1247971" y="229708"/>
                </a:lnTo>
                <a:lnTo>
                  <a:pt x="1268720" y="263439"/>
                </a:lnTo>
                <a:lnTo>
                  <a:pt x="1292433" y="332997"/>
                </a:lnTo>
                <a:lnTo>
                  <a:pt x="1295398" y="368300"/>
                </a:lnTo>
                <a:lnTo>
                  <a:pt x="1292433" y="403602"/>
                </a:lnTo>
                <a:lnTo>
                  <a:pt x="1268720" y="473160"/>
                </a:lnTo>
                <a:lnTo>
                  <a:pt x="1247971" y="506891"/>
                </a:lnTo>
                <a:lnTo>
                  <a:pt x="1221294" y="539576"/>
                </a:lnTo>
                <a:lnTo>
                  <a:pt x="1188688" y="570951"/>
                </a:lnTo>
                <a:lnTo>
                  <a:pt x="1150154" y="600755"/>
                </a:lnTo>
                <a:lnTo>
                  <a:pt x="1105692" y="628727"/>
                </a:lnTo>
                <a:lnTo>
                  <a:pt x="1066611" y="649223"/>
                </a:lnTo>
                <a:lnTo>
                  <a:pt x="1025409" y="667561"/>
                </a:lnTo>
                <a:lnTo>
                  <a:pt x="982321" y="683742"/>
                </a:lnTo>
                <a:lnTo>
                  <a:pt x="937582" y="697765"/>
                </a:lnTo>
                <a:lnTo>
                  <a:pt x="891429" y="709631"/>
                </a:lnTo>
                <a:lnTo>
                  <a:pt x="844098" y="719340"/>
                </a:lnTo>
                <a:lnTo>
                  <a:pt x="795823" y="726891"/>
                </a:lnTo>
                <a:lnTo>
                  <a:pt x="746842" y="732285"/>
                </a:lnTo>
                <a:lnTo>
                  <a:pt x="697388" y="735521"/>
                </a:lnTo>
                <a:lnTo>
                  <a:pt x="647699" y="736600"/>
                </a:lnTo>
                <a:lnTo>
                  <a:pt x="598010" y="735521"/>
                </a:lnTo>
                <a:lnTo>
                  <a:pt x="548557" y="732285"/>
                </a:lnTo>
                <a:lnTo>
                  <a:pt x="499575" y="726891"/>
                </a:lnTo>
                <a:lnTo>
                  <a:pt x="451301" y="719340"/>
                </a:lnTo>
                <a:lnTo>
                  <a:pt x="403969" y="709631"/>
                </a:lnTo>
                <a:lnTo>
                  <a:pt x="357816" y="697765"/>
                </a:lnTo>
                <a:lnTo>
                  <a:pt x="313078" y="683742"/>
                </a:lnTo>
                <a:lnTo>
                  <a:pt x="269989" y="667561"/>
                </a:lnTo>
                <a:lnTo>
                  <a:pt x="228787" y="649223"/>
                </a:lnTo>
                <a:lnTo>
                  <a:pt x="189706" y="628727"/>
                </a:lnTo>
                <a:lnTo>
                  <a:pt x="145243" y="600755"/>
                </a:lnTo>
                <a:lnTo>
                  <a:pt x="106709" y="570951"/>
                </a:lnTo>
                <a:lnTo>
                  <a:pt x="74103" y="539576"/>
                </a:lnTo>
                <a:lnTo>
                  <a:pt x="47426" y="506891"/>
                </a:lnTo>
                <a:lnTo>
                  <a:pt x="26677" y="473160"/>
                </a:lnTo>
                <a:lnTo>
                  <a:pt x="2963" y="403602"/>
                </a:lnTo>
                <a:lnTo>
                  <a:pt x="0" y="368300"/>
                </a:lnTo>
                <a:lnTo>
                  <a:pt x="2963" y="332997"/>
                </a:lnTo>
                <a:lnTo>
                  <a:pt x="26677" y="263439"/>
                </a:lnTo>
                <a:lnTo>
                  <a:pt x="47426" y="229708"/>
                </a:lnTo>
                <a:lnTo>
                  <a:pt x="74103" y="197024"/>
                </a:lnTo>
                <a:lnTo>
                  <a:pt x="106709" y="165648"/>
                </a:lnTo>
                <a:lnTo>
                  <a:pt x="145243" y="135844"/>
                </a:lnTo>
                <a:lnTo>
                  <a:pt x="189706" y="107872"/>
                </a:lnTo>
                <a:lnTo>
                  <a:pt x="228787" y="87376"/>
                </a:lnTo>
                <a:lnTo>
                  <a:pt x="269989" y="69038"/>
                </a:lnTo>
                <a:lnTo>
                  <a:pt x="313078" y="52857"/>
                </a:lnTo>
                <a:lnTo>
                  <a:pt x="357816" y="38834"/>
                </a:lnTo>
                <a:lnTo>
                  <a:pt x="403969" y="26968"/>
                </a:lnTo>
                <a:lnTo>
                  <a:pt x="451301" y="17259"/>
                </a:lnTo>
                <a:lnTo>
                  <a:pt x="499575" y="9708"/>
                </a:lnTo>
                <a:lnTo>
                  <a:pt x="548557" y="4314"/>
                </a:lnTo>
                <a:lnTo>
                  <a:pt x="598010" y="1078"/>
                </a:lnTo>
                <a:lnTo>
                  <a:pt x="647699" y="0"/>
                </a:lnTo>
                <a:lnTo>
                  <a:pt x="697388" y="1078"/>
                </a:lnTo>
                <a:lnTo>
                  <a:pt x="746842" y="4314"/>
                </a:lnTo>
                <a:lnTo>
                  <a:pt x="795823" y="9708"/>
                </a:lnTo>
                <a:lnTo>
                  <a:pt x="844098" y="17259"/>
                </a:lnTo>
                <a:lnTo>
                  <a:pt x="891429" y="26968"/>
                </a:lnTo>
                <a:lnTo>
                  <a:pt x="937582" y="38834"/>
                </a:lnTo>
                <a:lnTo>
                  <a:pt x="982321" y="52857"/>
                </a:lnTo>
                <a:lnTo>
                  <a:pt x="1025409" y="69038"/>
                </a:lnTo>
                <a:lnTo>
                  <a:pt x="1066611" y="87376"/>
                </a:lnTo>
                <a:lnTo>
                  <a:pt x="1105692" y="107872"/>
                </a:lnTo>
              </a:path>
            </a:pathLst>
          </a:custGeom>
          <a:ln w="50800">
            <a:solidFill>
              <a:srgbClr val="0056D6"/>
            </a:solidFill>
          </a:ln>
        </p:spPr>
        <p:txBody>
          <a:bodyPr wrap="square" lIns="0" tIns="0" rIns="0" bIns="0" rtlCol="0"/>
          <a:lstStyle/>
          <a:p>
            <a:endParaRPr/>
          </a:p>
        </p:txBody>
      </p:sp>
      <p:sp>
        <p:nvSpPr>
          <p:cNvPr id="26" name="object 26"/>
          <p:cNvSpPr/>
          <p:nvPr/>
        </p:nvSpPr>
        <p:spPr>
          <a:xfrm>
            <a:off x="8750300" y="4508500"/>
            <a:ext cx="3962400" cy="3505200"/>
          </a:xfrm>
          <a:prstGeom prst="rect">
            <a:avLst/>
          </a:prstGeom>
          <a:blipFill>
            <a:blip r:embed="rId4" cstate="print"/>
            <a:stretch>
              <a:fillRect/>
            </a:stretch>
          </a:blipFill>
        </p:spPr>
        <p:txBody>
          <a:bodyPr wrap="square" lIns="0" tIns="0" rIns="0" bIns="0" rtlCol="0"/>
          <a:lstStyle/>
          <a:p>
            <a:endParaRPr/>
          </a:p>
        </p:txBody>
      </p:sp>
      <p:sp>
        <p:nvSpPr>
          <p:cNvPr id="27" name="object 27"/>
          <p:cNvSpPr/>
          <p:nvPr/>
        </p:nvSpPr>
        <p:spPr>
          <a:xfrm>
            <a:off x="711200" y="1752600"/>
            <a:ext cx="11455400" cy="6731000"/>
          </a:xfrm>
          <a:custGeom>
            <a:avLst/>
            <a:gdLst/>
            <a:ahLst/>
            <a:cxnLst/>
            <a:rect l="l" t="t" r="r" b="b"/>
            <a:pathLst>
              <a:path w="11455400" h="6731000">
                <a:moveTo>
                  <a:pt x="0" y="0"/>
                </a:moveTo>
                <a:lnTo>
                  <a:pt x="647700" y="266700"/>
                </a:lnTo>
                <a:lnTo>
                  <a:pt x="2324100" y="4495800"/>
                </a:lnTo>
                <a:lnTo>
                  <a:pt x="4508500" y="5676900"/>
                </a:lnTo>
                <a:lnTo>
                  <a:pt x="6781800" y="6337300"/>
                </a:lnTo>
                <a:lnTo>
                  <a:pt x="9169400" y="6731000"/>
                </a:lnTo>
                <a:lnTo>
                  <a:pt x="11455400" y="6718300"/>
                </a:lnTo>
              </a:path>
            </a:pathLst>
          </a:custGeom>
          <a:ln w="38100">
            <a:solidFill>
              <a:srgbClr val="E32400"/>
            </a:solidFill>
          </a:ln>
        </p:spPr>
        <p:txBody>
          <a:bodyPr wrap="square" lIns="0" tIns="0" rIns="0" bIns="0" rtlCol="0"/>
          <a:lstStyle/>
          <a:p>
            <a:endParaRPr/>
          </a:p>
        </p:txBody>
      </p:sp>
      <p:sp>
        <p:nvSpPr>
          <p:cNvPr id="28" name="object 28"/>
          <p:cNvSpPr txBox="1"/>
          <p:nvPr/>
        </p:nvSpPr>
        <p:spPr>
          <a:xfrm>
            <a:off x="368300" y="647700"/>
            <a:ext cx="8551545" cy="759460"/>
          </a:xfrm>
          <a:prstGeom prst="rect">
            <a:avLst/>
          </a:prstGeom>
        </p:spPr>
        <p:txBody>
          <a:bodyPr vert="horz" wrap="square" lIns="0" tIns="0" rIns="0" bIns="0" rtlCol="0">
            <a:spAutoFit/>
          </a:bodyPr>
          <a:lstStyle/>
          <a:p>
            <a:pPr marL="4368800">
              <a:lnSpc>
                <a:spcPct val="100000"/>
              </a:lnSpc>
            </a:pPr>
            <a:r>
              <a:rPr sz="2400" u="heavy" spc="-80" dirty="0">
                <a:latin typeface="Arial"/>
                <a:cs typeface="Arial"/>
              </a:rPr>
              <a:t>https://twitter.com/ayu_19980408</a:t>
            </a:r>
            <a:endParaRPr sz="2400">
              <a:latin typeface="Arial"/>
              <a:cs typeface="Arial"/>
            </a:endParaRPr>
          </a:p>
          <a:p>
            <a:pPr marL="12700">
              <a:lnSpc>
                <a:spcPct val="100000"/>
              </a:lnSpc>
              <a:spcBef>
                <a:spcPts val="220"/>
              </a:spcBef>
            </a:pPr>
            <a:r>
              <a:rPr sz="2400" dirty="0">
                <a:latin typeface="Yu Mincho"/>
                <a:cs typeface="Yu Mincho"/>
              </a:rPr>
              <a:t>クリック率</a:t>
            </a:r>
            <a:endParaRPr sz="2400">
              <a:latin typeface="Yu Mincho"/>
              <a:cs typeface="Yu Mincho"/>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51</a:t>
            </a:fld>
            <a:endParaRPr spc="-105" dirty="0"/>
          </a:p>
        </p:txBody>
      </p:sp>
      <p:sp>
        <p:nvSpPr>
          <p:cNvPr id="30" name="object 30"/>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2503" rIns="0" bIns="0" rtlCol="0">
            <a:spAutoFit/>
          </a:bodyPr>
          <a:lstStyle/>
          <a:p>
            <a:pPr marL="406400">
              <a:lnSpc>
                <a:spcPct val="100000"/>
              </a:lnSpc>
            </a:pPr>
            <a:r>
              <a:rPr sz="3200" spc="-20" dirty="0">
                <a:solidFill>
                  <a:srgbClr val="000000"/>
                </a:solidFill>
                <a:latin typeface="Yu Mincho"/>
                <a:cs typeface="Yu Mincho"/>
              </a:rPr>
              <a:t>著名人</a:t>
            </a:r>
            <a:r>
              <a:rPr sz="3200" spc="-20" dirty="0">
                <a:solidFill>
                  <a:srgbClr val="000000"/>
                </a:solidFill>
                <a:latin typeface="Arial"/>
                <a:cs typeface="Arial"/>
              </a:rPr>
              <a:t>Twitter</a:t>
            </a:r>
            <a:r>
              <a:rPr sz="3200" spc="-20" dirty="0">
                <a:solidFill>
                  <a:srgbClr val="000000"/>
                </a:solidFill>
                <a:latin typeface="Yu Mincho"/>
                <a:cs typeface="Yu Mincho"/>
              </a:rPr>
              <a:t>アカウントにリツイートやリプライされるとリスクも</a:t>
            </a:r>
            <a:endParaRPr sz="3200">
              <a:latin typeface="Yu Mincho"/>
              <a:cs typeface="Yu Mincho"/>
            </a:endParaRPr>
          </a:p>
        </p:txBody>
      </p:sp>
      <p:sp>
        <p:nvSpPr>
          <p:cNvPr id="3" name="object 3"/>
          <p:cNvSpPr/>
          <p:nvPr/>
        </p:nvSpPr>
        <p:spPr>
          <a:xfrm>
            <a:off x="762000" y="3149600"/>
            <a:ext cx="4178300" cy="3022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22300" y="6007100"/>
            <a:ext cx="4470400" cy="16129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96900" y="7518400"/>
            <a:ext cx="4559300" cy="18161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889500" y="901700"/>
            <a:ext cx="4660900" cy="25400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775200" y="3441700"/>
            <a:ext cx="4838700" cy="28067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889500" y="6184900"/>
            <a:ext cx="4635500" cy="31623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838200" y="1155700"/>
            <a:ext cx="3975100" cy="20574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113056" y="2501900"/>
            <a:ext cx="518159" cy="393700"/>
          </a:xfrm>
          <a:custGeom>
            <a:avLst/>
            <a:gdLst/>
            <a:ahLst/>
            <a:cxnLst/>
            <a:rect l="l" t="t" r="r" b="b"/>
            <a:pathLst>
              <a:path w="518160" h="393700">
                <a:moveTo>
                  <a:pt x="442889" y="57656"/>
                </a:moveTo>
                <a:lnTo>
                  <a:pt x="480238" y="93248"/>
                </a:lnTo>
                <a:lnTo>
                  <a:pt x="505137" y="133017"/>
                </a:lnTo>
                <a:lnTo>
                  <a:pt x="517587" y="175294"/>
                </a:lnTo>
                <a:lnTo>
                  <a:pt x="517587" y="218405"/>
                </a:lnTo>
                <a:lnTo>
                  <a:pt x="505137" y="260681"/>
                </a:lnTo>
                <a:lnTo>
                  <a:pt x="480238" y="300451"/>
                </a:lnTo>
                <a:lnTo>
                  <a:pt x="442889" y="336043"/>
                </a:lnTo>
                <a:lnTo>
                  <a:pt x="402047" y="361268"/>
                </a:lnTo>
                <a:lnTo>
                  <a:pt x="356763" y="379285"/>
                </a:lnTo>
                <a:lnTo>
                  <a:pt x="308519" y="390096"/>
                </a:lnTo>
                <a:lnTo>
                  <a:pt x="258793" y="393699"/>
                </a:lnTo>
                <a:lnTo>
                  <a:pt x="209068" y="390096"/>
                </a:lnTo>
                <a:lnTo>
                  <a:pt x="160824" y="379285"/>
                </a:lnTo>
                <a:lnTo>
                  <a:pt x="115540" y="361268"/>
                </a:lnTo>
                <a:lnTo>
                  <a:pt x="74698" y="336043"/>
                </a:lnTo>
                <a:lnTo>
                  <a:pt x="37349" y="300451"/>
                </a:lnTo>
                <a:lnTo>
                  <a:pt x="12449" y="260681"/>
                </a:lnTo>
                <a:lnTo>
                  <a:pt x="0" y="218405"/>
                </a:lnTo>
                <a:lnTo>
                  <a:pt x="0" y="175294"/>
                </a:lnTo>
                <a:lnTo>
                  <a:pt x="12449" y="133017"/>
                </a:lnTo>
                <a:lnTo>
                  <a:pt x="37349" y="93248"/>
                </a:lnTo>
                <a:lnTo>
                  <a:pt x="74698" y="57656"/>
                </a:lnTo>
                <a:lnTo>
                  <a:pt x="115540" y="32431"/>
                </a:lnTo>
                <a:lnTo>
                  <a:pt x="160824" y="14414"/>
                </a:lnTo>
                <a:lnTo>
                  <a:pt x="209068" y="3603"/>
                </a:lnTo>
                <a:lnTo>
                  <a:pt x="258793" y="0"/>
                </a:lnTo>
                <a:lnTo>
                  <a:pt x="308519" y="3603"/>
                </a:lnTo>
                <a:lnTo>
                  <a:pt x="356763" y="14414"/>
                </a:lnTo>
                <a:lnTo>
                  <a:pt x="402047" y="32431"/>
                </a:lnTo>
                <a:lnTo>
                  <a:pt x="442889" y="57656"/>
                </a:lnTo>
              </a:path>
            </a:pathLst>
          </a:custGeom>
          <a:ln w="50800">
            <a:solidFill>
              <a:srgbClr val="0056D6"/>
            </a:solidFill>
          </a:ln>
        </p:spPr>
        <p:txBody>
          <a:bodyPr wrap="square" lIns="0" tIns="0" rIns="0" bIns="0" rtlCol="0"/>
          <a:lstStyle/>
          <a:p>
            <a:endParaRPr/>
          </a:p>
        </p:txBody>
      </p:sp>
      <p:sp>
        <p:nvSpPr>
          <p:cNvPr id="11" name="object 11"/>
          <p:cNvSpPr/>
          <p:nvPr/>
        </p:nvSpPr>
        <p:spPr>
          <a:xfrm>
            <a:off x="863600" y="4457700"/>
            <a:ext cx="2552700" cy="1079500"/>
          </a:xfrm>
          <a:custGeom>
            <a:avLst/>
            <a:gdLst/>
            <a:ahLst/>
            <a:cxnLst/>
            <a:rect l="l" t="t" r="r" b="b"/>
            <a:pathLst>
              <a:path w="2552700" h="1079500">
                <a:moveTo>
                  <a:pt x="0" y="889000"/>
                </a:moveTo>
                <a:lnTo>
                  <a:pt x="0" y="190500"/>
                </a:lnTo>
                <a:lnTo>
                  <a:pt x="5031" y="146820"/>
                </a:lnTo>
                <a:lnTo>
                  <a:pt x="19362" y="106722"/>
                </a:lnTo>
                <a:lnTo>
                  <a:pt x="41850" y="71351"/>
                </a:lnTo>
                <a:lnTo>
                  <a:pt x="71351" y="41850"/>
                </a:lnTo>
                <a:lnTo>
                  <a:pt x="106722" y="19362"/>
                </a:lnTo>
                <a:lnTo>
                  <a:pt x="146820" y="5031"/>
                </a:lnTo>
                <a:lnTo>
                  <a:pt x="190500" y="0"/>
                </a:lnTo>
                <a:lnTo>
                  <a:pt x="2362200" y="0"/>
                </a:lnTo>
                <a:lnTo>
                  <a:pt x="2405878" y="5031"/>
                </a:lnTo>
                <a:lnTo>
                  <a:pt x="2445975" y="19362"/>
                </a:lnTo>
                <a:lnTo>
                  <a:pt x="2481346" y="41850"/>
                </a:lnTo>
                <a:lnTo>
                  <a:pt x="2510848" y="71351"/>
                </a:lnTo>
                <a:lnTo>
                  <a:pt x="2533336" y="106722"/>
                </a:lnTo>
                <a:lnTo>
                  <a:pt x="2547668" y="146820"/>
                </a:lnTo>
                <a:lnTo>
                  <a:pt x="2552700" y="190500"/>
                </a:lnTo>
                <a:lnTo>
                  <a:pt x="2552700" y="889000"/>
                </a:lnTo>
                <a:lnTo>
                  <a:pt x="2547668" y="932680"/>
                </a:lnTo>
                <a:lnTo>
                  <a:pt x="2533336" y="972777"/>
                </a:lnTo>
                <a:lnTo>
                  <a:pt x="2510848" y="1008148"/>
                </a:lnTo>
                <a:lnTo>
                  <a:pt x="2481346" y="1037649"/>
                </a:lnTo>
                <a:lnTo>
                  <a:pt x="2445975" y="1060137"/>
                </a:lnTo>
                <a:lnTo>
                  <a:pt x="2405878" y="1074468"/>
                </a:lnTo>
                <a:lnTo>
                  <a:pt x="2362200" y="1079500"/>
                </a:lnTo>
                <a:lnTo>
                  <a:pt x="190500" y="1079500"/>
                </a:lnTo>
                <a:lnTo>
                  <a:pt x="146820" y="1074468"/>
                </a:lnTo>
                <a:lnTo>
                  <a:pt x="106722" y="1060137"/>
                </a:lnTo>
                <a:lnTo>
                  <a:pt x="71351" y="1037649"/>
                </a:lnTo>
                <a:lnTo>
                  <a:pt x="41850" y="1008148"/>
                </a:lnTo>
                <a:lnTo>
                  <a:pt x="19362" y="972777"/>
                </a:lnTo>
                <a:lnTo>
                  <a:pt x="5031" y="932680"/>
                </a:lnTo>
                <a:lnTo>
                  <a:pt x="0" y="889000"/>
                </a:lnTo>
                <a:close/>
              </a:path>
            </a:pathLst>
          </a:custGeom>
          <a:ln w="50800">
            <a:solidFill>
              <a:srgbClr val="E32400"/>
            </a:solidFill>
          </a:ln>
        </p:spPr>
        <p:txBody>
          <a:bodyPr wrap="square" lIns="0" tIns="0" rIns="0" bIns="0" rtlCol="0"/>
          <a:lstStyle/>
          <a:p>
            <a:endParaRPr/>
          </a:p>
        </p:txBody>
      </p:sp>
      <p:sp>
        <p:nvSpPr>
          <p:cNvPr id="12" name="object 12"/>
          <p:cNvSpPr/>
          <p:nvPr/>
        </p:nvSpPr>
        <p:spPr>
          <a:xfrm>
            <a:off x="3524177" y="1773097"/>
            <a:ext cx="6030595" cy="3063875"/>
          </a:xfrm>
          <a:custGeom>
            <a:avLst/>
            <a:gdLst/>
            <a:ahLst/>
            <a:cxnLst/>
            <a:rect l="l" t="t" r="r" b="b"/>
            <a:pathLst>
              <a:path w="6030595" h="3063875">
                <a:moveTo>
                  <a:pt x="0" y="3063303"/>
                </a:moveTo>
                <a:lnTo>
                  <a:pt x="16984" y="3054680"/>
                </a:lnTo>
                <a:lnTo>
                  <a:pt x="6030578" y="0"/>
                </a:lnTo>
              </a:path>
            </a:pathLst>
          </a:custGeom>
          <a:ln w="38100">
            <a:solidFill>
              <a:srgbClr val="E32400"/>
            </a:solidFill>
          </a:ln>
        </p:spPr>
        <p:txBody>
          <a:bodyPr wrap="square" lIns="0" tIns="0" rIns="0" bIns="0" rtlCol="0"/>
          <a:lstStyle/>
          <a:p>
            <a:endParaRPr/>
          </a:p>
        </p:txBody>
      </p:sp>
      <p:sp>
        <p:nvSpPr>
          <p:cNvPr id="13" name="object 13"/>
          <p:cNvSpPr/>
          <p:nvPr/>
        </p:nvSpPr>
        <p:spPr>
          <a:xfrm>
            <a:off x="3429063" y="4734064"/>
            <a:ext cx="187960" cy="151130"/>
          </a:xfrm>
          <a:custGeom>
            <a:avLst/>
            <a:gdLst/>
            <a:ahLst/>
            <a:cxnLst/>
            <a:rect l="l" t="t" r="r" b="b"/>
            <a:pathLst>
              <a:path w="187960" h="151129">
                <a:moveTo>
                  <a:pt x="111506" y="0"/>
                </a:moveTo>
                <a:lnTo>
                  <a:pt x="0" y="150647"/>
                </a:lnTo>
                <a:lnTo>
                  <a:pt x="187426" y="149466"/>
                </a:lnTo>
                <a:lnTo>
                  <a:pt x="112090" y="93713"/>
                </a:lnTo>
                <a:lnTo>
                  <a:pt x="111506" y="0"/>
                </a:lnTo>
                <a:close/>
              </a:path>
            </a:pathLst>
          </a:custGeom>
          <a:solidFill>
            <a:srgbClr val="E32400"/>
          </a:solidFill>
        </p:spPr>
        <p:txBody>
          <a:bodyPr wrap="square" lIns="0" tIns="0" rIns="0" bIns="0" rtlCol="0"/>
          <a:lstStyle/>
          <a:p>
            <a:endParaRPr/>
          </a:p>
        </p:txBody>
      </p:sp>
      <p:sp>
        <p:nvSpPr>
          <p:cNvPr id="14" name="object 14"/>
          <p:cNvSpPr txBox="1"/>
          <p:nvPr/>
        </p:nvSpPr>
        <p:spPr>
          <a:xfrm>
            <a:off x="9639300" y="1239519"/>
            <a:ext cx="2841625" cy="5848350"/>
          </a:xfrm>
          <a:prstGeom prst="rect">
            <a:avLst/>
          </a:prstGeom>
        </p:spPr>
        <p:txBody>
          <a:bodyPr vert="horz" wrap="square" lIns="0" tIns="0" rIns="0" bIns="0" rtlCol="0">
            <a:spAutoFit/>
          </a:bodyPr>
          <a:lstStyle/>
          <a:p>
            <a:pPr marL="12700" marR="5080">
              <a:lnSpc>
                <a:spcPct val="125000"/>
              </a:lnSpc>
            </a:pPr>
            <a:r>
              <a:rPr sz="1800" spc="-30" dirty="0">
                <a:latin typeface="Yu Mincho"/>
                <a:cs typeface="Yu Mincho"/>
              </a:rPr>
              <a:t>タレントでアイドルの「中  </a:t>
            </a:r>
            <a:r>
              <a:rPr sz="1800" spc="-10" dirty="0">
                <a:latin typeface="Yu Mincho"/>
                <a:cs typeface="Yu Mincho"/>
              </a:rPr>
              <a:t>川翔子」さんのツイッター  </a:t>
            </a:r>
            <a:r>
              <a:rPr sz="1800" spc="-105" dirty="0">
                <a:latin typeface="Yu Mincho"/>
                <a:cs typeface="Yu Mincho"/>
              </a:rPr>
              <a:t>アカウントが炎上している。  事の発端はとあるユーザが、  </a:t>
            </a:r>
            <a:r>
              <a:rPr sz="1800" dirty="0">
                <a:latin typeface="Yu Mincho"/>
                <a:cs typeface="Yu Mincho"/>
              </a:rPr>
              <a:t>子猫を拾ったはよいが、面  倒を見ることが出来ず保健  </a:t>
            </a:r>
            <a:r>
              <a:rPr sz="1800" spc="-85" dirty="0">
                <a:latin typeface="Yu Mincho"/>
                <a:cs typeface="Yu Mincho"/>
              </a:rPr>
              <a:t>所に送ったこ</a:t>
            </a:r>
            <a:r>
              <a:rPr sz="1800" spc="-140" dirty="0">
                <a:latin typeface="Yu Mincho"/>
                <a:cs typeface="Yu Mincho"/>
              </a:rPr>
              <a:t>と</a:t>
            </a:r>
            <a:r>
              <a:rPr sz="1800" spc="-85" dirty="0">
                <a:latin typeface="Yu Mincho"/>
                <a:cs typeface="Yu Mincho"/>
              </a:rPr>
              <a:t>をツ</a:t>
            </a:r>
            <a:r>
              <a:rPr sz="1800" spc="-175" dirty="0">
                <a:latin typeface="Yu Mincho"/>
                <a:cs typeface="Yu Mincho"/>
              </a:rPr>
              <a:t>イ</a:t>
            </a:r>
            <a:r>
              <a:rPr sz="1800" spc="-85" dirty="0">
                <a:latin typeface="Yu Mincho"/>
                <a:cs typeface="Yu Mincho"/>
              </a:rPr>
              <a:t>ッター  </a:t>
            </a:r>
            <a:r>
              <a:rPr sz="1800" dirty="0">
                <a:latin typeface="Yu Mincho"/>
                <a:cs typeface="Yu Mincho"/>
              </a:rPr>
              <a:t>で報告。それに対し中川さ  </a:t>
            </a:r>
            <a:r>
              <a:rPr sz="1800" spc="-10" dirty="0">
                <a:latin typeface="Yu Mincho"/>
                <a:cs typeface="Yu Mincho"/>
              </a:rPr>
              <a:t>んが「保健所に連れて行く  </a:t>
            </a:r>
            <a:r>
              <a:rPr sz="1800" dirty="0">
                <a:latin typeface="Yu Mincho"/>
                <a:cs typeface="Yu Mincho"/>
              </a:rPr>
              <a:t>なっ」と一喝！一般の方に  </a:t>
            </a:r>
            <a:r>
              <a:rPr sz="1800" spc="-15" dirty="0">
                <a:latin typeface="Yu Mincho"/>
                <a:cs typeface="Yu Mincho"/>
              </a:rPr>
              <a:t>異例のリツイートだった。  </a:t>
            </a:r>
            <a:r>
              <a:rPr sz="1800" spc="-5" dirty="0">
                <a:latin typeface="Yu Mincho"/>
                <a:cs typeface="Yu Mincho"/>
              </a:rPr>
              <a:t>その後このユーザはアカウ  </a:t>
            </a:r>
            <a:r>
              <a:rPr sz="1800" dirty="0">
                <a:latin typeface="Yu Mincho"/>
                <a:cs typeface="Yu Mincho"/>
              </a:rPr>
              <a:t>ントを削除し行方はわから  </a:t>
            </a:r>
            <a:r>
              <a:rPr sz="1800" spc="-5" dirty="0">
                <a:latin typeface="Yu Mincho"/>
                <a:cs typeface="Yu Mincho"/>
              </a:rPr>
              <a:t>なくなっているが、中川さ  </a:t>
            </a:r>
            <a:r>
              <a:rPr sz="1800" dirty="0">
                <a:latin typeface="Yu Mincho"/>
                <a:cs typeface="Yu Mincho"/>
              </a:rPr>
              <a:t>んには「お前が面倒を見れ  ばいい」などという批判の  声も出ている。</a:t>
            </a:r>
            <a:endParaRPr sz="1800">
              <a:latin typeface="Yu Mincho"/>
              <a:cs typeface="Yu Mincho"/>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52</a:t>
            </a:fld>
            <a:endParaRPr spc="-105" dirty="0"/>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15" name="object 15"/>
          <p:cNvSpPr txBox="1"/>
          <p:nvPr/>
        </p:nvSpPr>
        <p:spPr>
          <a:xfrm>
            <a:off x="9690100" y="7818119"/>
            <a:ext cx="2635885" cy="1425575"/>
          </a:xfrm>
          <a:prstGeom prst="rect">
            <a:avLst/>
          </a:prstGeom>
        </p:spPr>
        <p:txBody>
          <a:bodyPr vert="horz" wrap="square" lIns="0" tIns="0" rIns="0" bIns="0" rtlCol="0">
            <a:spAutoFit/>
          </a:bodyPr>
          <a:lstStyle/>
          <a:p>
            <a:pPr marL="12700" marR="5080">
              <a:lnSpc>
                <a:spcPts val="2800"/>
              </a:lnSpc>
            </a:pPr>
            <a:r>
              <a:rPr sz="2400" u="heavy" spc="-20" dirty="0">
                <a:latin typeface="Arial"/>
                <a:cs typeface="Arial"/>
              </a:rPr>
              <a:t>http://  </a:t>
            </a:r>
            <a:r>
              <a:rPr sz="2400" u="heavy" spc="-10" dirty="0">
                <a:latin typeface="Arial"/>
                <a:cs typeface="Arial"/>
                <a:hlinkClick r:id="rId9"/>
              </a:rPr>
              <a:t>ww</a:t>
            </a:r>
            <a:r>
              <a:rPr sz="2400" u="heavy" spc="-155" dirty="0">
                <a:latin typeface="Arial"/>
                <a:cs typeface="Arial"/>
                <a:hlinkClick r:id="rId9"/>
              </a:rPr>
              <a:t>w</a:t>
            </a:r>
            <a:r>
              <a:rPr sz="2400" u="heavy" spc="-145" dirty="0">
                <a:latin typeface="Arial"/>
                <a:cs typeface="Arial"/>
                <a:hlinkClick r:id="rId9"/>
              </a:rPr>
              <a:t>.</a:t>
            </a:r>
            <a:r>
              <a:rPr sz="2400" u="heavy" spc="-160" dirty="0">
                <a:latin typeface="Arial"/>
                <a:cs typeface="Arial"/>
                <a:hlinkClick r:id="rId9"/>
              </a:rPr>
              <a:t>yuk</a:t>
            </a:r>
            <a:r>
              <a:rPr sz="2400" u="heavy" spc="-254" dirty="0">
                <a:latin typeface="Arial"/>
                <a:cs typeface="Arial"/>
                <a:hlinkClick r:id="rId9"/>
              </a:rPr>
              <a:t>a</a:t>
            </a:r>
            <a:r>
              <a:rPr sz="2400" u="heavy" spc="-10" dirty="0">
                <a:latin typeface="Arial"/>
                <a:cs typeface="Arial"/>
                <a:hlinkClick r:id="rId9"/>
              </a:rPr>
              <a:t>w</a:t>
            </a:r>
            <a:r>
              <a:rPr sz="2400" u="heavy" spc="-315" dirty="0">
                <a:latin typeface="Arial"/>
                <a:cs typeface="Arial"/>
                <a:hlinkClick r:id="rId9"/>
              </a:rPr>
              <a:t>a</a:t>
            </a:r>
            <a:r>
              <a:rPr sz="2400" u="heavy" spc="-95" dirty="0">
                <a:latin typeface="Arial"/>
                <a:cs typeface="Arial"/>
                <a:hlinkClick r:id="rId9"/>
              </a:rPr>
              <a:t>net</a:t>
            </a:r>
            <a:r>
              <a:rPr sz="2400" u="heavy" spc="-60" dirty="0">
                <a:latin typeface="Arial"/>
                <a:cs typeface="Arial"/>
                <a:hlinkClick r:id="rId9"/>
              </a:rPr>
              <a:t>.</a:t>
            </a:r>
            <a:r>
              <a:rPr sz="2400" u="heavy" spc="-80" dirty="0">
                <a:latin typeface="Arial"/>
                <a:cs typeface="Arial"/>
                <a:hlinkClick r:id="rId9"/>
              </a:rPr>
              <a:t>co</a:t>
            </a:r>
            <a:r>
              <a:rPr sz="2400" u="heavy" spc="-150" dirty="0">
                <a:latin typeface="Arial"/>
                <a:cs typeface="Arial"/>
                <a:hlinkClick r:id="rId9"/>
              </a:rPr>
              <a:t>m</a:t>
            </a:r>
            <a:endParaRPr sz="2400">
              <a:latin typeface="Arial"/>
              <a:cs typeface="Arial"/>
            </a:endParaRPr>
          </a:p>
          <a:p>
            <a:pPr marL="12700" marR="925830">
              <a:lnSpc>
                <a:spcPts val="2800"/>
              </a:lnSpc>
            </a:pPr>
            <a:r>
              <a:rPr sz="2400" u="heavy" spc="-120" dirty="0">
                <a:latin typeface="Arial"/>
                <a:cs typeface="Arial"/>
              </a:rPr>
              <a:t>/archives/  </a:t>
            </a:r>
            <a:r>
              <a:rPr sz="2400" u="heavy" spc="-140" dirty="0">
                <a:latin typeface="Arial"/>
                <a:cs typeface="Arial"/>
              </a:rPr>
              <a:t>4727201.</a:t>
            </a:r>
            <a:r>
              <a:rPr sz="2400" u="heavy" spc="-40" dirty="0">
                <a:latin typeface="Arial"/>
                <a:cs typeface="Arial"/>
              </a:rPr>
              <a:t>html</a:t>
            </a:r>
            <a:endParaRPr sz="24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70753" rIns="0" bIns="0" rtlCol="0">
            <a:spAutoFit/>
          </a:bodyPr>
          <a:lstStyle/>
          <a:p>
            <a:pPr marL="596900">
              <a:lnSpc>
                <a:spcPct val="100000"/>
              </a:lnSpc>
            </a:pPr>
            <a:r>
              <a:rPr sz="2950" spc="15" dirty="0">
                <a:solidFill>
                  <a:srgbClr val="000000"/>
                </a:solidFill>
                <a:latin typeface="SimSun"/>
                <a:cs typeface="SimSun"/>
              </a:rPr>
              <a:t>3.11震災時にはtwitterの投稿数が急増したがサーバーはダウンせず</a:t>
            </a:r>
            <a:endParaRPr sz="2950">
              <a:latin typeface="SimSun"/>
              <a:cs typeface="SimSun"/>
            </a:endParaRPr>
          </a:p>
        </p:txBody>
      </p:sp>
      <p:sp>
        <p:nvSpPr>
          <p:cNvPr id="3" name="object 3"/>
          <p:cNvSpPr/>
          <p:nvPr/>
        </p:nvSpPr>
        <p:spPr>
          <a:xfrm>
            <a:off x="444500" y="927100"/>
            <a:ext cx="11595100" cy="8407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98800" y="990600"/>
            <a:ext cx="2984500" cy="2235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528314" y="2451582"/>
            <a:ext cx="1015365" cy="951865"/>
          </a:xfrm>
          <a:custGeom>
            <a:avLst/>
            <a:gdLst/>
            <a:ahLst/>
            <a:cxnLst/>
            <a:rect l="l" t="t" r="r" b="b"/>
            <a:pathLst>
              <a:path w="1015365" h="951864">
                <a:moveTo>
                  <a:pt x="866695" y="139007"/>
                </a:moveTo>
                <a:lnTo>
                  <a:pt x="899645" y="172981"/>
                </a:lnTo>
                <a:lnTo>
                  <a:pt x="928477" y="209071"/>
                </a:lnTo>
                <a:lnTo>
                  <a:pt x="953189" y="246997"/>
                </a:lnTo>
                <a:lnTo>
                  <a:pt x="973783" y="286474"/>
                </a:lnTo>
                <a:lnTo>
                  <a:pt x="990258" y="327222"/>
                </a:lnTo>
                <a:lnTo>
                  <a:pt x="1002614" y="368958"/>
                </a:lnTo>
                <a:lnTo>
                  <a:pt x="1010852" y="411399"/>
                </a:lnTo>
                <a:lnTo>
                  <a:pt x="1014971" y="454263"/>
                </a:lnTo>
                <a:lnTo>
                  <a:pt x="1014971" y="497269"/>
                </a:lnTo>
                <a:lnTo>
                  <a:pt x="1010852" y="540134"/>
                </a:lnTo>
                <a:lnTo>
                  <a:pt x="1002614" y="582575"/>
                </a:lnTo>
                <a:lnTo>
                  <a:pt x="990258" y="624311"/>
                </a:lnTo>
                <a:lnTo>
                  <a:pt x="973783" y="665059"/>
                </a:lnTo>
                <a:lnTo>
                  <a:pt x="953189" y="704536"/>
                </a:lnTo>
                <a:lnTo>
                  <a:pt x="928477" y="742462"/>
                </a:lnTo>
                <a:lnTo>
                  <a:pt x="899645" y="778552"/>
                </a:lnTo>
                <a:lnTo>
                  <a:pt x="866695" y="812526"/>
                </a:lnTo>
                <a:lnTo>
                  <a:pt x="830457" y="843417"/>
                </a:lnTo>
                <a:lnTo>
                  <a:pt x="791960" y="870446"/>
                </a:lnTo>
                <a:lnTo>
                  <a:pt x="751506" y="893614"/>
                </a:lnTo>
                <a:lnTo>
                  <a:pt x="709397" y="912921"/>
                </a:lnTo>
                <a:lnTo>
                  <a:pt x="665932" y="928366"/>
                </a:lnTo>
                <a:lnTo>
                  <a:pt x="621414" y="939950"/>
                </a:lnTo>
                <a:lnTo>
                  <a:pt x="576143" y="947673"/>
                </a:lnTo>
                <a:lnTo>
                  <a:pt x="530421" y="951534"/>
                </a:lnTo>
                <a:lnTo>
                  <a:pt x="484548" y="951534"/>
                </a:lnTo>
                <a:lnTo>
                  <a:pt x="438826" y="947673"/>
                </a:lnTo>
                <a:lnTo>
                  <a:pt x="393555" y="939950"/>
                </a:lnTo>
                <a:lnTo>
                  <a:pt x="349037" y="928366"/>
                </a:lnTo>
                <a:lnTo>
                  <a:pt x="305573" y="912921"/>
                </a:lnTo>
                <a:lnTo>
                  <a:pt x="263463" y="893614"/>
                </a:lnTo>
                <a:lnTo>
                  <a:pt x="223010" y="870446"/>
                </a:lnTo>
                <a:lnTo>
                  <a:pt x="184513" y="843417"/>
                </a:lnTo>
                <a:lnTo>
                  <a:pt x="148274" y="812526"/>
                </a:lnTo>
                <a:lnTo>
                  <a:pt x="115324" y="778552"/>
                </a:lnTo>
                <a:lnTo>
                  <a:pt x="86493" y="742462"/>
                </a:lnTo>
                <a:lnTo>
                  <a:pt x="61781" y="704536"/>
                </a:lnTo>
                <a:lnTo>
                  <a:pt x="41187" y="665059"/>
                </a:lnTo>
                <a:lnTo>
                  <a:pt x="24712" y="624311"/>
                </a:lnTo>
                <a:lnTo>
                  <a:pt x="12356" y="582575"/>
                </a:lnTo>
                <a:lnTo>
                  <a:pt x="4118" y="540134"/>
                </a:lnTo>
                <a:lnTo>
                  <a:pt x="0" y="497269"/>
                </a:lnTo>
                <a:lnTo>
                  <a:pt x="0" y="454263"/>
                </a:lnTo>
                <a:lnTo>
                  <a:pt x="4118" y="411399"/>
                </a:lnTo>
                <a:lnTo>
                  <a:pt x="12356" y="368958"/>
                </a:lnTo>
                <a:lnTo>
                  <a:pt x="24712" y="327222"/>
                </a:lnTo>
                <a:lnTo>
                  <a:pt x="41187" y="286474"/>
                </a:lnTo>
                <a:lnTo>
                  <a:pt x="61781" y="246997"/>
                </a:lnTo>
                <a:lnTo>
                  <a:pt x="86493" y="209071"/>
                </a:lnTo>
                <a:lnTo>
                  <a:pt x="115324" y="172981"/>
                </a:lnTo>
                <a:lnTo>
                  <a:pt x="148274" y="139007"/>
                </a:lnTo>
                <a:lnTo>
                  <a:pt x="184513" y="108117"/>
                </a:lnTo>
                <a:lnTo>
                  <a:pt x="223010" y="81087"/>
                </a:lnTo>
                <a:lnTo>
                  <a:pt x="263463" y="57919"/>
                </a:lnTo>
                <a:lnTo>
                  <a:pt x="305573" y="38613"/>
                </a:lnTo>
                <a:lnTo>
                  <a:pt x="349037" y="23167"/>
                </a:lnTo>
                <a:lnTo>
                  <a:pt x="393555" y="11583"/>
                </a:lnTo>
                <a:lnTo>
                  <a:pt x="438826" y="3861"/>
                </a:lnTo>
                <a:lnTo>
                  <a:pt x="484548" y="0"/>
                </a:lnTo>
                <a:lnTo>
                  <a:pt x="530421" y="0"/>
                </a:lnTo>
                <a:lnTo>
                  <a:pt x="576143" y="3861"/>
                </a:lnTo>
                <a:lnTo>
                  <a:pt x="621414" y="11583"/>
                </a:lnTo>
                <a:lnTo>
                  <a:pt x="665932" y="23167"/>
                </a:lnTo>
                <a:lnTo>
                  <a:pt x="709397" y="38613"/>
                </a:lnTo>
                <a:lnTo>
                  <a:pt x="751506" y="57919"/>
                </a:lnTo>
                <a:lnTo>
                  <a:pt x="791960" y="81087"/>
                </a:lnTo>
                <a:lnTo>
                  <a:pt x="830457" y="108117"/>
                </a:lnTo>
                <a:lnTo>
                  <a:pt x="866695" y="139007"/>
                </a:lnTo>
              </a:path>
            </a:pathLst>
          </a:custGeom>
          <a:ln w="50800">
            <a:solidFill>
              <a:srgbClr val="0056D6"/>
            </a:solidFill>
          </a:ln>
        </p:spPr>
        <p:txBody>
          <a:bodyPr wrap="square" lIns="0" tIns="0" rIns="0" bIns="0" rtlCol="0"/>
          <a:lstStyle/>
          <a:p>
            <a:endParaRPr/>
          </a:p>
        </p:txBody>
      </p:sp>
      <p:sp>
        <p:nvSpPr>
          <p:cNvPr id="6" name="object 6"/>
          <p:cNvSpPr/>
          <p:nvPr/>
        </p:nvSpPr>
        <p:spPr>
          <a:xfrm>
            <a:off x="6166654" y="2153310"/>
            <a:ext cx="485140" cy="487680"/>
          </a:xfrm>
          <a:custGeom>
            <a:avLst/>
            <a:gdLst/>
            <a:ahLst/>
            <a:cxnLst/>
            <a:rect l="l" t="t" r="r" b="b"/>
            <a:pathLst>
              <a:path w="485140" h="487680">
                <a:moveTo>
                  <a:pt x="0" y="0"/>
                </a:moveTo>
                <a:lnTo>
                  <a:pt x="13433" y="13507"/>
                </a:lnTo>
                <a:lnTo>
                  <a:pt x="484694" y="487362"/>
                </a:lnTo>
              </a:path>
            </a:pathLst>
          </a:custGeom>
          <a:ln w="38100">
            <a:solidFill>
              <a:srgbClr val="0056D6"/>
            </a:solidFill>
          </a:ln>
        </p:spPr>
        <p:txBody>
          <a:bodyPr wrap="square" lIns="0" tIns="0" rIns="0" bIns="0" rtlCol="0"/>
          <a:lstStyle/>
          <a:p>
            <a:endParaRPr/>
          </a:p>
        </p:txBody>
      </p:sp>
      <p:sp>
        <p:nvSpPr>
          <p:cNvPr id="7" name="object 7"/>
          <p:cNvSpPr/>
          <p:nvPr/>
        </p:nvSpPr>
        <p:spPr>
          <a:xfrm>
            <a:off x="6091428" y="2077669"/>
            <a:ext cx="177800" cy="178435"/>
          </a:xfrm>
          <a:custGeom>
            <a:avLst/>
            <a:gdLst/>
            <a:ahLst/>
            <a:cxnLst/>
            <a:rect l="l" t="t" r="r" b="b"/>
            <a:pathLst>
              <a:path w="177800" h="178435">
                <a:moveTo>
                  <a:pt x="0" y="0"/>
                </a:moveTo>
                <a:lnTo>
                  <a:pt x="58775" y="177965"/>
                </a:lnTo>
                <a:lnTo>
                  <a:pt x="88658" y="89141"/>
                </a:lnTo>
                <a:lnTo>
                  <a:pt x="177647" y="59753"/>
                </a:lnTo>
                <a:lnTo>
                  <a:pt x="0" y="0"/>
                </a:lnTo>
                <a:close/>
              </a:path>
            </a:pathLst>
          </a:custGeom>
          <a:solidFill>
            <a:srgbClr val="0056D6"/>
          </a:solidFill>
        </p:spPr>
        <p:txBody>
          <a:bodyPr wrap="square" lIns="0" tIns="0" rIns="0" bIns="0" rtlCol="0"/>
          <a:lstStyle/>
          <a:p>
            <a:endParaRPr/>
          </a:p>
        </p:txBody>
      </p:sp>
      <p:sp>
        <p:nvSpPr>
          <p:cNvPr id="8" name="object 8"/>
          <p:cNvSpPr txBox="1"/>
          <p:nvPr/>
        </p:nvSpPr>
        <p:spPr>
          <a:xfrm>
            <a:off x="419100" y="1054100"/>
            <a:ext cx="11036935" cy="5709920"/>
          </a:xfrm>
          <a:prstGeom prst="rect">
            <a:avLst/>
          </a:prstGeom>
        </p:spPr>
        <p:txBody>
          <a:bodyPr vert="horz" wrap="square" lIns="0" tIns="0" rIns="0" bIns="0" rtlCol="0">
            <a:spAutoFit/>
          </a:bodyPr>
          <a:lstStyle/>
          <a:p>
            <a:pPr marL="12700">
              <a:lnSpc>
                <a:spcPct val="100000"/>
              </a:lnSpc>
              <a:tabLst>
                <a:tab pos="2704465" algn="l"/>
              </a:tabLst>
            </a:pPr>
            <a:r>
              <a:rPr sz="3600" dirty="0">
                <a:latin typeface="Yu Mincho"/>
                <a:cs typeface="Yu Mincho"/>
              </a:rPr>
              <a:t>世界	</a:t>
            </a:r>
            <a:r>
              <a:rPr sz="3600" dirty="0">
                <a:solidFill>
                  <a:srgbClr val="0056D6"/>
                </a:solidFill>
                <a:latin typeface="Yu Mincho"/>
                <a:cs typeface="Yu Mincho"/>
              </a:rPr>
              <a:t>日本</a:t>
            </a:r>
            <a:endParaRPr sz="3600">
              <a:latin typeface="Yu Mincho"/>
              <a:cs typeface="Yu Mincho"/>
            </a:endParaRPr>
          </a:p>
          <a:p>
            <a:pPr>
              <a:lnSpc>
                <a:spcPct val="100000"/>
              </a:lnSpc>
            </a:pPr>
            <a:endParaRPr sz="3600">
              <a:latin typeface="Times New Roman"/>
              <a:cs typeface="Times New Roman"/>
            </a:endParaRPr>
          </a:p>
          <a:p>
            <a:pPr>
              <a:lnSpc>
                <a:spcPct val="100000"/>
              </a:lnSpc>
            </a:pPr>
            <a:endParaRPr sz="3600">
              <a:latin typeface="Times New Roman"/>
              <a:cs typeface="Times New Roman"/>
            </a:endParaRPr>
          </a:p>
          <a:p>
            <a:pPr>
              <a:lnSpc>
                <a:spcPct val="100000"/>
              </a:lnSpc>
            </a:pPr>
            <a:endParaRPr sz="3600">
              <a:latin typeface="Times New Roman"/>
              <a:cs typeface="Times New Roman"/>
            </a:endParaRPr>
          </a:p>
          <a:p>
            <a:pPr>
              <a:lnSpc>
                <a:spcPct val="100000"/>
              </a:lnSpc>
            </a:pPr>
            <a:endParaRPr sz="3600">
              <a:latin typeface="Times New Roman"/>
              <a:cs typeface="Times New Roman"/>
            </a:endParaRPr>
          </a:p>
          <a:p>
            <a:pPr>
              <a:lnSpc>
                <a:spcPct val="100000"/>
              </a:lnSpc>
            </a:pPr>
            <a:endParaRPr sz="3600">
              <a:latin typeface="Times New Roman"/>
              <a:cs typeface="Times New Roman"/>
            </a:endParaRPr>
          </a:p>
          <a:p>
            <a:pPr>
              <a:lnSpc>
                <a:spcPct val="100000"/>
              </a:lnSpc>
            </a:pPr>
            <a:endParaRPr sz="3600">
              <a:latin typeface="Times New Roman"/>
              <a:cs typeface="Times New Roman"/>
            </a:endParaRPr>
          </a:p>
          <a:p>
            <a:pPr>
              <a:lnSpc>
                <a:spcPct val="100000"/>
              </a:lnSpc>
            </a:pPr>
            <a:endParaRPr sz="3600">
              <a:latin typeface="Times New Roman"/>
              <a:cs typeface="Times New Roman"/>
            </a:endParaRPr>
          </a:p>
          <a:p>
            <a:pPr>
              <a:lnSpc>
                <a:spcPct val="100000"/>
              </a:lnSpc>
              <a:spcBef>
                <a:spcPts val="50"/>
              </a:spcBef>
            </a:pPr>
            <a:endParaRPr sz="5050">
              <a:latin typeface="Times New Roman"/>
              <a:cs typeface="Times New Roman"/>
            </a:endParaRPr>
          </a:p>
          <a:p>
            <a:pPr marL="2667000" marR="5080">
              <a:lnSpc>
                <a:spcPct val="134300"/>
              </a:lnSpc>
              <a:spcBef>
                <a:spcPts val="5"/>
              </a:spcBef>
            </a:pPr>
            <a:r>
              <a:rPr sz="1800" dirty="0">
                <a:latin typeface="Yu Mincho"/>
                <a:cs typeface="Yu Mincho"/>
              </a:rPr>
              <a:t>ＮＥＣ</a:t>
            </a:r>
            <a:r>
              <a:rPr sz="1800" spc="-90" dirty="0">
                <a:latin typeface="Yu Mincho"/>
                <a:cs typeface="Yu Mincho"/>
              </a:rPr>
              <a:t>ビ</a:t>
            </a:r>
            <a:r>
              <a:rPr sz="1800" dirty="0">
                <a:latin typeface="Yu Mincho"/>
                <a:cs typeface="Yu Mincho"/>
              </a:rPr>
              <a:t>ッグロ</a:t>
            </a:r>
            <a:r>
              <a:rPr sz="1800" spc="-110" dirty="0">
                <a:latin typeface="Yu Mincho"/>
                <a:cs typeface="Yu Mincho"/>
              </a:rPr>
              <a:t>ー</a:t>
            </a:r>
            <a:r>
              <a:rPr sz="1800" dirty="0">
                <a:latin typeface="Yu Mincho"/>
                <a:cs typeface="Yu Mincho"/>
              </a:rPr>
              <a:t>ブは東日本大震災が起きた３月１１日の</a:t>
            </a:r>
            <a:r>
              <a:rPr sz="1800" dirty="0">
                <a:latin typeface="Arial"/>
                <a:cs typeface="Arial"/>
              </a:rPr>
              <a:t>twitter</a:t>
            </a:r>
            <a:r>
              <a:rPr sz="1800" dirty="0">
                <a:latin typeface="Yu Mincho"/>
                <a:cs typeface="Yu Mincho"/>
              </a:rPr>
              <a:t>の利用者投稿数は  </a:t>
            </a:r>
            <a:r>
              <a:rPr sz="1800" spc="-5" dirty="0">
                <a:latin typeface="Yu Mincho"/>
                <a:cs typeface="Yu Mincho"/>
              </a:rPr>
              <a:t>約３３００万件で、通常の約１・８倍だが、世界規模で見ると許容範囲だった。</a:t>
            </a:r>
            <a:endParaRPr sz="1800">
              <a:latin typeface="Yu Mincho"/>
              <a:cs typeface="Yu Mincho"/>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53</a:t>
            </a:fld>
            <a:endParaRPr spc="-105" dirty="0"/>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3903" rIns="0" bIns="0" rtlCol="0">
            <a:spAutoFit/>
          </a:bodyPr>
          <a:lstStyle/>
          <a:p>
            <a:pPr marL="304800">
              <a:lnSpc>
                <a:spcPct val="100000"/>
              </a:lnSpc>
            </a:pPr>
            <a:r>
              <a:rPr sz="3900" spc="-25" dirty="0">
                <a:solidFill>
                  <a:srgbClr val="000000"/>
                </a:solidFill>
                <a:latin typeface="Arial"/>
                <a:cs typeface="Arial"/>
              </a:rPr>
              <a:t>Twitter</a:t>
            </a:r>
            <a:r>
              <a:rPr sz="3900" spc="-25" dirty="0">
                <a:solidFill>
                  <a:srgbClr val="000000"/>
                </a:solidFill>
                <a:latin typeface="Yu Mincho"/>
                <a:cs typeface="Yu Mincho"/>
              </a:rPr>
              <a:t>の最大のメリットはリツイート機能による爆発力</a:t>
            </a:r>
            <a:endParaRPr sz="3900">
              <a:latin typeface="Yu Mincho"/>
              <a:cs typeface="Yu Mincho"/>
            </a:endParaRPr>
          </a:p>
        </p:txBody>
      </p:sp>
      <p:sp>
        <p:nvSpPr>
          <p:cNvPr id="3" name="object 3"/>
          <p:cNvSpPr/>
          <p:nvPr/>
        </p:nvSpPr>
        <p:spPr>
          <a:xfrm>
            <a:off x="38100" y="838200"/>
            <a:ext cx="12928600" cy="72263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14900" y="3238500"/>
            <a:ext cx="7835900" cy="4826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9700" y="1168400"/>
            <a:ext cx="4775200" cy="39243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90500" y="6477000"/>
            <a:ext cx="4673600" cy="27940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4300" y="4483100"/>
            <a:ext cx="4699000" cy="1993900"/>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203200" y="876300"/>
            <a:ext cx="4376420" cy="213360"/>
          </a:xfrm>
          <a:prstGeom prst="rect">
            <a:avLst/>
          </a:prstGeom>
        </p:spPr>
        <p:txBody>
          <a:bodyPr vert="horz" wrap="square" lIns="0" tIns="0" rIns="0" bIns="0" rtlCol="0">
            <a:spAutoFit/>
          </a:bodyPr>
          <a:lstStyle/>
          <a:p>
            <a:pPr marL="12700">
              <a:lnSpc>
                <a:spcPct val="100000"/>
              </a:lnSpc>
            </a:pPr>
            <a:r>
              <a:rPr sz="1400" u="sng" spc="-50" dirty="0">
                <a:latin typeface="Arial"/>
                <a:cs typeface="Arial"/>
                <a:hlinkClick r:id="rId7"/>
              </a:rPr>
              <a:t>http://enspire.cocolog-nifty.com/blog/2010/05/post-fb11.html</a:t>
            </a:r>
            <a:endParaRPr sz="1400">
              <a:latin typeface="Arial"/>
              <a:cs typeface="Arial"/>
            </a:endParaRPr>
          </a:p>
        </p:txBody>
      </p:sp>
      <p:sp>
        <p:nvSpPr>
          <p:cNvPr id="9" name="object 9"/>
          <p:cNvSpPr/>
          <p:nvPr/>
        </p:nvSpPr>
        <p:spPr>
          <a:xfrm>
            <a:off x="79247" y="6330950"/>
            <a:ext cx="5016500" cy="304800"/>
          </a:xfrm>
          <a:custGeom>
            <a:avLst/>
            <a:gdLst/>
            <a:ahLst/>
            <a:cxnLst/>
            <a:rect l="l" t="t" r="r" b="b"/>
            <a:pathLst>
              <a:path w="5016500" h="304800">
                <a:moveTo>
                  <a:pt x="0" y="0"/>
                </a:moveTo>
                <a:lnTo>
                  <a:pt x="5016500" y="0"/>
                </a:lnTo>
                <a:lnTo>
                  <a:pt x="5016500" y="304800"/>
                </a:lnTo>
                <a:lnTo>
                  <a:pt x="0" y="304800"/>
                </a:lnTo>
                <a:lnTo>
                  <a:pt x="0" y="0"/>
                </a:lnTo>
                <a:close/>
              </a:path>
            </a:pathLst>
          </a:custGeom>
          <a:solidFill>
            <a:srgbClr val="FFFFFF"/>
          </a:solidFill>
        </p:spPr>
        <p:txBody>
          <a:bodyPr wrap="square" lIns="0" tIns="0" rIns="0" bIns="0" rtlCol="0"/>
          <a:lstStyle/>
          <a:p>
            <a:endParaRPr/>
          </a:p>
        </p:txBody>
      </p:sp>
      <p:sp>
        <p:nvSpPr>
          <p:cNvPr id="10" name="object 10"/>
          <p:cNvSpPr txBox="1"/>
          <p:nvPr/>
        </p:nvSpPr>
        <p:spPr>
          <a:xfrm>
            <a:off x="114300" y="6362700"/>
            <a:ext cx="4886325" cy="226695"/>
          </a:xfrm>
          <a:prstGeom prst="rect">
            <a:avLst/>
          </a:prstGeom>
        </p:spPr>
        <p:txBody>
          <a:bodyPr vert="horz" wrap="square" lIns="0" tIns="0" rIns="0" bIns="0" rtlCol="0">
            <a:spAutoFit/>
          </a:bodyPr>
          <a:lstStyle/>
          <a:p>
            <a:pPr marL="12700">
              <a:lnSpc>
                <a:spcPct val="100000"/>
              </a:lnSpc>
            </a:pPr>
            <a:r>
              <a:rPr sz="1400" u="sng" spc="-60" dirty="0">
                <a:latin typeface="Arial"/>
                <a:cs typeface="Arial"/>
                <a:hlinkClick r:id="rId8"/>
              </a:rPr>
              <a:t>http://kazuyomugi.cocolog-nifty.com/private/2010/05/post-aaa9.html</a:t>
            </a:r>
            <a:endParaRPr sz="1400">
              <a:latin typeface="Arial"/>
              <a:cs typeface="Arial"/>
            </a:endParaRPr>
          </a:p>
        </p:txBody>
      </p:sp>
      <p:sp>
        <p:nvSpPr>
          <p:cNvPr id="11" name="object 11"/>
          <p:cNvSpPr/>
          <p:nvPr/>
        </p:nvSpPr>
        <p:spPr>
          <a:xfrm>
            <a:off x="4927600" y="7480300"/>
            <a:ext cx="3124200" cy="571500"/>
          </a:xfrm>
          <a:custGeom>
            <a:avLst/>
            <a:gdLst/>
            <a:ahLst/>
            <a:cxnLst/>
            <a:rect l="l" t="t" r="r" b="b"/>
            <a:pathLst>
              <a:path w="3124200" h="571500">
                <a:moveTo>
                  <a:pt x="0" y="381000"/>
                </a:moveTo>
                <a:lnTo>
                  <a:pt x="0" y="190500"/>
                </a:lnTo>
                <a:lnTo>
                  <a:pt x="5031" y="146820"/>
                </a:lnTo>
                <a:lnTo>
                  <a:pt x="19362" y="106722"/>
                </a:lnTo>
                <a:lnTo>
                  <a:pt x="41850" y="71351"/>
                </a:lnTo>
                <a:lnTo>
                  <a:pt x="71351" y="41850"/>
                </a:lnTo>
                <a:lnTo>
                  <a:pt x="106722" y="19362"/>
                </a:lnTo>
                <a:lnTo>
                  <a:pt x="146820" y="5031"/>
                </a:lnTo>
                <a:lnTo>
                  <a:pt x="190500" y="0"/>
                </a:lnTo>
                <a:lnTo>
                  <a:pt x="2933700" y="0"/>
                </a:lnTo>
                <a:lnTo>
                  <a:pt x="2977378" y="5031"/>
                </a:lnTo>
                <a:lnTo>
                  <a:pt x="3017475" y="19362"/>
                </a:lnTo>
                <a:lnTo>
                  <a:pt x="3052846" y="41850"/>
                </a:lnTo>
                <a:lnTo>
                  <a:pt x="3082348" y="71351"/>
                </a:lnTo>
                <a:lnTo>
                  <a:pt x="3104836" y="106722"/>
                </a:lnTo>
                <a:lnTo>
                  <a:pt x="3119168" y="146820"/>
                </a:lnTo>
                <a:lnTo>
                  <a:pt x="3124200" y="190500"/>
                </a:lnTo>
                <a:lnTo>
                  <a:pt x="3124200" y="381000"/>
                </a:lnTo>
                <a:lnTo>
                  <a:pt x="3119168" y="424680"/>
                </a:lnTo>
                <a:lnTo>
                  <a:pt x="3104836" y="464777"/>
                </a:lnTo>
                <a:lnTo>
                  <a:pt x="3082348" y="500148"/>
                </a:lnTo>
                <a:lnTo>
                  <a:pt x="3052846" y="529649"/>
                </a:lnTo>
                <a:lnTo>
                  <a:pt x="3017475" y="552137"/>
                </a:lnTo>
                <a:lnTo>
                  <a:pt x="2977378" y="566468"/>
                </a:lnTo>
                <a:lnTo>
                  <a:pt x="2933700" y="571500"/>
                </a:lnTo>
                <a:lnTo>
                  <a:pt x="190500" y="571500"/>
                </a:lnTo>
                <a:lnTo>
                  <a:pt x="146820" y="566468"/>
                </a:lnTo>
                <a:lnTo>
                  <a:pt x="106722" y="552137"/>
                </a:lnTo>
                <a:lnTo>
                  <a:pt x="71351" y="529649"/>
                </a:lnTo>
                <a:lnTo>
                  <a:pt x="41850" y="500148"/>
                </a:lnTo>
                <a:lnTo>
                  <a:pt x="19362" y="464777"/>
                </a:lnTo>
                <a:lnTo>
                  <a:pt x="5031" y="424680"/>
                </a:lnTo>
                <a:lnTo>
                  <a:pt x="0" y="381000"/>
                </a:lnTo>
                <a:close/>
              </a:path>
            </a:pathLst>
          </a:custGeom>
          <a:ln w="25400">
            <a:solidFill>
              <a:srgbClr val="E32400"/>
            </a:solidFill>
          </a:ln>
        </p:spPr>
        <p:txBody>
          <a:bodyPr wrap="square" lIns="0" tIns="0" rIns="0" bIns="0" rtlCol="0"/>
          <a:lstStyle/>
          <a:p>
            <a:endParaRPr/>
          </a:p>
        </p:txBody>
      </p:sp>
      <p:sp>
        <p:nvSpPr>
          <p:cNvPr id="12" name="object 12"/>
          <p:cNvSpPr/>
          <p:nvPr/>
        </p:nvSpPr>
        <p:spPr>
          <a:xfrm>
            <a:off x="8953500" y="7467600"/>
            <a:ext cx="3898900" cy="571500"/>
          </a:xfrm>
          <a:custGeom>
            <a:avLst/>
            <a:gdLst/>
            <a:ahLst/>
            <a:cxnLst/>
            <a:rect l="l" t="t" r="r" b="b"/>
            <a:pathLst>
              <a:path w="3898900" h="571500">
                <a:moveTo>
                  <a:pt x="0" y="381000"/>
                </a:moveTo>
                <a:lnTo>
                  <a:pt x="0" y="190500"/>
                </a:lnTo>
                <a:lnTo>
                  <a:pt x="5031" y="146820"/>
                </a:lnTo>
                <a:lnTo>
                  <a:pt x="19362" y="106722"/>
                </a:lnTo>
                <a:lnTo>
                  <a:pt x="41850" y="71351"/>
                </a:lnTo>
                <a:lnTo>
                  <a:pt x="71351" y="41850"/>
                </a:lnTo>
                <a:lnTo>
                  <a:pt x="106722" y="19362"/>
                </a:lnTo>
                <a:lnTo>
                  <a:pt x="146820" y="5031"/>
                </a:lnTo>
                <a:lnTo>
                  <a:pt x="190500" y="0"/>
                </a:lnTo>
                <a:lnTo>
                  <a:pt x="3708400" y="0"/>
                </a:lnTo>
                <a:lnTo>
                  <a:pt x="3752078" y="5031"/>
                </a:lnTo>
                <a:lnTo>
                  <a:pt x="3792175" y="19362"/>
                </a:lnTo>
                <a:lnTo>
                  <a:pt x="3827546" y="41850"/>
                </a:lnTo>
                <a:lnTo>
                  <a:pt x="3857048" y="71351"/>
                </a:lnTo>
                <a:lnTo>
                  <a:pt x="3879536" y="106722"/>
                </a:lnTo>
                <a:lnTo>
                  <a:pt x="3893868" y="146820"/>
                </a:lnTo>
                <a:lnTo>
                  <a:pt x="3898900" y="190500"/>
                </a:lnTo>
                <a:lnTo>
                  <a:pt x="3898900" y="381000"/>
                </a:lnTo>
                <a:lnTo>
                  <a:pt x="3893868" y="424680"/>
                </a:lnTo>
                <a:lnTo>
                  <a:pt x="3879536" y="464777"/>
                </a:lnTo>
                <a:lnTo>
                  <a:pt x="3857048" y="500148"/>
                </a:lnTo>
                <a:lnTo>
                  <a:pt x="3827546" y="529649"/>
                </a:lnTo>
                <a:lnTo>
                  <a:pt x="3792175" y="552137"/>
                </a:lnTo>
                <a:lnTo>
                  <a:pt x="3752078" y="566468"/>
                </a:lnTo>
                <a:lnTo>
                  <a:pt x="3708400" y="571500"/>
                </a:lnTo>
                <a:lnTo>
                  <a:pt x="190500" y="571500"/>
                </a:lnTo>
                <a:lnTo>
                  <a:pt x="146820" y="566468"/>
                </a:lnTo>
                <a:lnTo>
                  <a:pt x="106722" y="552137"/>
                </a:lnTo>
                <a:lnTo>
                  <a:pt x="71351" y="529649"/>
                </a:lnTo>
                <a:lnTo>
                  <a:pt x="41850" y="500148"/>
                </a:lnTo>
                <a:lnTo>
                  <a:pt x="19362" y="464777"/>
                </a:lnTo>
                <a:lnTo>
                  <a:pt x="5031" y="424680"/>
                </a:lnTo>
                <a:lnTo>
                  <a:pt x="0" y="381000"/>
                </a:lnTo>
                <a:close/>
              </a:path>
            </a:pathLst>
          </a:custGeom>
          <a:ln w="25400">
            <a:solidFill>
              <a:srgbClr val="E32400"/>
            </a:solidFill>
          </a:ln>
        </p:spPr>
        <p:txBody>
          <a:bodyPr wrap="square" lIns="0" tIns="0" rIns="0" bIns="0" rtlCol="0"/>
          <a:lstStyle/>
          <a:p>
            <a:endParaRPr/>
          </a:p>
        </p:txBody>
      </p:sp>
      <p:sp>
        <p:nvSpPr>
          <p:cNvPr id="13" name="object 13"/>
          <p:cNvSpPr txBox="1"/>
          <p:nvPr/>
        </p:nvSpPr>
        <p:spPr>
          <a:xfrm>
            <a:off x="6781800" y="5638800"/>
            <a:ext cx="1791335" cy="231140"/>
          </a:xfrm>
          <a:prstGeom prst="rect">
            <a:avLst/>
          </a:prstGeom>
        </p:spPr>
        <p:txBody>
          <a:bodyPr vert="horz" wrap="square" lIns="0" tIns="0" rIns="0" bIns="0" rtlCol="0">
            <a:spAutoFit/>
          </a:bodyPr>
          <a:lstStyle/>
          <a:p>
            <a:pPr marL="12700">
              <a:lnSpc>
                <a:spcPct val="100000"/>
              </a:lnSpc>
            </a:pPr>
            <a:r>
              <a:rPr sz="1400" spc="-15" dirty="0">
                <a:latin typeface="Yu Mincho"/>
                <a:cs typeface="Yu Mincho"/>
              </a:rPr>
              <a:t>ジャパネット高田社長</a:t>
            </a:r>
            <a:endParaRPr sz="1400">
              <a:latin typeface="Yu Mincho"/>
              <a:cs typeface="Yu Mincho"/>
            </a:endParaRPr>
          </a:p>
        </p:txBody>
      </p:sp>
      <p:sp>
        <p:nvSpPr>
          <p:cNvPr id="14" name="object 14"/>
          <p:cNvSpPr txBox="1"/>
          <p:nvPr/>
        </p:nvSpPr>
        <p:spPr>
          <a:xfrm>
            <a:off x="6311900" y="6489700"/>
            <a:ext cx="1852930" cy="231140"/>
          </a:xfrm>
          <a:prstGeom prst="rect">
            <a:avLst/>
          </a:prstGeom>
        </p:spPr>
        <p:txBody>
          <a:bodyPr vert="horz" wrap="square" lIns="0" tIns="0" rIns="0" bIns="0" rtlCol="0">
            <a:spAutoFit/>
          </a:bodyPr>
          <a:lstStyle/>
          <a:p>
            <a:pPr marL="12700">
              <a:lnSpc>
                <a:spcPct val="100000"/>
              </a:lnSpc>
            </a:pPr>
            <a:r>
              <a:rPr sz="1400" dirty="0">
                <a:latin typeface="Yu Mincho"/>
                <a:cs typeface="Yu Mincho"/>
              </a:rPr>
              <a:t>花畑牧場</a:t>
            </a:r>
            <a:r>
              <a:rPr sz="1400" spc="-75" dirty="0">
                <a:latin typeface="Yu Mincho"/>
                <a:cs typeface="Yu Mincho"/>
              </a:rPr>
              <a:t> </a:t>
            </a:r>
            <a:r>
              <a:rPr sz="1400" dirty="0">
                <a:latin typeface="Yu Mincho"/>
                <a:cs typeface="Yu Mincho"/>
              </a:rPr>
              <a:t>田中義剛さん</a:t>
            </a:r>
            <a:endParaRPr sz="1400">
              <a:latin typeface="Yu Mincho"/>
              <a:cs typeface="Yu Mincho"/>
            </a:endParaRPr>
          </a:p>
        </p:txBody>
      </p:sp>
      <p:sp>
        <p:nvSpPr>
          <p:cNvPr id="15" name="object 15"/>
          <p:cNvSpPr txBox="1"/>
          <p:nvPr/>
        </p:nvSpPr>
        <p:spPr>
          <a:xfrm>
            <a:off x="5524500" y="8801100"/>
            <a:ext cx="6703695" cy="387350"/>
          </a:xfrm>
          <a:prstGeom prst="rect">
            <a:avLst/>
          </a:prstGeom>
        </p:spPr>
        <p:txBody>
          <a:bodyPr vert="horz" wrap="square" lIns="0" tIns="0" rIns="0" bIns="0" rtlCol="0">
            <a:spAutoFit/>
          </a:bodyPr>
          <a:lstStyle/>
          <a:p>
            <a:pPr marL="12700">
              <a:lnSpc>
                <a:spcPct val="100000"/>
              </a:lnSpc>
            </a:pPr>
            <a:r>
              <a:rPr sz="2400" dirty="0">
                <a:solidFill>
                  <a:srgbClr val="E32400"/>
                </a:solidFill>
                <a:latin typeface="Yu Mincho"/>
                <a:cs typeface="Yu Mincho"/>
              </a:rPr>
              <a:t>平均の</a:t>
            </a:r>
            <a:r>
              <a:rPr sz="2400" spc="-145" dirty="0">
                <a:solidFill>
                  <a:srgbClr val="E32400"/>
                </a:solidFill>
                <a:latin typeface="Yu Mincho"/>
                <a:cs typeface="Yu Mincho"/>
              </a:rPr>
              <a:t>ア</a:t>
            </a:r>
            <a:r>
              <a:rPr sz="2400" dirty="0">
                <a:solidFill>
                  <a:srgbClr val="E32400"/>
                </a:solidFill>
                <a:latin typeface="Yu Mincho"/>
                <a:cs typeface="Yu Mincho"/>
              </a:rPr>
              <a:t>クセス数が底上げにな</a:t>
            </a:r>
            <a:r>
              <a:rPr sz="2400" spc="-75" dirty="0">
                <a:solidFill>
                  <a:srgbClr val="E32400"/>
                </a:solidFill>
                <a:latin typeface="Yu Mincho"/>
                <a:cs typeface="Yu Mincho"/>
              </a:rPr>
              <a:t>っ</a:t>
            </a:r>
            <a:r>
              <a:rPr sz="2400" dirty="0">
                <a:solidFill>
                  <a:srgbClr val="E32400"/>
                </a:solidFill>
                <a:latin typeface="Yu Mincho"/>
                <a:cs typeface="Yu Mincho"/>
              </a:rPr>
              <a:t>ている点に注目</a:t>
            </a:r>
            <a:endParaRPr sz="2400">
              <a:latin typeface="Yu Mincho"/>
              <a:cs typeface="Yu Mincho"/>
            </a:endParaRPr>
          </a:p>
        </p:txBody>
      </p:sp>
      <p:sp>
        <p:nvSpPr>
          <p:cNvPr id="16" name="object 16"/>
          <p:cNvSpPr/>
          <p:nvPr/>
        </p:nvSpPr>
        <p:spPr>
          <a:xfrm>
            <a:off x="6788923" y="8126159"/>
            <a:ext cx="1882775" cy="579120"/>
          </a:xfrm>
          <a:custGeom>
            <a:avLst/>
            <a:gdLst/>
            <a:ahLst/>
            <a:cxnLst/>
            <a:rect l="l" t="t" r="r" b="b"/>
            <a:pathLst>
              <a:path w="1882775" h="579120">
                <a:moveTo>
                  <a:pt x="0" y="0"/>
                </a:moveTo>
                <a:lnTo>
                  <a:pt x="18208" y="5599"/>
                </a:lnTo>
                <a:lnTo>
                  <a:pt x="1882217" y="578838"/>
                </a:lnTo>
              </a:path>
            </a:pathLst>
          </a:custGeom>
          <a:ln w="38100">
            <a:solidFill>
              <a:srgbClr val="E32400"/>
            </a:solidFill>
          </a:ln>
        </p:spPr>
        <p:txBody>
          <a:bodyPr wrap="square" lIns="0" tIns="0" rIns="0" bIns="0" rtlCol="0"/>
          <a:lstStyle/>
          <a:p>
            <a:endParaRPr/>
          </a:p>
        </p:txBody>
      </p:sp>
      <p:sp>
        <p:nvSpPr>
          <p:cNvPr id="17" name="object 17"/>
          <p:cNvSpPr/>
          <p:nvPr/>
        </p:nvSpPr>
        <p:spPr>
          <a:xfrm>
            <a:off x="6686956" y="8063966"/>
            <a:ext cx="185420" cy="160655"/>
          </a:xfrm>
          <a:custGeom>
            <a:avLst/>
            <a:gdLst/>
            <a:ahLst/>
            <a:cxnLst/>
            <a:rect l="l" t="t" r="r" b="b"/>
            <a:pathLst>
              <a:path w="185420" h="160654">
                <a:moveTo>
                  <a:pt x="184861" y="0"/>
                </a:moveTo>
                <a:lnTo>
                  <a:pt x="0" y="30835"/>
                </a:lnTo>
                <a:lnTo>
                  <a:pt x="135585" y="160235"/>
                </a:lnTo>
                <a:lnTo>
                  <a:pt x="120167" y="67792"/>
                </a:lnTo>
                <a:lnTo>
                  <a:pt x="184861" y="0"/>
                </a:lnTo>
                <a:close/>
              </a:path>
            </a:pathLst>
          </a:custGeom>
          <a:solidFill>
            <a:srgbClr val="E32400"/>
          </a:solidFill>
        </p:spPr>
        <p:txBody>
          <a:bodyPr wrap="square" lIns="0" tIns="0" rIns="0" bIns="0" rtlCol="0"/>
          <a:lstStyle/>
          <a:p>
            <a:endParaRPr/>
          </a:p>
        </p:txBody>
      </p:sp>
      <p:sp>
        <p:nvSpPr>
          <p:cNvPr id="18" name="object 18"/>
          <p:cNvSpPr/>
          <p:nvPr/>
        </p:nvSpPr>
        <p:spPr>
          <a:xfrm>
            <a:off x="8656218" y="8076657"/>
            <a:ext cx="2112010" cy="657225"/>
          </a:xfrm>
          <a:custGeom>
            <a:avLst/>
            <a:gdLst/>
            <a:ahLst/>
            <a:cxnLst/>
            <a:rect l="l" t="t" r="r" b="b"/>
            <a:pathLst>
              <a:path w="2112009" h="657225">
                <a:moveTo>
                  <a:pt x="2111552" y="0"/>
                </a:moveTo>
                <a:lnTo>
                  <a:pt x="2093353" y="5656"/>
                </a:lnTo>
                <a:lnTo>
                  <a:pt x="0" y="656620"/>
                </a:lnTo>
              </a:path>
            </a:pathLst>
          </a:custGeom>
          <a:ln w="38100">
            <a:solidFill>
              <a:srgbClr val="E32400"/>
            </a:solidFill>
          </a:ln>
        </p:spPr>
        <p:txBody>
          <a:bodyPr wrap="square" lIns="0" tIns="0" rIns="0" bIns="0" rtlCol="0"/>
          <a:lstStyle/>
          <a:p>
            <a:endParaRPr/>
          </a:p>
        </p:txBody>
      </p:sp>
      <p:sp>
        <p:nvSpPr>
          <p:cNvPr id="19" name="object 19"/>
          <p:cNvSpPr/>
          <p:nvPr/>
        </p:nvSpPr>
        <p:spPr>
          <a:xfrm>
            <a:off x="10684662" y="8014716"/>
            <a:ext cx="185420" cy="160655"/>
          </a:xfrm>
          <a:custGeom>
            <a:avLst/>
            <a:gdLst/>
            <a:ahLst/>
            <a:cxnLst/>
            <a:rect l="l" t="t" r="r" b="b"/>
            <a:pathLst>
              <a:path w="185420" h="160654">
                <a:moveTo>
                  <a:pt x="0" y="0"/>
                </a:moveTo>
                <a:lnTo>
                  <a:pt x="64909" y="67589"/>
                </a:lnTo>
                <a:lnTo>
                  <a:pt x="49783" y="160070"/>
                </a:lnTo>
                <a:lnTo>
                  <a:pt x="184975" y="30264"/>
                </a:lnTo>
                <a:lnTo>
                  <a:pt x="0" y="0"/>
                </a:lnTo>
                <a:close/>
              </a:path>
            </a:pathLst>
          </a:custGeom>
          <a:solidFill>
            <a:srgbClr val="E32400"/>
          </a:solidFill>
        </p:spPr>
        <p:txBody>
          <a:bodyPr wrap="square" lIns="0" tIns="0" rIns="0" bIns="0" rtlCol="0"/>
          <a:lstStyle/>
          <a:p>
            <a:endParaRPr/>
          </a:p>
        </p:txBody>
      </p:sp>
      <p:sp>
        <p:nvSpPr>
          <p:cNvPr id="20" name="object 20"/>
          <p:cNvSpPr/>
          <p:nvPr/>
        </p:nvSpPr>
        <p:spPr>
          <a:xfrm>
            <a:off x="10109200" y="3022600"/>
            <a:ext cx="2667000" cy="2425700"/>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10109204" y="3022600"/>
            <a:ext cx="2667000" cy="2425700"/>
          </a:xfrm>
          <a:custGeom>
            <a:avLst/>
            <a:gdLst/>
            <a:ahLst/>
            <a:cxnLst/>
            <a:rect l="l" t="t" r="r" b="b"/>
            <a:pathLst>
              <a:path w="2667000" h="2425700">
                <a:moveTo>
                  <a:pt x="0" y="0"/>
                </a:moveTo>
                <a:lnTo>
                  <a:pt x="2666995" y="0"/>
                </a:lnTo>
                <a:lnTo>
                  <a:pt x="2666995" y="2425699"/>
                </a:lnTo>
                <a:lnTo>
                  <a:pt x="0" y="2425699"/>
                </a:lnTo>
                <a:lnTo>
                  <a:pt x="0" y="0"/>
                </a:lnTo>
                <a:close/>
              </a:path>
            </a:pathLst>
          </a:custGeom>
          <a:ln w="38100">
            <a:solidFill>
              <a:srgbClr val="0433FF"/>
            </a:solidFill>
          </a:ln>
        </p:spPr>
        <p:txBody>
          <a:bodyPr wrap="square" lIns="0" tIns="0" rIns="0" bIns="0" rtlCol="0"/>
          <a:lstStyle/>
          <a:p>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54</a:t>
            </a:fld>
            <a:endParaRPr spc="-105" dirty="0"/>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73600" y="7594600"/>
            <a:ext cx="3873500" cy="1270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65200" y="7937500"/>
            <a:ext cx="863600" cy="9652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074400" y="7874000"/>
            <a:ext cx="876300" cy="10795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566400" y="1752600"/>
            <a:ext cx="1168400" cy="11684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47700" y="2603500"/>
            <a:ext cx="1168400" cy="12319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953500" y="1587500"/>
            <a:ext cx="952500" cy="12319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565400" y="2667000"/>
            <a:ext cx="965200" cy="10668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4660900" y="1219200"/>
            <a:ext cx="3632200" cy="643890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7861300" y="7632700"/>
            <a:ext cx="431800" cy="4572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7848600" y="5257800"/>
            <a:ext cx="457200" cy="5080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7899400" y="6362700"/>
            <a:ext cx="431800" cy="4318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899400" y="6934200"/>
            <a:ext cx="419100" cy="469900"/>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3386747" y="3530168"/>
            <a:ext cx="1172845" cy="779145"/>
          </a:xfrm>
          <a:custGeom>
            <a:avLst/>
            <a:gdLst/>
            <a:ahLst/>
            <a:cxnLst/>
            <a:rect l="l" t="t" r="r" b="b"/>
            <a:pathLst>
              <a:path w="1172845" h="779145">
                <a:moveTo>
                  <a:pt x="1172455" y="778630"/>
                </a:moveTo>
                <a:lnTo>
                  <a:pt x="1156585" y="768090"/>
                </a:lnTo>
                <a:lnTo>
                  <a:pt x="0" y="0"/>
                </a:lnTo>
              </a:path>
            </a:pathLst>
          </a:custGeom>
          <a:ln w="38100">
            <a:solidFill>
              <a:srgbClr val="000000"/>
            </a:solidFill>
          </a:ln>
        </p:spPr>
        <p:txBody>
          <a:bodyPr wrap="square" lIns="0" tIns="0" rIns="0" bIns="0" rtlCol="0"/>
          <a:lstStyle/>
          <a:p>
            <a:endParaRPr/>
          </a:p>
        </p:txBody>
      </p:sp>
      <p:sp>
        <p:nvSpPr>
          <p:cNvPr id="15" name="object 15"/>
          <p:cNvSpPr/>
          <p:nvPr/>
        </p:nvSpPr>
        <p:spPr>
          <a:xfrm>
            <a:off x="4462055" y="4205249"/>
            <a:ext cx="186055" cy="162560"/>
          </a:xfrm>
          <a:custGeom>
            <a:avLst/>
            <a:gdLst/>
            <a:ahLst/>
            <a:cxnLst/>
            <a:rect l="l" t="t" r="r" b="b"/>
            <a:pathLst>
              <a:path w="186054" h="162560">
                <a:moveTo>
                  <a:pt x="92735" y="0"/>
                </a:moveTo>
                <a:lnTo>
                  <a:pt x="81279" y="93014"/>
                </a:lnTo>
                <a:lnTo>
                  <a:pt x="0" y="139649"/>
                </a:lnTo>
                <a:lnTo>
                  <a:pt x="186016" y="162572"/>
                </a:lnTo>
                <a:lnTo>
                  <a:pt x="92735" y="0"/>
                </a:lnTo>
                <a:close/>
              </a:path>
            </a:pathLst>
          </a:custGeom>
          <a:solidFill>
            <a:srgbClr val="000000"/>
          </a:solidFill>
        </p:spPr>
        <p:txBody>
          <a:bodyPr wrap="square" lIns="0" tIns="0" rIns="0" bIns="0" rtlCol="0"/>
          <a:lstStyle/>
          <a:p>
            <a:endParaRPr/>
          </a:p>
        </p:txBody>
      </p:sp>
      <p:sp>
        <p:nvSpPr>
          <p:cNvPr id="16" name="object 16"/>
          <p:cNvSpPr/>
          <p:nvPr/>
        </p:nvSpPr>
        <p:spPr>
          <a:xfrm>
            <a:off x="1663700" y="3517900"/>
            <a:ext cx="2827655" cy="1696720"/>
          </a:xfrm>
          <a:custGeom>
            <a:avLst/>
            <a:gdLst/>
            <a:ahLst/>
            <a:cxnLst/>
            <a:rect l="l" t="t" r="r" b="b"/>
            <a:pathLst>
              <a:path w="2827654" h="1696720">
                <a:moveTo>
                  <a:pt x="2827629" y="1696529"/>
                </a:moveTo>
                <a:lnTo>
                  <a:pt x="2811297" y="1686737"/>
                </a:lnTo>
                <a:lnTo>
                  <a:pt x="0" y="0"/>
                </a:lnTo>
              </a:path>
            </a:pathLst>
          </a:custGeom>
          <a:ln w="38100">
            <a:solidFill>
              <a:srgbClr val="000000"/>
            </a:solidFill>
          </a:ln>
        </p:spPr>
        <p:txBody>
          <a:bodyPr wrap="square" lIns="0" tIns="0" rIns="0" bIns="0" rtlCol="0"/>
          <a:lstStyle/>
          <a:p>
            <a:endParaRPr/>
          </a:p>
        </p:txBody>
      </p:sp>
      <p:sp>
        <p:nvSpPr>
          <p:cNvPr id="17" name="object 17"/>
          <p:cNvSpPr/>
          <p:nvPr/>
        </p:nvSpPr>
        <p:spPr>
          <a:xfrm>
            <a:off x="4395939" y="5111191"/>
            <a:ext cx="187325" cy="158115"/>
          </a:xfrm>
          <a:custGeom>
            <a:avLst/>
            <a:gdLst/>
            <a:ahLst/>
            <a:cxnLst/>
            <a:rect l="l" t="t" r="r" b="b"/>
            <a:pathLst>
              <a:path w="187325" h="158114">
                <a:moveTo>
                  <a:pt x="86245" y="0"/>
                </a:moveTo>
                <a:lnTo>
                  <a:pt x="79057" y="93446"/>
                </a:lnTo>
                <a:lnTo>
                  <a:pt x="0" y="143751"/>
                </a:lnTo>
                <a:lnTo>
                  <a:pt x="186867" y="158127"/>
                </a:lnTo>
                <a:lnTo>
                  <a:pt x="86245" y="0"/>
                </a:lnTo>
                <a:close/>
              </a:path>
            </a:pathLst>
          </a:custGeom>
          <a:solidFill>
            <a:srgbClr val="000000"/>
          </a:solidFill>
        </p:spPr>
        <p:txBody>
          <a:bodyPr wrap="square" lIns="0" tIns="0" rIns="0" bIns="0" rtlCol="0"/>
          <a:lstStyle/>
          <a:p>
            <a:endParaRPr/>
          </a:p>
        </p:txBody>
      </p:sp>
      <p:sp>
        <p:nvSpPr>
          <p:cNvPr id="18" name="object 18"/>
          <p:cNvSpPr/>
          <p:nvPr/>
        </p:nvSpPr>
        <p:spPr>
          <a:xfrm>
            <a:off x="1879600" y="6789847"/>
            <a:ext cx="2665095" cy="1630680"/>
          </a:xfrm>
          <a:custGeom>
            <a:avLst/>
            <a:gdLst/>
            <a:ahLst/>
            <a:cxnLst/>
            <a:rect l="l" t="t" r="r" b="b"/>
            <a:pathLst>
              <a:path w="2665095" h="1630679">
                <a:moveTo>
                  <a:pt x="2664777" y="0"/>
                </a:moveTo>
                <a:lnTo>
                  <a:pt x="2648521" y="9941"/>
                </a:lnTo>
                <a:lnTo>
                  <a:pt x="0" y="1630252"/>
                </a:lnTo>
              </a:path>
            </a:pathLst>
          </a:custGeom>
          <a:ln w="38100">
            <a:solidFill>
              <a:srgbClr val="000000"/>
            </a:solidFill>
          </a:ln>
        </p:spPr>
        <p:txBody>
          <a:bodyPr wrap="square" lIns="0" tIns="0" rIns="0" bIns="0" rtlCol="0"/>
          <a:lstStyle/>
          <a:p>
            <a:endParaRPr/>
          </a:p>
        </p:txBody>
      </p:sp>
      <p:sp>
        <p:nvSpPr>
          <p:cNvPr id="19" name="object 19"/>
          <p:cNvSpPr/>
          <p:nvPr/>
        </p:nvSpPr>
        <p:spPr>
          <a:xfrm>
            <a:off x="4448632" y="6734175"/>
            <a:ext cx="187325" cy="159385"/>
          </a:xfrm>
          <a:custGeom>
            <a:avLst/>
            <a:gdLst/>
            <a:ahLst/>
            <a:cxnLst/>
            <a:rect l="l" t="t" r="r" b="b"/>
            <a:pathLst>
              <a:path w="187325" h="159384">
                <a:moveTo>
                  <a:pt x="186740" y="0"/>
                </a:moveTo>
                <a:lnTo>
                  <a:pt x="0" y="15976"/>
                </a:lnTo>
                <a:lnTo>
                  <a:pt x="79489" y="65608"/>
                </a:lnTo>
                <a:lnTo>
                  <a:pt x="87477" y="158978"/>
                </a:lnTo>
                <a:lnTo>
                  <a:pt x="186740" y="0"/>
                </a:lnTo>
                <a:close/>
              </a:path>
            </a:pathLst>
          </a:custGeom>
          <a:solidFill>
            <a:srgbClr val="000000"/>
          </a:solidFill>
        </p:spPr>
        <p:txBody>
          <a:bodyPr wrap="square" lIns="0" tIns="0" rIns="0" bIns="0" rtlCol="0"/>
          <a:lstStyle/>
          <a:p>
            <a:endParaRPr/>
          </a:p>
        </p:txBody>
      </p:sp>
      <p:sp>
        <p:nvSpPr>
          <p:cNvPr id="20" name="object 20"/>
          <p:cNvSpPr/>
          <p:nvPr/>
        </p:nvSpPr>
        <p:spPr>
          <a:xfrm>
            <a:off x="8556267" y="7010970"/>
            <a:ext cx="2530475" cy="1178560"/>
          </a:xfrm>
          <a:custGeom>
            <a:avLst/>
            <a:gdLst/>
            <a:ahLst/>
            <a:cxnLst/>
            <a:rect l="l" t="t" r="r" b="b"/>
            <a:pathLst>
              <a:path w="2530475" h="1178559">
                <a:moveTo>
                  <a:pt x="0" y="0"/>
                </a:moveTo>
                <a:lnTo>
                  <a:pt x="17269" y="8041"/>
                </a:lnTo>
                <a:lnTo>
                  <a:pt x="2530006" y="1178190"/>
                </a:lnTo>
              </a:path>
            </a:pathLst>
          </a:custGeom>
          <a:ln w="38099">
            <a:solidFill>
              <a:srgbClr val="000000"/>
            </a:solidFill>
          </a:ln>
        </p:spPr>
        <p:txBody>
          <a:bodyPr wrap="square" lIns="0" tIns="0" rIns="0" bIns="0" rtlCol="0"/>
          <a:lstStyle/>
          <a:p>
            <a:endParaRPr/>
          </a:p>
        </p:txBody>
      </p:sp>
      <p:sp>
        <p:nvSpPr>
          <p:cNvPr id="21" name="object 21"/>
          <p:cNvSpPr/>
          <p:nvPr/>
        </p:nvSpPr>
        <p:spPr>
          <a:xfrm>
            <a:off x="8459558" y="6960717"/>
            <a:ext cx="187960" cy="152400"/>
          </a:xfrm>
          <a:custGeom>
            <a:avLst/>
            <a:gdLst/>
            <a:ahLst/>
            <a:cxnLst/>
            <a:rect l="l" t="t" r="r" b="b"/>
            <a:pathLst>
              <a:path w="187959" h="152400">
                <a:moveTo>
                  <a:pt x="187350" y="0"/>
                </a:moveTo>
                <a:lnTo>
                  <a:pt x="0" y="5219"/>
                </a:lnTo>
                <a:lnTo>
                  <a:pt x="116586" y="151968"/>
                </a:lnTo>
                <a:lnTo>
                  <a:pt x="113982" y="58293"/>
                </a:lnTo>
                <a:lnTo>
                  <a:pt x="187350" y="0"/>
                </a:lnTo>
                <a:close/>
              </a:path>
            </a:pathLst>
          </a:custGeom>
          <a:solidFill>
            <a:srgbClr val="000000"/>
          </a:solidFill>
        </p:spPr>
        <p:txBody>
          <a:bodyPr wrap="square" lIns="0" tIns="0" rIns="0" bIns="0" rtlCol="0"/>
          <a:lstStyle/>
          <a:p>
            <a:endParaRPr/>
          </a:p>
        </p:txBody>
      </p:sp>
      <p:sp>
        <p:nvSpPr>
          <p:cNvPr id="22" name="object 22"/>
          <p:cNvSpPr/>
          <p:nvPr/>
        </p:nvSpPr>
        <p:spPr>
          <a:xfrm>
            <a:off x="8383719" y="2845600"/>
            <a:ext cx="2780030" cy="3547110"/>
          </a:xfrm>
          <a:custGeom>
            <a:avLst/>
            <a:gdLst/>
            <a:ahLst/>
            <a:cxnLst/>
            <a:rect l="l" t="t" r="r" b="b"/>
            <a:pathLst>
              <a:path w="2780029" h="3547110">
                <a:moveTo>
                  <a:pt x="0" y="3547071"/>
                </a:moveTo>
                <a:lnTo>
                  <a:pt x="11750" y="3532085"/>
                </a:lnTo>
                <a:lnTo>
                  <a:pt x="2779796" y="0"/>
                </a:lnTo>
              </a:path>
            </a:pathLst>
          </a:custGeom>
          <a:ln w="38100">
            <a:solidFill>
              <a:srgbClr val="000000"/>
            </a:solidFill>
          </a:ln>
        </p:spPr>
        <p:txBody>
          <a:bodyPr wrap="square" lIns="0" tIns="0" rIns="0" bIns="0" rtlCol="0"/>
          <a:lstStyle/>
          <a:p>
            <a:endParaRPr/>
          </a:p>
        </p:txBody>
      </p:sp>
      <p:sp>
        <p:nvSpPr>
          <p:cNvPr id="23" name="object 23"/>
          <p:cNvSpPr/>
          <p:nvPr/>
        </p:nvSpPr>
        <p:spPr>
          <a:xfrm>
            <a:off x="8317915" y="6293002"/>
            <a:ext cx="169545" cy="184150"/>
          </a:xfrm>
          <a:custGeom>
            <a:avLst/>
            <a:gdLst/>
            <a:ahLst/>
            <a:cxnLst/>
            <a:rect l="l" t="t" r="r" b="b"/>
            <a:pathLst>
              <a:path w="169545" h="184150">
                <a:moveTo>
                  <a:pt x="37439" y="0"/>
                </a:moveTo>
                <a:lnTo>
                  <a:pt x="0" y="183641"/>
                </a:lnTo>
                <a:lnTo>
                  <a:pt x="169392" y="103403"/>
                </a:lnTo>
                <a:lnTo>
                  <a:pt x="77558" y="84683"/>
                </a:lnTo>
                <a:lnTo>
                  <a:pt x="37439" y="0"/>
                </a:lnTo>
                <a:close/>
              </a:path>
            </a:pathLst>
          </a:custGeom>
          <a:solidFill>
            <a:srgbClr val="000000"/>
          </a:solidFill>
        </p:spPr>
        <p:txBody>
          <a:bodyPr wrap="square" lIns="0" tIns="0" rIns="0" bIns="0" rtlCol="0"/>
          <a:lstStyle/>
          <a:p>
            <a:endParaRPr/>
          </a:p>
        </p:txBody>
      </p:sp>
      <p:sp>
        <p:nvSpPr>
          <p:cNvPr id="24" name="object 24"/>
          <p:cNvSpPr/>
          <p:nvPr/>
        </p:nvSpPr>
        <p:spPr>
          <a:xfrm>
            <a:off x="8465371" y="2935732"/>
            <a:ext cx="998855" cy="1143000"/>
          </a:xfrm>
          <a:custGeom>
            <a:avLst/>
            <a:gdLst/>
            <a:ahLst/>
            <a:cxnLst/>
            <a:rect l="l" t="t" r="r" b="b"/>
            <a:pathLst>
              <a:path w="998854" h="1143000">
                <a:moveTo>
                  <a:pt x="0" y="1142886"/>
                </a:moveTo>
                <a:lnTo>
                  <a:pt x="12533" y="1128541"/>
                </a:lnTo>
                <a:lnTo>
                  <a:pt x="998520" y="0"/>
                </a:lnTo>
              </a:path>
            </a:pathLst>
          </a:custGeom>
          <a:ln w="38100">
            <a:solidFill>
              <a:srgbClr val="000000"/>
            </a:solidFill>
          </a:ln>
        </p:spPr>
        <p:txBody>
          <a:bodyPr wrap="square" lIns="0" tIns="0" rIns="0" bIns="0" rtlCol="0"/>
          <a:lstStyle/>
          <a:p>
            <a:endParaRPr/>
          </a:p>
        </p:txBody>
      </p:sp>
      <p:sp>
        <p:nvSpPr>
          <p:cNvPr id="25" name="object 25"/>
          <p:cNvSpPr/>
          <p:nvPr/>
        </p:nvSpPr>
        <p:spPr>
          <a:xfrm>
            <a:off x="8395182" y="3977563"/>
            <a:ext cx="173990" cy="181610"/>
          </a:xfrm>
          <a:custGeom>
            <a:avLst/>
            <a:gdLst/>
            <a:ahLst/>
            <a:cxnLst/>
            <a:rect l="l" t="t" r="r" b="b"/>
            <a:pathLst>
              <a:path w="173990" h="181610">
                <a:moveTo>
                  <a:pt x="47167" y="0"/>
                </a:moveTo>
                <a:lnTo>
                  <a:pt x="0" y="181394"/>
                </a:lnTo>
                <a:lnTo>
                  <a:pt x="173418" y="110299"/>
                </a:lnTo>
                <a:lnTo>
                  <a:pt x="82715" y="86715"/>
                </a:lnTo>
                <a:lnTo>
                  <a:pt x="47167" y="0"/>
                </a:lnTo>
                <a:close/>
              </a:path>
            </a:pathLst>
          </a:custGeom>
          <a:solidFill>
            <a:srgbClr val="000000"/>
          </a:solidFill>
        </p:spPr>
        <p:txBody>
          <a:bodyPr wrap="square" lIns="0" tIns="0" rIns="0" bIns="0" rtlCol="0"/>
          <a:lstStyle/>
          <a:p>
            <a:endParaRPr/>
          </a:p>
        </p:txBody>
      </p:sp>
      <p:sp>
        <p:nvSpPr>
          <p:cNvPr id="26" name="object 26"/>
          <p:cNvSpPr txBox="1"/>
          <p:nvPr/>
        </p:nvSpPr>
        <p:spPr>
          <a:xfrm>
            <a:off x="10071100" y="4394200"/>
            <a:ext cx="1180465" cy="293370"/>
          </a:xfrm>
          <a:prstGeom prst="rect">
            <a:avLst/>
          </a:prstGeom>
        </p:spPr>
        <p:txBody>
          <a:bodyPr vert="horz" wrap="square" lIns="0" tIns="0" rIns="0" bIns="0" rtlCol="0">
            <a:spAutoFit/>
          </a:bodyPr>
          <a:lstStyle/>
          <a:p>
            <a:pPr marL="12700">
              <a:lnSpc>
                <a:spcPct val="100000"/>
              </a:lnSpc>
            </a:pPr>
            <a:r>
              <a:rPr sz="1800" spc="-20" dirty="0">
                <a:latin typeface="Yu Mincho"/>
                <a:cs typeface="Yu Mincho"/>
              </a:rPr>
              <a:t>同一</a:t>
            </a:r>
            <a:r>
              <a:rPr sz="1800" spc="-20" dirty="0">
                <a:latin typeface="Arial"/>
                <a:cs typeface="Arial"/>
              </a:rPr>
              <a:t>ID</a:t>
            </a:r>
            <a:r>
              <a:rPr sz="1800" spc="-20" dirty="0">
                <a:latin typeface="Yu Mincho"/>
                <a:cs typeface="Yu Mincho"/>
              </a:rPr>
              <a:t>･</a:t>
            </a:r>
            <a:r>
              <a:rPr sz="1800" spc="-20" dirty="0">
                <a:latin typeface="Arial"/>
                <a:cs typeface="Arial"/>
              </a:rPr>
              <a:t>PW</a:t>
            </a:r>
            <a:endParaRPr sz="1800">
              <a:latin typeface="Arial"/>
              <a:cs typeface="Arial"/>
            </a:endParaRPr>
          </a:p>
        </p:txBody>
      </p:sp>
      <p:sp>
        <p:nvSpPr>
          <p:cNvPr id="27" name="object 27"/>
          <p:cNvSpPr txBox="1"/>
          <p:nvPr/>
        </p:nvSpPr>
        <p:spPr>
          <a:xfrm>
            <a:off x="9766300" y="7162800"/>
            <a:ext cx="1180465" cy="293370"/>
          </a:xfrm>
          <a:prstGeom prst="rect">
            <a:avLst/>
          </a:prstGeom>
        </p:spPr>
        <p:txBody>
          <a:bodyPr vert="horz" wrap="square" lIns="0" tIns="0" rIns="0" bIns="0" rtlCol="0">
            <a:spAutoFit/>
          </a:bodyPr>
          <a:lstStyle/>
          <a:p>
            <a:pPr marL="12700">
              <a:lnSpc>
                <a:spcPct val="100000"/>
              </a:lnSpc>
            </a:pPr>
            <a:r>
              <a:rPr sz="1800" spc="-20" dirty="0">
                <a:latin typeface="Yu Mincho"/>
                <a:cs typeface="Yu Mincho"/>
              </a:rPr>
              <a:t>同一</a:t>
            </a:r>
            <a:r>
              <a:rPr sz="1800" spc="-20" dirty="0">
                <a:latin typeface="Arial"/>
                <a:cs typeface="Arial"/>
              </a:rPr>
              <a:t>ID</a:t>
            </a:r>
            <a:r>
              <a:rPr sz="1800" spc="-20" dirty="0">
                <a:latin typeface="Yu Mincho"/>
                <a:cs typeface="Yu Mincho"/>
              </a:rPr>
              <a:t>･</a:t>
            </a:r>
            <a:r>
              <a:rPr sz="1800" spc="-20" dirty="0">
                <a:latin typeface="Arial"/>
                <a:cs typeface="Arial"/>
              </a:rPr>
              <a:t>PW</a:t>
            </a:r>
            <a:endParaRPr sz="1800">
              <a:latin typeface="Arial"/>
              <a:cs typeface="Arial"/>
            </a:endParaRPr>
          </a:p>
        </p:txBody>
      </p:sp>
      <p:sp>
        <p:nvSpPr>
          <p:cNvPr id="28" name="object 28"/>
          <p:cNvSpPr txBox="1"/>
          <p:nvPr/>
        </p:nvSpPr>
        <p:spPr>
          <a:xfrm>
            <a:off x="2019300" y="7162800"/>
            <a:ext cx="1180465" cy="293370"/>
          </a:xfrm>
          <a:prstGeom prst="rect">
            <a:avLst/>
          </a:prstGeom>
        </p:spPr>
        <p:txBody>
          <a:bodyPr vert="horz" wrap="square" lIns="0" tIns="0" rIns="0" bIns="0" rtlCol="0">
            <a:spAutoFit/>
          </a:bodyPr>
          <a:lstStyle/>
          <a:p>
            <a:pPr marL="12700">
              <a:lnSpc>
                <a:spcPct val="100000"/>
              </a:lnSpc>
            </a:pPr>
            <a:r>
              <a:rPr sz="1800" spc="-20" dirty="0">
                <a:latin typeface="Yu Mincho"/>
                <a:cs typeface="Yu Mincho"/>
              </a:rPr>
              <a:t>同一</a:t>
            </a:r>
            <a:r>
              <a:rPr sz="1800" spc="-20" dirty="0">
                <a:latin typeface="Arial"/>
                <a:cs typeface="Arial"/>
              </a:rPr>
              <a:t>ID</a:t>
            </a:r>
            <a:r>
              <a:rPr sz="1800" spc="-20" dirty="0">
                <a:latin typeface="Yu Mincho"/>
                <a:cs typeface="Yu Mincho"/>
              </a:rPr>
              <a:t>･</a:t>
            </a:r>
            <a:r>
              <a:rPr sz="1800" spc="-20" dirty="0">
                <a:latin typeface="Arial"/>
                <a:cs typeface="Arial"/>
              </a:rPr>
              <a:t>PW</a:t>
            </a:r>
            <a:endParaRPr sz="1800">
              <a:latin typeface="Arial"/>
              <a:cs typeface="Arial"/>
            </a:endParaRPr>
          </a:p>
        </p:txBody>
      </p:sp>
      <p:sp>
        <p:nvSpPr>
          <p:cNvPr id="29" name="object 29"/>
          <p:cNvSpPr txBox="1"/>
          <p:nvPr/>
        </p:nvSpPr>
        <p:spPr>
          <a:xfrm>
            <a:off x="1612900" y="4241800"/>
            <a:ext cx="1180465" cy="293370"/>
          </a:xfrm>
          <a:prstGeom prst="rect">
            <a:avLst/>
          </a:prstGeom>
        </p:spPr>
        <p:txBody>
          <a:bodyPr vert="horz" wrap="square" lIns="0" tIns="0" rIns="0" bIns="0" rtlCol="0">
            <a:spAutoFit/>
          </a:bodyPr>
          <a:lstStyle/>
          <a:p>
            <a:pPr marL="12700">
              <a:lnSpc>
                <a:spcPct val="100000"/>
              </a:lnSpc>
            </a:pPr>
            <a:r>
              <a:rPr sz="1800" spc="-20" dirty="0">
                <a:latin typeface="Yu Mincho"/>
                <a:cs typeface="Yu Mincho"/>
              </a:rPr>
              <a:t>同一</a:t>
            </a:r>
            <a:r>
              <a:rPr sz="1800" spc="-20" dirty="0">
                <a:latin typeface="Arial"/>
                <a:cs typeface="Arial"/>
              </a:rPr>
              <a:t>ID</a:t>
            </a:r>
            <a:r>
              <a:rPr sz="1800" spc="-20" dirty="0">
                <a:latin typeface="Yu Mincho"/>
                <a:cs typeface="Yu Mincho"/>
              </a:rPr>
              <a:t>･</a:t>
            </a:r>
            <a:r>
              <a:rPr sz="1800" spc="-20" dirty="0">
                <a:latin typeface="Arial"/>
                <a:cs typeface="Arial"/>
              </a:rPr>
              <a:t>PW</a:t>
            </a:r>
            <a:endParaRPr sz="1800">
              <a:latin typeface="Arial"/>
              <a:cs typeface="Arial"/>
            </a:endParaRPr>
          </a:p>
        </p:txBody>
      </p:sp>
      <p:sp>
        <p:nvSpPr>
          <p:cNvPr id="30" name="object 30"/>
          <p:cNvSpPr txBox="1"/>
          <p:nvPr/>
        </p:nvSpPr>
        <p:spPr>
          <a:xfrm>
            <a:off x="3517900" y="3111500"/>
            <a:ext cx="6120765" cy="534670"/>
          </a:xfrm>
          <a:prstGeom prst="rect">
            <a:avLst/>
          </a:prstGeom>
        </p:spPr>
        <p:txBody>
          <a:bodyPr vert="horz" wrap="square" lIns="0" tIns="0" rIns="0" bIns="0" rtlCol="0">
            <a:spAutoFit/>
          </a:bodyPr>
          <a:lstStyle/>
          <a:p>
            <a:pPr marR="5080" algn="r">
              <a:lnSpc>
                <a:spcPts val="2030"/>
              </a:lnSpc>
            </a:pPr>
            <a:r>
              <a:rPr sz="1800" dirty="0">
                <a:latin typeface="Yu Mincho"/>
                <a:cs typeface="Yu Mincho"/>
              </a:rPr>
              <a:t>同一</a:t>
            </a:r>
            <a:r>
              <a:rPr sz="1800" dirty="0">
                <a:latin typeface="Arial"/>
                <a:cs typeface="Arial"/>
              </a:rPr>
              <a:t>ID</a:t>
            </a:r>
            <a:r>
              <a:rPr sz="1800" dirty="0">
                <a:latin typeface="Yu Mincho"/>
                <a:cs typeface="Yu Mincho"/>
              </a:rPr>
              <a:t>･</a:t>
            </a:r>
            <a:r>
              <a:rPr sz="1800" spc="-55" dirty="0">
                <a:latin typeface="Arial"/>
                <a:cs typeface="Arial"/>
              </a:rPr>
              <a:t>PW</a:t>
            </a:r>
            <a:endParaRPr sz="1800">
              <a:latin typeface="Arial"/>
              <a:cs typeface="Arial"/>
            </a:endParaRPr>
          </a:p>
          <a:p>
            <a:pPr marL="12700">
              <a:lnSpc>
                <a:spcPts val="2030"/>
              </a:lnSpc>
            </a:pPr>
            <a:r>
              <a:rPr sz="1800" spc="-20" dirty="0">
                <a:latin typeface="Yu Mincho"/>
                <a:cs typeface="Yu Mincho"/>
              </a:rPr>
              <a:t>同一</a:t>
            </a:r>
            <a:r>
              <a:rPr sz="1800" spc="-20" dirty="0">
                <a:latin typeface="Arial"/>
                <a:cs typeface="Arial"/>
              </a:rPr>
              <a:t>ID</a:t>
            </a:r>
            <a:r>
              <a:rPr sz="1800" spc="-20" dirty="0">
                <a:latin typeface="Yu Mincho"/>
                <a:cs typeface="Yu Mincho"/>
              </a:rPr>
              <a:t>･</a:t>
            </a:r>
            <a:r>
              <a:rPr sz="1800" spc="-20" dirty="0">
                <a:latin typeface="Arial"/>
                <a:cs typeface="Arial"/>
              </a:rPr>
              <a:t>PW</a:t>
            </a:r>
            <a:endParaRPr sz="1800">
              <a:latin typeface="Arial"/>
              <a:cs typeface="Arial"/>
            </a:endParaRPr>
          </a:p>
        </p:txBody>
      </p:sp>
      <p:sp>
        <p:nvSpPr>
          <p:cNvPr id="31" name="object 31"/>
          <p:cNvSpPr txBox="1"/>
          <p:nvPr/>
        </p:nvSpPr>
        <p:spPr>
          <a:xfrm>
            <a:off x="8343900" y="1219200"/>
            <a:ext cx="4292600" cy="387350"/>
          </a:xfrm>
          <a:prstGeom prst="rect">
            <a:avLst/>
          </a:prstGeom>
        </p:spPr>
        <p:txBody>
          <a:bodyPr vert="horz" wrap="square" lIns="0" tIns="0" rIns="0" bIns="0" rtlCol="0">
            <a:spAutoFit/>
          </a:bodyPr>
          <a:lstStyle/>
          <a:p>
            <a:pPr marL="12700">
              <a:lnSpc>
                <a:spcPct val="100000"/>
              </a:lnSpc>
            </a:pPr>
            <a:r>
              <a:rPr sz="2400" dirty="0">
                <a:solidFill>
                  <a:srgbClr val="FF4013"/>
                </a:solidFill>
                <a:latin typeface="Yu Mincho"/>
                <a:cs typeface="Yu Mincho"/>
              </a:rPr>
              <a:t>代表者が匿名のアカウント作成</a:t>
            </a:r>
            <a:endParaRPr sz="2400">
              <a:latin typeface="Yu Mincho"/>
              <a:cs typeface="Yu Mincho"/>
            </a:endParaRPr>
          </a:p>
        </p:txBody>
      </p:sp>
      <p:sp>
        <p:nvSpPr>
          <p:cNvPr id="32" name="object 32"/>
          <p:cNvSpPr/>
          <p:nvPr/>
        </p:nvSpPr>
        <p:spPr>
          <a:xfrm>
            <a:off x="4800600" y="5880100"/>
            <a:ext cx="393700" cy="393700"/>
          </a:xfrm>
          <a:prstGeom prst="rect">
            <a:avLst/>
          </a:prstGeom>
          <a:blipFill>
            <a:blip r:embed="rId10" cstate="print"/>
            <a:stretch>
              <a:fillRect/>
            </a:stretch>
          </a:blipFill>
        </p:spPr>
        <p:txBody>
          <a:bodyPr wrap="square" lIns="0" tIns="0" rIns="0" bIns="0" rtlCol="0"/>
          <a:lstStyle/>
          <a:p>
            <a:endParaRPr/>
          </a:p>
        </p:txBody>
      </p:sp>
      <p:sp>
        <p:nvSpPr>
          <p:cNvPr id="33" name="object 33"/>
          <p:cNvSpPr/>
          <p:nvPr/>
        </p:nvSpPr>
        <p:spPr>
          <a:xfrm>
            <a:off x="5248071" y="5924550"/>
            <a:ext cx="2642235" cy="381000"/>
          </a:xfrm>
          <a:custGeom>
            <a:avLst/>
            <a:gdLst/>
            <a:ahLst/>
            <a:cxnLst/>
            <a:rect l="l" t="t" r="r" b="b"/>
            <a:pathLst>
              <a:path w="2642234" h="381000">
                <a:moveTo>
                  <a:pt x="0" y="0"/>
                </a:moveTo>
                <a:lnTo>
                  <a:pt x="2641752" y="0"/>
                </a:lnTo>
                <a:lnTo>
                  <a:pt x="2641752" y="381000"/>
                </a:lnTo>
                <a:lnTo>
                  <a:pt x="0" y="381000"/>
                </a:lnTo>
                <a:lnTo>
                  <a:pt x="0" y="0"/>
                </a:lnTo>
                <a:close/>
              </a:path>
            </a:pathLst>
          </a:custGeom>
          <a:solidFill>
            <a:srgbClr val="FFFFFF"/>
          </a:solidFill>
        </p:spPr>
        <p:txBody>
          <a:bodyPr wrap="square" lIns="0" tIns="0" rIns="0" bIns="0" rtlCol="0"/>
          <a:lstStyle/>
          <a:p>
            <a:endParaRPr/>
          </a:p>
        </p:txBody>
      </p:sp>
      <p:sp>
        <p:nvSpPr>
          <p:cNvPr id="34" name="object 34"/>
          <p:cNvSpPr txBox="1"/>
          <p:nvPr/>
        </p:nvSpPr>
        <p:spPr>
          <a:xfrm>
            <a:off x="5638800" y="5981700"/>
            <a:ext cx="1867535" cy="293370"/>
          </a:xfrm>
          <a:prstGeom prst="rect">
            <a:avLst/>
          </a:prstGeom>
        </p:spPr>
        <p:txBody>
          <a:bodyPr vert="horz" wrap="square" lIns="0" tIns="0" rIns="0" bIns="0" rtlCol="0">
            <a:spAutoFit/>
          </a:bodyPr>
          <a:lstStyle/>
          <a:p>
            <a:pPr marL="12700">
              <a:lnSpc>
                <a:spcPct val="100000"/>
              </a:lnSpc>
            </a:pPr>
            <a:r>
              <a:rPr sz="1800" spc="-395" dirty="0">
                <a:solidFill>
                  <a:srgbClr val="5E30EB"/>
                </a:solidFill>
                <a:latin typeface="Lucida Sans Unicode"/>
                <a:cs typeface="Lucida Sans Unicode"/>
              </a:rPr>
              <a:t>○○</a:t>
            </a:r>
            <a:r>
              <a:rPr sz="1800" spc="-395" dirty="0">
                <a:solidFill>
                  <a:srgbClr val="5E30EB"/>
                </a:solidFill>
                <a:latin typeface="Yu Mincho"/>
                <a:cs typeface="Yu Mincho"/>
              </a:rPr>
              <a:t>で震度４で</a:t>
            </a:r>
            <a:r>
              <a:rPr sz="1800" spc="-180" dirty="0">
                <a:solidFill>
                  <a:srgbClr val="5E30EB"/>
                </a:solidFill>
                <a:latin typeface="Yu Mincho"/>
                <a:cs typeface="Yu Mincho"/>
              </a:rPr>
              <a:t>す</a:t>
            </a:r>
            <a:r>
              <a:rPr sz="1800" dirty="0">
                <a:solidFill>
                  <a:srgbClr val="5E30EB"/>
                </a:solidFill>
                <a:latin typeface="Yu Mincho"/>
                <a:cs typeface="Yu Mincho"/>
              </a:rPr>
              <a:t>。</a:t>
            </a:r>
            <a:endParaRPr sz="1800">
              <a:latin typeface="Yu Mincho"/>
              <a:cs typeface="Yu Mincho"/>
            </a:endParaRPr>
          </a:p>
        </p:txBody>
      </p:sp>
      <p:sp>
        <p:nvSpPr>
          <p:cNvPr id="35" name="object 35"/>
          <p:cNvSpPr/>
          <p:nvPr/>
        </p:nvSpPr>
        <p:spPr>
          <a:xfrm>
            <a:off x="5245100" y="8178800"/>
            <a:ext cx="2628900" cy="25400"/>
          </a:xfrm>
          <a:custGeom>
            <a:avLst/>
            <a:gdLst/>
            <a:ahLst/>
            <a:cxnLst/>
            <a:rect l="l" t="t" r="r" b="b"/>
            <a:pathLst>
              <a:path w="2628900" h="25400">
                <a:moveTo>
                  <a:pt x="0" y="25400"/>
                </a:moveTo>
                <a:lnTo>
                  <a:pt x="2628900" y="25400"/>
                </a:lnTo>
                <a:lnTo>
                  <a:pt x="2628900" y="0"/>
                </a:lnTo>
                <a:lnTo>
                  <a:pt x="0" y="0"/>
                </a:lnTo>
                <a:lnTo>
                  <a:pt x="0" y="25400"/>
                </a:lnTo>
                <a:close/>
              </a:path>
            </a:pathLst>
          </a:custGeom>
          <a:solidFill>
            <a:srgbClr val="FFFFFF"/>
          </a:solidFill>
        </p:spPr>
        <p:txBody>
          <a:bodyPr wrap="square" lIns="0" tIns="0" rIns="0" bIns="0" rtlCol="0"/>
          <a:lstStyle/>
          <a:p>
            <a:endParaRPr/>
          </a:p>
        </p:txBody>
      </p:sp>
      <p:sp>
        <p:nvSpPr>
          <p:cNvPr id="36" name="object 36"/>
          <p:cNvSpPr txBox="1"/>
          <p:nvPr/>
        </p:nvSpPr>
        <p:spPr>
          <a:xfrm>
            <a:off x="5245100" y="8204200"/>
            <a:ext cx="2628900" cy="368300"/>
          </a:xfrm>
          <a:prstGeom prst="rect">
            <a:avLst/>
          </a:prstGeom>
        </p:spPr>
        <p:txBody>
          <a:bodyPr vert="horz" wrap="square" lIns="0" tIns="25400" rIns="0" bIns="0" rtlCol="0">
            <a:spAutoFit/>
          </a:bodyPr>
          <a:lstStyle/>
          <a:p>
            <a:pPr marL="749300">
              <a:lnSpc>
                <a:spcPct val="100000"/>
              </a:lnSpc>
              <a:spcBef>
                <a:spcPts val="200"/>
              </a:spcBef>
            </a:pPr>
            <a:r>
              <a:rPr sz="1800" dirty="0">
                <a:solidFill>
                  <a:srgbClr val="5E30EB"/>
                </a:solidFill>
                <a:latin typeface="Yu Mincho"/>
                <a:cs typeface="Yu Mincho"/>
              </a:rPr>
              <a:t>揺れたよ～</a:t>
            </a:r>
            <a:endParaRPr sz="1800">
              <a:latin typeface="Yu Mincho"/>
              <a:cs typeface="Yu Mincho"/>
            </a:endParaRPr>
          </a:p>
        </p:txBody>
      </p:sp>
      <p:sp>
        <p:nvSpPr>
          <p:cNvPr id="37" name="object 37"/>
          <p:cNvSpPr/>
          <p:nvPr/>
        </p:nvSpPr>
        <p:spPr>
          <a:xfrm>
            <a:off x="5181600" y="7023100"/>
            <a:ext cx="2628900" cy="368300"/>
          </a:xfrm>
          <a:custGeom>
            <a:avLst/>
            <a:gdLst/>
            <a:ahLst/>
            <a:cxnLst/>
            <a:rect l="l" t="t" r="r" b="b"/>
            <a:pathLst>
              <a:path w="2628900" h="368300">
                <a:moveTo>
                  <a:pt x="0" y="0"/>
                </a:moveTo>
                <a:lnTo>
                  <a:pt x="2628900" y="0"/>
                </a:lnTo>
                <a:lnTo>
                  <a:pt x="2628900" y="368300"/>
                </a:lnTo>
                <a:lnTo>
                  <a:pt x="0" y="368300"/>
                </a:lnTo>
                <a:lnTo>
                  <a:pt x="0" y="0"/>
                </a:lnTo>
                <a:close/>
              </a:path>
            </a:pathLst>
          </a:custGeom>
          <a:solidFill>
            <a:srgbClr val="FFFFFF"/>
          </a:solidFill>
        </p:spPr>
        <p:txBody>
          <a:bodyPr wrap="square" lIns="0" tIns="0" rIns="0" bIns="0" rtlCol="0"/>
          <a:lstStyle/>
          <a:p>
            <a:endParaRPr/>
          </a:p>
        </p:txBody>
      </p:sp>
      <p:sp>
        <p:nvSpPr>
          <p:cNvPr id="38" name="object 38"/>
          <p:cNvSpPr txBox="1"/>
          <p:nvPr/>
        </p:nvSpPr>
        <p:spPr>
          <a:xfrm>
            <a:off x="5575300" y="7073900"/>
            <a:ext cx="1854200" cy="293370"/>
          </a:xfrm>
          <a:prstGeom prst="rect">
            <a:avLst/>
          </a:prstGeom>
        </p:spPr>
        <p:txBody>
          <a:bodyPr vert="horz" wrap="square" lIns="0" tIns="0" rIns="0" bIns="0" rtlCol="0">
            <a:spAutoFit/>
          </a:bodyPr>
          <a:lstStyle/>
          <a:p>
            <a:pPr marL="12700">
              <a:lnSpc>
                <a:spcPct val="100000"/>
              </a:lnSpc>
            </a:pPr>
            <a:r>
              <a:rPr sz="1800" dirty="0">
                <a:solidFill>
                  <a:srgbClr val="5E30EB"/>
                </a:solidFill>
                <a:latin typeface="Yu Mincho"/>
                <a:cs typeface="Yu Mincho"/>
              </a:rPr>
              <a:t>華子、大丈夫です</a:t>
            </a:r>
            <a:endParaRPr sz="1800">
              <a:latin typeface="Yu Mincho"/>
              <a:cs typeface="Yu Mincho"/>
            </a:endParaRPr>
          </a:p>
        </p:txBody>
      </p:sp>
      <p:sp>
        <p:nvSpPr>
          <p:cNvPr id="39" name="object 39"/>
          <p:cNvSpPr/>
          <p:nvPr/>
        </p:nvSpPr>
        <p:spPr>
          <a:xfrm>
            <a:off x="5119141" y="6451600"/>
            <a:ext cx="2753995" cy="368300"/>
          </a:xfrm>
          <a:custGeom>
            <a:avLst/>
            <a:gdLst/>
            <a:ahLst/>
            <a:cxnLst/>
            <a:rect l="l" t="t" r="r" b="b"/>
            <a:pathLst>
              <a:path w="2753995" h="368300">
                <a:moveTo>
                  <a:pt x="0" y="0"/>
                </a:moveTo>
                <a:lnTo>
                  <a:pt x="2753817" y="0"/>
                </a:lnTo>
                <a:lnTo>
                  <a:pt x="2753817" y="368300"/>
                </a:lnTo>
                <a:lnTo>
                  <a:pt x="0" y="368300"/>
                </a:lnTo>
                <a:lnTo>
                  <a:pt x="0" y="0"/>
                </a:lnTo>
                <a:close/>
              </a:path>
            </a:pathLst>
          </a:custGeom>
          <a:solidFill>
            <a:srgbClr val="FFFFFF"/>
          </a:solidFill>
        </p:spPr>
        <p:txBody>
          <a:bodyPr wrap="square" lIns="0" tIns="0" rIns="0" bIns="0" rtlCol="0"/>
          <a:lstStyle/>
          <a:p>
            <a:endParaRPr/>
          </a:p>
        </p:txBody>
      </p:sp>
      <p:sp>
        <p:nvSpPr>
          <p:cNvPr id="40" name="object 40"/>
          <p:cNvSpPr txBox="1"/>
          <p:nvPr/>
        </p:nvSpPr>
        <p:spPr>
          <a:xfrm>
            <a:off x="5511800" y="6489700"/>
            <a:ext cx="1979295" cy="293370"/>
          </a:xfrm>
          <a:prstGeom prst="rect">
            <a:avLst/>
          </a:prstGeom>
        </p:spPr>
        <p:txBody>
          <a:bodyPr vert="horz" wrap="square" lIns="0" tIns="0" rIns="0" bIns="0" rtlCol="0">
            <a:spAutoFit/>
          </a:bodyPr>
          <a:lstStyle/>
          <a:p>
            <a:pPr marL="12700">
              <a:lnSpc>
                <a:spcPct val="100000"/>
              </a:lnSpc>
            </a:pPr>
            <a:r>
              <a:rPr sz="1800" spc="-25" dirty="0">
                <a:solidFill>
                  <a:srgbClr val="5E30EB"/>
                </a:solidFill>
                <a:latin typeface="Yu Mincho"/>
                <a:cs typeface="Yu Mincho"/>
              </a:rPr>
              <a:t>ママです。停電</a:t>
            </a:r>
            <a:r>
              <a:rPr sz="1800" spc="-25" dirty="0">
                <a:solidFill>
                  <a:srgbClr val="5E30EB"/>
                </a:solidFill>
                <a:latin typeface="Arial"/>
                <a:cs typeface="Arial"/>
              </a:rPr>
              <a:t>(</a:t>
            </a:r>
            <a:r>
              <a:rPr sz="1800" spc="-25" dirty="0">
                <a:solidFill>
                  <a:srgbClr val="5E30EB"/>
                </a:solidFill>
                <a:latin typeface="Yu Mincho"/>
                <a:cs typeface="Yu Mincho"/>
              </a:rPr>
              <a:t>泣</a:t>
            </a:r>
            <a:r>
              <a:rPr sz="1800" spc="-25" dirty="0">
                <a:solidFill>
                  <a:srgbClr val="5E30EB"/>
                </a:solidFill>
                <a:latin typeface="Arial"/>
                <a:cs typeface="Arial"/>
              </a:rPr>
              <a:t>)</a:t>
            </a:r>
            <a:endParaRPr sz="1800">
              <a:latin typeface="Arial"/>
              <a:cs typeface="Arial"/>
            </a:endParaRPr>
          </a:p>
        </p:txBody>
      </p:sp>
      <p:sp>
        <p:nvSpPr>
          <p:cNvPr id="41" name="object 41"/>
          <p:cNvSpPr/>
          <p:nvPr/>
        </p:nvSpPr>
        <p:spPr>
          <a:xfrm>
            <a:off x="5191988" y="5308600"/>
            <a:ext cx="2606040" cy="368300"/>
          </a:xfrm>
          <a:custGeom>
            <a:avLst/>
            <a:gdLst/>
            <a:ahLst/>
            <a:cxnLst/>
            <a:rect l="l" t="t" r="r" b="b"/>
            <a:pathLst>
              <a:path w="2606040" h="368300">
                <a:moveTo>
                  <a:pt x="0" y="0"/>
                </a:moveTo>
                <a:lnTo>
                  <a:pt x="2606040" y="0"/>
                </a:lnTo>
                <a:lnTo>
                  <a:pt x="2606040" y="368300"/>
                </a:lnTo>
                <a:lnTo>
                  <a:pt x="0" y="368300"/>
                </a:lnTo>
                <a:lnTo>
                  <a:pt x="0" y="0"/>
                </a:lnTo>
                <a:close/>
              </a:path>
            </a:pathLst>
          </a:custGeom>
          <a:solidFill>
            <a:srgbClr val="FFFFFF"/>
          </a:solidFill>
        </p:spPr>
        <p:txBody>
          <a:bodyPr wrap="square" lIns="0" tIns="0" rIns="0" bIns="0" rtlCol="0"/>
          <a:lstStyle/>
          <a:p>
            <a:endParaRPr/>
          </a:p>
        </p:txBody>
      </p:sp>
      <p:sp>
        <p:nvSpPr>
          <p:cNvPr id="42" name="object 42"/>
          <p:cNvSpPr/>
          <p:nvPr/>
        </p:nvSpPr>
        <p:spPr>
          <a:xfrm>
            <a:off x="7912100" y="8166100"/>
            <a:ext cx="406400" cy="520700"/>
          </a:xfrm>
          <a:prstGeom prst="rect">
            <a:avLst/>
          </a:prstGeom>
          <a:blipFill>
            <a:blip r:embed="rId7" cstate="print"/>
            <a:stretch>
              <a:fillRect/>
            </a:stretch>
          </a:blipFill>
        </p:spPr>
        <p:txBody>
          <a:bodyPr wrap="square" lIns="0" tIns="0" rIns="0" bIns="0" rtlCol="0"/>
          <a:lstStyle/>
          <a:p>
            <a:endParaRPr/>
          </a:p>
        </p:txBody>
      </p:sp>
      <p:sp>
        <p:nvSpPr>
          <p:cNvPr id="43" name="object 43"/>
          <p:cNvSpPr/>
          <p:nvPr/>
        </p:nvSpPr>
        <p:spPr>
          <a:xfrm>
            <a:off x="5194300" y="4699000"/>
            <a:ext cx="2834640" cy="368300"/>
          </a:xfrm>
          <a:custGeom>
            <a:avLst/>
            <a:gdLst/>
            <a:ahLst/>
            <a:cxnLst/>
            <a:rect l="l" t="t" r="r" b="b"/>
            <a:pathLst>
              <a:path w="2834640" h="368300">
                <a:moveTo>
                  <a:pt x="0" y="0"/>
                </a:moveTo>
                <a:lnTo>
                  <a:pt x="2834640" y="0"/>
                </a:lnTo>
                <a:lnTo>
                  <a:pt x="2834640" y="368300"/>
                </a:lnTo>
                <a:lnTo>
                  <a:pt x="0" y="368300"/>
                </a:lnTo>
                <a:lnTo>
                  <a:pt x="0" y="0"/>
                </a:lnTo>
                <a:close/>
              </a:path>
            </a:pathLst>
          </a:custGeom>
          <a:solidFill>
            <a:srgbClr val="FFFFFF"/>
          </a:solidFill>
        </p:spPr>
        <p:txBody>
          <a:bodyPr wrap="square" lIns="0" tIns="0" rIns="0" bIns="0" rtlCol="0"/>
          <a:lstStyle/>
          <a:p>
            <a:endParaRPr/>
          </a:p>
        </p:txBody>
      </p:sp>
      <p:sp>
        <p:nvSpPr>
          <p:cNvPr id="44" name="object 44"/>
          <p:cNvSpPr txBox="1"/>
          <p:nvPr/>
        </p:nvSpPr>
        <p:spPr>
          <a:xfrm>
            <a:off x="5461000" y="4749800"/>
            <a:ext cx="2301240" cy="902969"/>
          </a:xfrm>
          <a:prstGeom prst="rect">
            <a:avLst/>
          </a:prstGeom>
        </p:spPr>
        <p:txBody>
          <a:bodyPr vert="horz" wrap="square" lIns="0" tIns="0" rIns="0" bIns="0" rtlCol="0">
            <a:spAutoFit/>
          </a:bodyPr>
          <a:lstStyle/>
          <a:p>
            <a:pPr marL="25400">
              <a:lnSpc>
                <a:spcPct val="100000"/>
              </a:lnSpc>
            </a:pPr>
            <a:r>
              <a:rPr sz="1800" dirty="0">
                <a:solidFill>
                  <a:srgbClr val="5E30EB"/>
                </a:solidFill>
                <a:latin typeface="Yu Mincho"/>
                <a:cs typeface="Yu Mincho"/>
              </a:rPr>
              <a:t>太郎で</a:t>
            </a:r>
            <a:r>
              <a:rPr sz="1800" spc="-180" dirty="0">
                <a:solidFill>
                  <a:srgbClr val="5E30EB"/>
                </a:solidFill>
                <a:latin typeface="Yu Mincho"/>
                <a:cs typeface="Yu Mincho"/>
              </a:rPr>
              <a:t>す</a:t>
            </a:r>
            <a:r>
              <a:rPr sz="1800" dirty="0">
                <a:solidFill>
                  <a:srgbClr val="5E30EB"/>
                </a:solidFill>
                <a:latin typeface="Yu Mincho"/>
                <a:cs typeface="Yu Mincho"/>
              </a:rPr>
              <a:t>。揺れ無し！</a:t>
            </a:r>
            <a:endParaRPr sz="1800">
              <a:latin typeface="Yu Mincho"/>
              <a:cs typeface="Yu Mincho"/>
            </a:endParaRPr>
          </a:p>
          <a:p>
            <a:pPr>
              <a:lnSpc>
                <a:spcPct val="100000"/>
              </a:lnSpc>
              <a:spcBef>
                <a:spcPts val="50"/>
              </a:spcBef>
            </a:pPr>
            <a:endParaRPr sz="2250">
              <a:latin typeface="Times New Roman"/>
              <a:cs typeface="Times New Roman"/>
            </a:endParaRPr>
          </a:p>
          <a:p>
            <a:pPr marL="12700">
              <a:lnSpc>
                <a:spcPct val="100000"/>
              </a:lnSpc>
            </a:pPr>
            <a:r>
              <a:rPr sz="1800" spc="-20" dirty="0">
                <a:solidFill>
                  <a:srgbClr val="5E30EB"/>
                </a:solidFill>
                <a:latin typeface="Yu Mincho"/>
                <a:cs typeface="Yu Mincho"/>
              </a:rPr>
              <a:t>ババです。大丈夫？</a:t>
            </a:r>
            <a:endParaRPr sz="1800">
              <a:latin typeface="Yu Mincho"/>
              <a:cs typeface="Yu Mincho"/>
            </a:endParaRPr>
          </a:p>
        </p:txBody>
      </p:sp>
      <p:sp>
        <p:nvSpPr>
          <p:cNvPr id="45" name="object 45"/>
          <p:cNvSpPr/>
          <p:nvPr/>
        </p:nvSpPr>
        <p:spPr>
          <a:xfrm>
            <a:off x="5245100" y="8204200"/>
            <a:ext cx="2628900" cy="368300"/>
          </a:xfrm>
          <a:custGeom>
            <a:avLst/>
            <a:gdLst/>
            <a:ahLst/>
            <a:cxnLst/>
            <a:rect l="l" t="t" r="r" b="b"/>
            <a:pathLst>
              <a:path w="2628900" h="368300">
                <a:moveTo>
                  <a:pt x="0" y="0"/>
                </a:moveTo>
                <a:lnTo>
                  <a:pt x="2628900" y="0"/>
                </a:lnTo>
                <a:lnTo>
                  <a:pt x="2628900" y="368300"/>
                </a:lnTo>
                <a:lnTo>
                  <a:pt x="0" y="368300"/>
                </a:lnTo>
                <a:lnTo>
                  <a:pt x="0" y="0"/>
                </a:lnTo>
                <a:close/>
              </a:path>
            </a:pathLst>
          </a:custGeom>
          <a:solidFill>
            <a:srgbClr val="FFFFFF"/>
          </a:solidFill>
        </p:spPr>
        <p:txBody>
          <a:bodyPr wrap="square" lIns="0" tIns="0" rIns="0" bIns="0" rtlCol="0"/>
          <a:lstStyle/>
          <a:p>
            <a:endParaRPr/>
          </a:p>
        </p:txBody>
      </p:sp>
      <p:sp>
        <p:nvSpPr>
          <p:cNvPr id="46" name="object 46"/>
          <p:cNvSpPr/>
          <p:nvPr/>
        </p:nvSpPr>
        <p:spPr>
          <a:xfrm>
            <a:off x="7899400" y="4648200"/>
            <a:ext cx="355600" cy="444500"/>
          </a:xfrm>
          <a:prstGeom prst="rect">
            <a:avLst/>
          </a:prstGeom>
          <a:blipFill>
            <a:blip r:embed="rId4" cstate="print"/>
            <a:stretch>
              <a:fillRect/>
            </a:stretch>
          </a:blipFill>
        </p:spPr>
        <p:txBody>
          <a:bodyPr wrap="square" lIns="0" tIns="0" rIns="0" bIns="0" rtlCol="0"/>
          <a:lstStyle/>
          <a:p>
            <a:endParaRPr/>
          </a:p>
        </p:txBody>
      </p:sp>
      <p:sp>
        <p:nvSpPr>
          <p:cNvPr id="47" name="object 47"/>
          <p:cNvSpPr/>
          <p:nvPr/>
        </p:nvSpPr>
        <p:spPr>
          <a:xfrm>
            <a:off x="5256529" y="7632700"/>
            <a:ext cx="2377440" cy="368300"/>
          </a:xfrm>
          <a:custGeom>
            <a:avLst/>
            <a:gdLst/>
            <a:ahLst/>
            <a:cxnLst/>
            <a:rect l="l" t="t" r="r" b="b"/>
            <a:pathLst>
              <a:path w="2377440" h="368300">
                <a:moveTo>
                  <a:pt x="0" y="0"/>
                </a:moveTo>
                <a:lnTo>
                  <a:pt x="2377440" y="0"/>
                </a:lnTo>
                <a:lnTo>
                  <a:pt x="2377440" y="368300"/>
                </a:lnTo>
                <a:lnTo>
                  <a:pt x="0" y="368300"/>
                </a:lnTo>
                <a:lnTo>
                  <a:pt x="0" y="0"/>
                </a:lnTo>
                <a:close/>
              </a:path>
            </a:pathLst>
          </a:custGeom>
          <a:solidFill>
            <a:srgbClr val="FFFFFF"/>
          </a:solidFill>
        </p:spPr>
        <p:txBody>
          <a:bodyPr wrap="square" lIns="0" tIns="0" rIns="0" bIns="0" rtlCol="0"/>
          <a:lstStyle/>
          <a:p>
            <a:endParaRPr/>
          </a:p>
        </p:txBody>
      </p:sp>
      <p:sp>
        <p:nvSpPr>
          <p:cNvPr id="48" name="object 48"/>
          <p:cNvSpPr/>
          <p:nvPr/>
        </p:nvSpPr>
        <p:spPr>
          <a:xfrm>
            <a:off x="7835900" y="3975100"/>
            <a:ext cx="406400" cy="520700"/>
          </a:xfrm>
          <a:prstGeom prst="rect">
            <a:avLst/>
          </a:prstGeom>
          <a:blipFill>
            <a:blip r:embed="rId7" cstate="print"/>
            <a:stretch>
              <a:fillRect/>
            </a:stretch>
          </a:blipFill>
        </p:spPr>
        <p:txBody>
          <a:bodyPr wrap="square" lIns="0" tIns="0" rIns="0" bIns="0" rtlCol="0"/>
          <a:lstStyle/>
          <a:p>
            <a:endParaRPr/>
          </a:p>
        </p:txBody>
      </p:sp>
      <p:sp>
        <p:nvSpPr>
          <p:cNvPr id="49" name="object 49"/>
          <p:cNvSpPr/>
          <p:nvPr/>
        </p:nvSpPr>
        <p:spPr>
          <a:xfrm>
            <a:off x="5182870" y="4152900"/>
            <a:ext cx="2628900" cy="368300"/>
          </a:xfrm>
          <a:custGeom>
            <a:avLst/>
            <a:gdLst/>
            <a:ahLst/>
            <a:cxnLst/>
            <a:rect l="l" t="t" r="r" b="b"/>
            <a:pathLst>
              <a:path w="2628900" h="368300">
                <a:moveTo>
                  <a:pt x="0" y="0"/>
                </a:moveTo>
                <a:lnTo>
                  <a:pt x="2628900" y="0"/>
                </a:lnTo>
                <a:lnTo>
                  <a:pt x="2628900" y="368300"/>
                </a:lnTo>
                <a:lnTo>
                  <a:pt x="0" y="368300"/>
                </a:lnTo>
                <a:lnTo>
                  <a:pt x="0" y="0"/>
                </a:lnTo>
                <a:close/>
              </a:path>
            </a:pathLst>
          </a:custGeom>
          <a:solidFill>
            <a:srgbClr val="FFFFFF"/>
          </a:solidFill>
        </p:spPr>
        <p:txBody>
          <a:bodyPr wrap="square" lIns="0" tIns="0" rIns="0" bIns="0" rtlCol="0"/>
          <a:lstStyle/>
          <a:p>
            <a:endParaRPr/>
          </a:p>
        </p:txBody>
      </p:sp>
      <p:sp>
        <p:nvSpPr>
          <p:cNvPr id="50" name="object 50"/>
          <p:cNvSpPr txBox="1"/>
          <p:nvPr/>
        </p:nvSpPr>
        <p:spPr>
          <a:xfrm>
            <a:off x="5461000" y="4203700"/>
            <a:ext cx="2082800" cy="293370"/>
          </a:xfrm>
          <a:prstGeom prst="rect">
            <a:avLst/>
          </a:prstGeom>
        </p:spPr>
        <p:txBody>
          <a:bodyPr vert="horz" wrap="square" lIns="0" tIns="0" rIns="0" bIns="0" rtlCol="0">
            <a:spAutoFit/>
          </a:bodyPr>
          <a:lstStyle/>
          <a:p>
            <a:pPr marL="12700">
              <a:lnSpc>
                <a:spcPct val="100000"/>
              </a:lnSpc>
            </a:pPr>
            <a:r>
              <a:rPr sz="1800" dirty="0">
                <a:solidFill>
                  <a:srgbClr val="5E30EB"/>
                </a:solidFill>
                <a:latin typeface="Yu Mincho"/>
                <a:cs typeface="Yu Mincho"/>
              </a:rPr>
              <a:t>みんな大丈夫だね！</a:t>
            </a:r>
            <a:endParaRPr sz="1800">
              <a:latin typeface="Yu Mincho"/>
              <a:cs typeface="Yu Mincho"/>
            </a:endParaRPr>
          </a:p>
        </p:txBody>
      </p:sp>
      <p:sp>
        <p:nvSpPr>
          <p:cNvPr id="55" name="object 55"/>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55</a:t>
            </a:fld>
            <a:endParaRPr spc="-105" dirty="0"/>
          </a:p>
        </p:txBody>
      </p:sp>
      <p:sp>
        <p:nvSpPr>
          <p:cNvPr id="56" name="object 56"/>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51" name="object 51"/>
          <p:cNvSpPr txBox="1"/>
          <p:nvPr/>
        </p:nvSpPr>
        <p:spPr>
          <a:xfrm>
            <a:off x="1181100" y="5892800"/>
            <a:ext cx="337820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地震情報をフォローする</a:t>
            </a:r>
            <a:endParaRPr sz="2400">
              <a:latin typeface="Yu Mincho"/>
              <a:cs typeface="Yu Mincho"/>
            </a:endParaRPr>
          </a:p>
        </p:txBody>
      </p:sp>
      <p:sp>
        <p:nvSpPr>
          <p:cNvPr id="52" name="object 52"/>
          <p:cNvSpPr txBox="1"/>
          <p:nvPr/>
        </p:nvSpPr>
        <p:spPr>
          <a:xfrm>
            <a:off x="787400" y="1270000"/>
            <a:ext cx="3276600" cy="1301750"/>
          </a:xfrm>
          <a:prstGeom prst="rect">
            <a:avLst/>
          </a:prstGeom>
        </p:spPr>
        <p:txBody>
          <a:bodyPr vert="horz" wrap="square" lIns="0" tIns="0" rIns="0" bIns="0" rtlCol="0">
            <a:spAutoFit/>
          </a:bodyPr>
          <a:lstStyle/>
          <a:p>
            <a:pPr marL="12700">
              <a:lnSpc>
                <a:spcPct val="100000"/>
              </a:lnSpc>
            </a:pPr>
            <a:r>
              <a:rPr sz="2400" spc="150" dirty="0">
                <a:solidFill>
                  <a:srgbClr val="E32400"/>
                </a:solidFill>
                <a:latin typeface="Yu Mincho"/>
                <a:cs typeface="Yu Mincho"/>
              </a:rPr>
              <a:t>設定‹ユーザー情報</a:t>
            </a:r>
            <a:endParaRPr sz="2400">
              <a:latin typeface="Yu Mincho"/>
              <a:cs typeface="Yu Mincho"/>
            </a:endParaRPr>
          </a:p>
          <a:p>
            <a:pPr marL="12700" marR="5080">
              <a:lnSpc>
                <a:spcPct val="125000"/>
              </a:lnSpc>
            </a:pPr>
            <a:r>
              <a:rPr sz="2400" spc="755" dirty="0">
                <a:solidFill>
                  <a:srgbClr val="E32400"/>
                </a:solidFill>
                <a:latin typeface="Yu Mincho"/>
                <a:cs typeface="Yu Mincho"/>
              </a:rPr>
              <a:t>‹ツ</a:t>
            </a:r>
            <a:r>
              <a:rPr sz="2400" spc="-195" dirty="0">
                <a:solidFill>
                  <a:srgbClr val="E32400"/>
                </a:solidFill>
                <a:latin typeface="Yu Mincho"/>
                <a:cs typeface="Yu Mincho"/>
              </a:rPr>
              <a:t>イ</a:t>
            </a:r>
            <a:r>
              <a:rPr sz="2400" dirty="0">
                <a:solidFill>
                  <a:srgbClr val="E32400"/>
                </a:solidFill>
                <a:latin typeface="Yu Mincho"/>
                <a:cs typeface="Yu Mincho"/>
              </a:rPr>
              <a:t>ー</a:t>
            </a:r>
            <a:r>
              <a:rPr sz="2400" spc="-220" dirty="0">
                <a:solidFill>
                  <a:srgbClr val="E32400"/>
                </a:solidFill>
                <a:latin typeface="Yu Mincho"/>
                <a:cs typeface="Yu Mincho"/>
              </a:rPr>
              <a:t>ト</a:t>
            </a:r>
            <a:r>
              <a:rPr sz="2400" dirty="0">
                <a:solidFill>
                  <a:srgbClr val="E32400"/>
                </a:solidFill>
                <a:latin typeface="Yu Mincho"/>
                <a:cs typeface="Yu Mincho"/>
              </a:rPr>
              <a:t>プラ</a:t>
            </a:r>
            <a:r>
              <a:rPr sz="2400" spc="-195" dirty="0">
                <a:solidFill>
                  <a:srgbClr val="E32400"/>
                </a:solidFill>
                <a:latin typeface="Yu Mincho"/>
                <a:cs typeface="Yu Mincho"/>
              </a:rPr>
              <a:t>イ</a:t>
            </a:r>
            <a:r>
              <a:rPr sz="2400" dirty="0">
                <a:solidFill>
                  <a:srgbClr val="E32400"/>
                </a:solidFill>
                <a:latin typeface="Yu Mincho"/>
                <a:cs typeface="Yu Mincho"/>
              </a:rPr>
              <a:t>バシー  で非公開にする</a:t>
            </a:r>
            <a:endParaRPr sz="2400">
              <a:latin typeface="Yu Mincho"/>
              <a:cs typeface="Yu Mincho"/>
            </a:endParaRPr>
          </a:p>
        </p:txBody>
      </p:sp>
      <p:sp>
        <p:nvSpPr>
          <p:cNvPr id="53" name="object 53"/>
          <p:cNvSpPr txBox="1">
            <a:spLocks noGrp="1"/>
          </p:cNvSpPr>
          <p:nvPr>
            <p:ph type="title"/>
          </p:nvPr>
        </p:nvSpPr>
        <p:spPr>
          <a:prstGeom prst="rect">
            <a:avLst/>
          </a:prstGeom>
        </p:spPr>
        <p:txBody>
          <a:bodyPr vert="horz" wrap="square" lIns="0" tIns="302503" rIns="0" bIns="0" rtlCol="0">
            <a:spAutoFit/>
          </a:bodyPr>
          <a:lstStyle/>
          <a:p>
            <a:pPr marL="444500">
              <a:lnSpc>
                <a:spcPct val="100000"/>
              </a:lnSpc>
            </a:pPr>
            <a:r>
              <a:rPr sz="3800" spc="-35" dirty="0">
                <a:solidFill>
                  <a:srgbClr val="000000"/>
                </a:solidFill>
                <a:latin typeface="SimSun"/>
                <a:cs typeface="SimSun"/>
              </a:rPr>
              <a:t>Twitterの非公開設定で「</a:t>
            </a:r>
            <a:r>
              <a:rPr sz="3800" spc="-35" dirty="0">
                <a:solidFill>
                  <a:srgbClr val="000000"/>
                </a:solidFill>
                <a:latin typeface="Yu Mincho"/>
                <a:cs typeface="Yu Mincho"/>
              </a:rPr>
              <a:t>家族の掲示板</a:t>
            </a:r>
            <a:r>
              <a:rPr sz="3800" spc="-35" dirty="0">
                <a:solidFill>
                  <a:srgbClr val="000000"/>
                </a:solidFill>
                <a:latin typeface="SimSun"/>
                <a:cs typeface="SimSun"/>
              </a:rPr>
              <a:t>」として利用する</a:t>
            </a:r>
            <a:endParaRPr sz="3800">
              <a:latin typeface="SimSun"/>
              <a:cs typeface="SimSun"/>
            </a:endParaRPr>
          </a:p>
        </p:txBody>
      </p:sp>
      <p:sp>
        <p:nvSpPr>
          <p:cNvPr id="54" name="object 54"/>
          <p:cNvSpPr txBox="1"/>
          <p:nvPr/>
        </p:nvSpPr>
        <p:spPr>
          <a:xfrm>
            <a:off x="2578100" y="7683500"/>
            <a:ext cx="10068560" cy="1623060"/>
          </a:xfrm>
          <a:prstGeom prst="rect">
            <a:avLst/>
          </a:prstGeom>
        </p:spPr>
        <p:txBody>
          <a:bodyPr vert="horz" wrap="square" lIns="0" tIns="0" rIns="0" bIns="0" rtlCol="0">
            <a:spAutoFit/>
          </a:bodyPr>
          <a:lstStyle/>
          <a:p>
            <a:pPr marL="2730500">
              <a:lnSpc>
                <a:spcPct val="100000"/>
              </a:lnSpc>
            </a:pPr>
            <a:r>
              <a:rPr sz="1800" spc="-20" dirty="0">
                <a:solidFill>
                  <a:srgbClr val="5E30EB"/>
                </a:solidFill>
                <a:latin typeface="Yu Mincho"/>
                <a:cs typeface="Yu Mincho"/>
              </a:rPr>
              <a:t>ジジです。怖かった～</a:t>
            </a:r>
            <a:endParaRPr sz="1800">
              <a:latin typeface="Yu Mincho"/>
              <a:cs typeface="Yu Mincho"/>
            </a:endParaRPr>
          </a:p>
          <a:p>
            <a:pPr>
              <a:lnSpc>
                <a:spcPct val="100000"/>
              </a:lnSpc>
              <a:spcBef>
                <a:spcPts val="40"/>
              </a:spcBef>
            </a:pPr>
            <a:endParaRPr sz="2000">
              <a:latin typeface="Times New Roman"/>
              <a:cs typeface="Times New Roman"/>
            </a:endParaRPr>
          </a:p>
          <a:p>
            <a:pPr marR="2084705" algn="ctr">
              <a:lnSpc>
                <a:spcPct val="100000"/>
              </a:lnSpc>
            </a:pPr>
            <a:r>
              <a:rPr sz="1800" dirty="0">
                <a:solidFill>
                  <a:srgbClr val="5E30EB"/>
                </a:solidFill>
                <a:latin typeface="Yu Mincho"/>
                <a:cs typeface="Yu Mincho"/>
              </a:rPr>
              <a:t>揺れたよ～</a:t>
            </a:r>
            <a:endParaRPr sz="1800">
              <a:latin typeface="Yu Mincho"/>
              <a:cs typeface="Yu Mincho"/>
            </a:endParaRPr>
          </a:p>
          <a:p>
            <a:pPr>
              <a:lnSpc>
                <a:spcPct val="100000"/>
              </a:lnSpc>
            </a:pPr>
            <a:endParaRPr sz="1800">
              <a:latin typeface="Times New Roman"/>
              <a:cs typeface="Times New Roman"/>
            </a:endParaRPr>
          </a:p>
          <a:p>
            <a:pPr marL="12700">
              <a:lnSpc>
                <a:spcPct val="100000"/>
              </a:lnSpc>
              <a:spcBef>
                <a:spcPts val="1070"/>
              </a:spcBef>
            </a:pPr>
            <a:r>
              <a:rPr sz="2400" u="heavy" spc="50" dirty="0">
                <a:solidFill>
                  <a:srgbClr val="333300"/>
                </a:solidFill>
                <a:latin typeface="SimSun"/>
                <a:cs typeface="SimSun"/>
                <a:hlinkClick r:id="rId11"/>
              </a:rPr>
              <a:t>http://enspire.cocolog-nifty.com/blog/2011/03/twitter-6882.html</a:t>
            </a:r>
            <a:endParaRPr sz="2400">
              <a:latin typeface="SimSun"/>
              <a:cs typeface="SimSu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5600" y="749300"/>
            <a:ext cx="12293600" cy="876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816600" y="1714500"/>
            <a:ext cx="6899909" cy="7486650"/>
          </a:xfrm>
          <a:prstGeom prst="rect">
            <a:avLst/>
          </a:prstGeom>
        </p:spPr>
        <p:txBody>
          <a:bodyPr vert="horz" wrap="square" lIns="0" tIns="0" rIns="0" bIns="0" rtlCol="0">
            <a:spAutoFit/>
          </a:bodyPr>
          <a:lstStyle/>
          <a:p>
            <a:pPr marL="12700">
              <a:lnSpc>
                <a:spcPct val="100000"/>
              </a:lnSpc>
            </a:pPr>
            <a:r>
              <a:rPr sz="2800" spc="85" dirty="0">
                <a:latin typeface="Yu Gothic"/>
                <a:cs typeface="Yu Gothic"/>
              </a:rPr>
              <a:t>救助が必要な方は</a:t>
            </a:r>
            <a:r>
              <a:rPr sz="2800" b="1" spc="85" dirty="0">
                <a:latin typeface="Calibri"/>
                <a:cs typeface="Calibri"/>
              </a:rPr>
              <a:t>…</a:t>
            </a:r>
            <a:endParaRPr sz="2800">
              <a:latin typeface="Calibri"/>
              <a:cs typeface="Calibri"/>
            </a:endParaRPr>
          </a:p>
          <a:p>
            <a:pPr marL="401955" marR="149225" indent="-389890">
              <a:lnSpc>
                <a:spcPct val="138900"/>
              </a:lnSpc>
              <a:spcBef>
                <a:spcPts val="219"/>
              </a:spcBef>
            </a:pPr>
            <a:r>
              <a:rPr sz="2400" spc="-25" dirty="0">
                <a:latin typeface="Yu Mincho"/>
                <a:cs typeface="Yu Mincho"/>
              </a:rPr>
              <a:t>１</a:t>
            </a:r>
            <a:r>
              <a:rPr sz="2400" spc="-25" dirty="0">
                <a:latin typeface="Arial"/>
                <a:cs typeface="Arial"/>
              </a:rPr>
              <a:t>.</a:t>
            </a:r>
            <a:r>
              <a:rPr sz="2400" spc="-25" dirty="0">
                <a:latin typeface="Yu Mincho"/>
                <a:cs typeface="Yu Mincho"/>
              </a:rPr>
              <a:t>具体的に状況を説明してツイート（例：場所、  </a:t>
            </a:r>
            <a:r>
              <a:rPr sz="2400" spc="-5" dirty="0">
                <a:latin typeface="Yu Mincho"/>
                <a:cs typeface="Yu Mincho"/>
              </a:rPr>
              <a:t>氏名、人数、状態、要請内容等</a:t>
            </a:r>
            <a:r>
              <a:rPr sz="2400" spc="-5" dirty="0">
                <a:latin typeface="Arial"/>
                <a:cs typeface="Arial"/>
              </a:rPr>
              <a:t>)</a:t>
            </a:r>
            <a:endParaRPr sz="2400">
              <a:latin typeface="Arial"/>
              <a:cs typeface="Arial"/>
            </a:endParaRPr>
          </a:p>
          <a:p>
            <a:pPr marL="12700">
              <a:lnSpc>
                <a:spcPct val="100000"/>
              </a:lnSpc>
              <a:spcBef>
                <a:spcPts val="1120"/>
              </a:spcBef>
              <a:tabLst>
                <a:tab pos="4066540" algn="l"/>
              </a:tabLst>
            </a:pPr>
            <a:r>
              <a:rPr sz="2400" spc="-20" dirty="0">
                <a:latin typeface="Yu Mincho"/>
                <a:cs typeface="Yu Mincho"/>
              </a:rPr>
              <a:t>２</a:t>
            </a:r>
            <a:r>
              <a:rPr sz="2400" spc="-20" dirty="0">
                <a:latin typeface="Arial"/>
                <a:cs typeface="Arial"/>
              </a:rPr>
              <a:t>.</a:t>
            </a:r>
            <a:r>
              <a:rPr sz="2400" spc="-20" dirty="0">
                <a:latin typeface="Yu Mincho"/>
                <a:cs typeface="Yu Mincho"/>
              </a:rPr>
              <a:t>できれば、ハッシュタグ	</a:t>
            </a:r>
            <a:r>
              <a:rPr sz="2400" spc="20" dirty="0">
                <a:latin typeface="Arial"/>
                <a:cs typeface="Arial"/>
              </a:rPr>
              <a:t>#</a:t>
            </a:r>
            <a:r>
              <a:rPr sz="2400" spc="20" dirty="0">
                <a:latin typeface="Yu Mincho"/>
                <a:cs typeface="Yu Mincho"/>
              </a:rPr>
              <a:t>救助</a:t>
            </a:r>
            <a:r>
              <a:rPr sz="2400" spc="-50" dirty="0">
                <a:latin typeface="Yu Mincho"/>
                <a:cs typeface="Yu Mincho"/>
              </a:rPr>
              <a:t> </a:t>
            </a:r>
            <a:r>
              <a:rPr sz="2400" spc="-20" dirty="0">
                <a:latin typeface="Yu Mincho"/>
                <a:cs typeface="Yu Mincho"/>
              </a:rPr>
              <a:t>をつける</a:t>
            </a:r>
            <a:endParaRPr sz="2400">
              <a:latin typeface="Yu Mincho"/>
              <a:cs typeface="Yu Mincho"/>
            </a:endParaRPr>
          </a:p>
          <a:p>
            <a:pPr marL="12700">
              <a:lnSpc>
                <a:spcPct val="100000"/>
              </a:lnSpc>
              <a:spcBef>
                <a:spcPts val="1120"/>
              </a:spcBef>
            </a:pPr>
            <a:r>
              <a:rPr sz="2400" spc="-15" dirty="0">
                <a:latin typeface="Yu Mincho"/>
                <a:cs typeface="Yu Mincho"/>
              </a:rPr>
              <a:t>３</a:t>
            </a:r>
            <a:r>
              <a:rPr sz="2400" spc="-15" dirty="0">
                <a:latin typeface="Arial"/>
                <a:cs typeface="Arial"/>
              </a:rPr>
              <a:t>.</a:t>
            </a:r>
            <a:r>
              <a:rPr sz="2400" spc="-15" dirty="0">
                <a:latin typeface="Yu Mincho"/>
                <a:cs typeface="Yu Mincho"/>
              </a:rPr>
              <a:t>位置情報をつけるとより正確な通報が可能</a:t>
            </a:r>
            <a:endParaRPr sz="2400">
              <a:latin typeface="Yu Mincho"/>
              <a:cs typeface="Yu Mincho"/>
            </a:endParaRPr>
          </a:p>
          <a:p>
            <a:pPr marL="12700">
              <a:lnSpc>
                <a:spcPct val="100000"/>
              </a:lnSpc>
              <a:spcBef>
                <a:spcPts val="1220"/>
              </a:spcBef>
            </a:pPr>
            <a:r>
              <a:rPr sz="2400" spc="-20" dirty="0">
                <a:latin typeface="Lucida Sans Unicode"/>
                <a:cs typeface="Lucida Sans Unicode"/>
              </a:rPr>
              <a:t>※</a:t>
            </a:r>
            <a:r>
              <a:rPr sz="2400" spc="-20" dirty="0">
                <a:latin typeface="Yu Mincho"/>
                <a:cs typeface="Yu Mincho"/>
              </a:rPr>
              <a:t>救助が完了したらツイートを削除してください。</a:t>
            </a:r>
            <a:endParaRPr sz="2400">
              <a:latin typeface="Yu Mincho"/>
              <a:cs typeface="Yu Mincho"/>
            </a:endParaRPr>
          </a:p>
          <a:p>
            <a:pPr>
              <a:lnSpc>
                <a:spcPct val="100000"/>
              </a:lnSpc>
              <a:spcBef>
                <a:spcPts val="25"/>
              </a:spcBef>
            </a:pPr>
            <a:endParaRPr sz="3300">
              <a:latin typeface="Times New Roman"/>
              <a:cs typeface="Times New Roman"/>
            </a:endParaRPr>
          </a:p>
          <a:p>
            <a:pPr marL="12700">
              <a:lnSpc>
                <a:spcPct val="100000"/>
              </a:lnSpc>
            </a:pPr>
            <a:r>
              <a:rPr sz="2800" spc="65" dirty="0">
                <a:latin typeface="Yu Gothic"/>
                <a:cs typeface="Yu Gothic"/>
              </a:rPr>
              <a:t>救助要請を見つけた方は</a:t>
            </a:r>
            <a:r>
              <a:rPr sz="2800" b="1" spc="65" dirty="0">
                <a:latin typeface="Calibri"/>
                <a:cs typeface="Calibri"/>
              </a:rPr>
              <a:t>…</a:t>
            </a:r>
            <a:endParaRPr sz="2800">
              <a:latin typeface="Calibri"/>
              <a:cs typeface="Calibri"/>
            </a:endParaRPr>
          </a:p>
          <a:p>
            <a:pPr marL="12700">
              <a:lnSpc>
                <a:spcPct val="100000"/>
              </a:lnSpc>
              <a:spcBef>
                <a:spcPts val="1340"/>
              </a:spcBef>
            </a:pPr>
            <a:r>
              <a:rPr sz="2400" spc="-20" dirty="0">
                <a:latin typeface="Yu Mincho"/>
                <a:cs typeface="Yu Mincho"/>
              </a:rPr>
              <a:t>１</a:t>
            </a:r>
            <a:r>
              <a:rPr sz="2400" spc="-20" dirty="0">
                <a:latin typeface="Arial"/>
                <a:cs typeface="Arial"/>
              </a:rPr>
              <a:t>.Twitter</a:t>
            </a:r>
            <a:r>
              <a:rPr sz="2400" spc="-20" dirty="0">
                <a:latin typeface="Yu Mincho"/>
                <a:cs typeface="Yu Mincho"/>
              </a:rPr>
              <a:t>で被災者と連絡をとって状況確認</a:t>
            </a:r>
            <a:endParaRPr sz="2400">
              <a:latin typeface="Yu Mincho"/>
              <a:cs typeface="Yu Mincho"/>
            </a:endParaRPr>
          </a:p>
          <a:p>
            <a:pPr marL="12700">
              <a:lnSpc>
                <a:spcPct val="100000"/>
              </a:lnSpc>
              <a:spcBef>
                <a:spcPts val="1120"/>
              </a:spcBef>
            </a:pPr>
            <a:r>
              <a:rPr sz="2400" spc="-30" dirty="0">
                <a:latin typeface="Yu Mincho"/>
                <a:cs typeface="Yu Mincho"/>
              </a:rPr>
              <a:t>２</a:t>
            </a:r>
            <a:r>
              <a:rPr sz="2400" spc="-30" dirty="0">
                <a:latin typeface="Arial"/>
                <a:cs typeface="Arial"/>
              </a:rPr>
              <a:t>.</a:t>
            </a:r>
            <a:r>
              <a:rPr sz="2400" spc="-30" dirty="0">
                <a:latin typeface="Yu Mincho"/>
                <a:cs typeface="Yu Mincho"/>
              </a:rPr>
              <a:t>代理で電話で</a:t>
            </a:r>
            <a:r>
              <a:rPr sz="2400" spc="-30" dirty="0">
                <a:latin typeface="Arial"/>
                <a:cs typeface="Arial"/>
              </a:rPr>
              <a:t>119</a:t>
            </a:r>
            <a:r>
              <a:rPr sz="2400" spc="-30" dirty="0">
                <a:latin typeface="Yu Mincho"/>
                <a:cs typeface="Yu Mincho"/>
              </a:rPr>
              <a:t>などに救助要請をする</a:t>
            </a:r>
            <a:endParaRPr sz="2400">
              <a:latin typeface="Yu Mincho"/>
              <a:cs typeface="Yu Mincho"/>
            </a:endParaRPr>
          </a:p>
          <a:p>
            <a:pPr marL="317500" marR="190500" indent="-304800">
              <a:lnSpc>
                <a:spcPct val="131900"/>
              </a:lnSpc>
              <a:spcBef>
                <a:spcPts val="300"/>
              </a:spcBef>
            </a:pPr>
            <a:r>
              <a:rPr sz="2400" spc="-50" dirty="0">
                <a:latin typeface="Lucida Sans Unicode"/>
                <a:cs typeface="Lucida Sans Unicode"/>
              </a:rPr>
              <a:t>※</a:t>
            </a:r>
            <a:r>
              <a:rPr sz="2400" spc="-50" dirty="0">
                <a:latin typeface="Yu Mincho"/>
                <a:cs typeface="Yu Mincho"/>
              </a:rPr>
              <a:t>むやみにリツイートして拡散せず、</a:t>
            </a:r>
            <a:r>
              <a:rPr sz="2400" spc="-50" dirty="0">
                <a:latin typeface="Arial"/>
                <a:cs typeface="Arial"/>
              </a:rPr>
              <a:t>119</a:t>
            </a:r>
            <a:r>
              <a:rPr sz="2400" spc="-50" dirty="0">
                <a:latin typeface="Yu Mincho"/>
                <a:cs typeface="Yu Mincho"/>
              </a:rPr>
              <a:t>番や地域  </a:t>
            </a:r>
            <a:r>
              <a:rPr sz="2400" spc="-15" dirty="0">
                <a:latin typeface="Yu Mincho"/>
                <a:cs typeface="Yu Mincho"/>
              </a:rPr>
              <a:t>の対策室などに連絡をしてください。</a:t>
            </a:r>
            <a:endParaRPr sz="2400">
              <a:latin typeface="Yu Mincho"/>
              <a:cs typeface="Yu Mincho"/>
            </a:endParaRPr>
          </a:p>
          <a:p>
            <a:pPr marL="12700">
              <a:lnSpc>
                <a:spcPct val="100000"/>
              </a:lnSpc>
              <a:spcBef>
                <a:spcPts val="920"/>
              </a:spcBef>
            </a:pPr>
            <a:r>
              <a:rPr sz="2400" spc="-15" dirty="0">
                <a:latin typeface="Lucida Sans Unicode"/>
                <a:cs typeface="Lucida Sans Unicode"/>
              </a:rPr>
              <a:t>※</a:t>
            </a:r>
            <a:r>
              <a:rPr sz="2400" spc="-15" dirty="0">
                <a:latin typeface="Yu Mincho"/>
                <a:cs typeface="Yu Mincho"/>
              </a:rPr>
              <a:t>公式リツイートで拡散する</a:t>
            </a:r>
            <a:endParaRPr sz="2400">
              <a:latin typeface="Yu Mincho"/>
              <a:cs typeface="Yu Mincho"/>
            </a:endParaRPr>
          </a:p>
          <a:p>
            <a:pPr marL="317500" marR="22860" indent="-304800">
              <a:lnSpc>
                <a:spcPct val="138900"/>
              </a:lnSpc>
            </a:pPr>
            <a:r>
              <a:rPr sz="2400" dirty="0">
                <a:latin typeface="Lucida Sans Unicode"/>
                <a:cs typeface="Lucida Sans Unicode"/>
              </a:rPr>
              <a:t>※</a:t>
            </a:r>
            <a:r>
              <a:rPr sz="2400" dirty="0">
                <a:latin typeface="Yu Mincho"/>
                <a:cs typeface="Yu Mincho"/>
              </a:rPr>
              <a:t>元のツ</a:t>
            </a:r>
            <a:r>
              <a:rPr sz="2400" spc="-195" dirty="0">
                <a:latin typeface="Yu Mincho"/>
                <a:cs typeface="Yu Mincho"/>
              </a:rPr>
              <a:t>イ</a:t>
            </a:r>
            <a:r>
              <a:rPr sz="2400" dirty="0">
                <a:latin typeface="Yu Mincho"/>
                <a:cs typeface="Yu Mincho"/>
              </a:rPr>
              <a:t>ートの本文をコ</a:t>
            </a:r>
            <a:r>
              <a:rPr sz="2400" spc="-220" dirty="0">
                <a:latin typeface="Yu Mincho"/>
                <a:cs typeface="Yu Mincho"/>
              </a:rPr>
              <a:t>ピ</a:t>
            </a:r>
            <a:r>
              <a:rPr sz="2400" dirty="0">
                <a:latin typeface="Yu Mincho"/>
                <a:cs typeface="Yu Mincho"/>
              </a:rPr>
              <a:t>ペ</a:t>
            </a:r>
            <a:r>
              <a:rPr sz="2400" spc="-145" dirty="0">
                <a:latin typeface="Yu Mincho"/>
                <a:cs typeface="Yu Mincho"/>
              </a:rPr>
              <a:t>し</a:t>
            </a:r>
            <a:r>
              <a:rPr sz="2400" dirty="0">
                <a:latin typeface="Yu Mincho"/>
                <a:cs typeface="Yu Mincho"/>
              </a:rPr>
              <a:t>て自分の投稿とし  て発信しない</a:t>
            </a:r>
            <a:endParaRPr sz="2400">
              <a:latin typeface="Yu Mincho"/>
              <a:cs typeface="Yu Mincho"/>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241300">
              <a:lnSpc>
                <a:spcPct val="100000"/>
              </a:lnSpc>
            </a:pPr>
            <a:r>
              <a:rPr spc="40" dirty="0">
                <a:solidFill>
                  <a:srgbClr val="000000"/>
                </a:solidFill>
              </a:rPr>
              <a:t>電話が使えない時に、</a:t>
            </a:r>
            <a:r>
              <a:rPr b="1" spc="40" dirty="0">
                <a:solidFill>
                  <a:srgbClr val="000000"/>
                </a:solidFill>
                <a:latin typeface="Calibri"/>
                <a:cs typeface="Calibri"/>
              </a:rPr>
              <a:t>Twitter</a:t>
            </a:r>
            <a:r>
              <a:rPr spc="40" dirty="0">
                <a:solidFill>
                  <a:srgbClr val="000000"/>
                </a:solidFill>
              </a:rPr>
              <a:t>で救助要請する方法</a:t>
            </a:r>
          </a:p>
        </p:txBody>
      </p:sp>
      <p:sp>
        <p:nvSpPr>
          <p:cNvPr id="5" name="object 5"/>
          <p:cNvSpPr/>
          <p:nvPr/>
        </p:nvSpPr>
        <p:spPr>
          <a:xfrm>
            <a:off x="419100" y="1790700"/>
            <a:ext cx="5194300" cy="79629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099" y="1790706"/>
            <a:ext cx="5194300" cy="7962900"/>
          </a:xfrm>
          <a:custGeom>
            <a:avLst/>
            <a:gdLst/>
            <a:ahLst/>
            <a:cxnLst/>
            <a:rect l="l" t="t" r="r" b="b"/>
            <a:pathLst>
              <a:path w="5194300" h="7962900">
                <a:moveTo>
                  <a:pt x="0" y="0"/>
                </a:moveTo>
                <a:lnTo>
                  <a:pt x="5194296" y="0"/>
                </a:lnTo>
                <a:lnTo>
                  <a:pt x="5194296" y="7962893"/>
                </a:lnTo>
              </a:path>
            </a:pathLst>
          </a:custGeom>
          <a:ln w="25400">
            <a:solidFill>
              <a:srgbClr val="000000"/>
            </a:solidFill>
          </a:ln>
        </p:spPr>
        <p:txBody>
          <a:bodyPr wrap="square" lIns="0" tIns="0" rIns="0" bIns="0" rtlCol="0"/>
          <a:lstStyle/>
          <a:p>
            <a:endParaRPr/>
          </a:p>
        </p:txBody>
      </p:sp>
      <p:sp>
        <p:nvSpPr>
          <p:cNvPr id="7" name="object 7"/>
          <p:cNvSpPr/>
          <p:nvPr/>
        </p:nvSpPr>
        <p:spPr>
          <a:xfrm>
            <a:off x="419099" y="1790706"/>
            <a:ext cx="0" cy="7366000"/>
          </a:xfrm>
          <a:custGeom>
            <a:avLst/>
            <a:gdLst/>
            <a:ahLst/>
            <a:cxnLst/>
            <a:rect l="l" t="t" r="r" b="b"/>
            <a:pathLst>
              <a:path h="7366000">
                <a:moveTo>
                  <a:pt x="0" y="7365993"/>
                </a:moveTo>
                <a:lnTo>
                  <a:pt x="0" y="0"/>
                </a:lnTo>
              </a:path>
            </a:pathLst>
          </a:custGeom>
          <a:ln w="25400">
            <a:solidFill>
              <a:srgbClr val="000000"/>
            </a:solidFill>
          </a:ln>
        </p:spPr>
        <p:txBody>
          <a:bodyPr wrap="square" lIns="0" tIns="0" rIns="0" bIns="0" rtlCol="0"/>
          <a:lstStyle/>
          <a:p>
            <a:endParaRPr/>
          </a:p>
        </p:txBody>
      </p:sp>
      <p:sp>
        <p:nvSpPr>
          <p:cNvPr id="8" name="object 8"/>
          <p:cNvSpPr/>
          <p:nvPr/>
        </p:nvSpPr>
        <p:spPr>
          <a:xfrm>
            <a:off x="327099" y="9156700"/>
            <a:ext cx="11910060" cy="596900"/>
          </a:xfrm>
          <a:custGeom>
            <a:avLst/>
            <a:gdLst/>
            <a:ahLst/>
            <a:cxnLst/>
            <a:rect l="l" t="t" r="r" b="b"/>
            <a:pathLst>
              <a:path w="11910060" h="596900">
                <a:moveTo>
                  <a:pt x="0" y="0"/>
                </a:moveTo>
                <a:lnTo>
                  <a:pt x="11909972" y="0"/>
                </a:lnTo>
                <a:lnTo>
                  <a:pt x="11909972" y="596900"/>
                </a:lnTo>
                <a:lnTo>
                  <a:pt x="0" y="596900"/>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546100" y="2489200"/>
            <a:ext cx="1845310" cy="396875"/>
          </a:xfrm>
          <a:prstGeom prst="rect">
            <a:avLst/>
          </a:prstGeom>
        </p:spPr>
        <p:txBody>
          <a:bodyPr vert="horz" wrap="square" lIns="0" tIns="0" rIns="0" bIns="0" rtlCol="0">
            <a:spAutoFit/>
          </a:bodyPr>
          <a:lstStyle/>
          <a:p>
            <a:pPr marL="12700">
              <a:lnSpc>
                <a:spcPct val="100000"/>
              </a:lnSpc>
            </a:pPr>
            <a:r>
              <a:rPr sz="2400" spc="-75" dirty="0">
                <a:solidFill>
                  <a:srgbClr val="FF2600"/>
                </a:solidFill>
                <a:latin typeface="Yu Gothic"/>
                <a:cs typeface="Yu Gothic"/>
              </a:rPr>
              <a:t>ハ</a:t>
            </a:r>
            <a:r>
              <a:rPr sz="2400" dirty="0">
                <a:solidFill>
                  <a:srgbClr val="FF2600"/>
                </a:solidFill>
                <a:latin typeface="Yu Gothic"/>
                <a:cs typeface="Yu Gothic"/>
              </a:rPr>
              <a:t>ッシュタグ</a:t>
            </a:r>
            <a:endParaRPr sz="2400">
              <a:latin typeface="Yu Gothic"/>
              <a:cs typeface="Yu Gothic"/>
            </a:endParaRPr>
          </a:p>
        </p:txBody>
      </p:sp>
      <p:graphicFrame>
        <p:nvGraphicFramePr>
          <p:cNvPr id="10" name="object 10"/>
          <p:cNvGraphicFramePr>
            <a:graphicFrameLocks noGrp="1"/>
          </p:cNvGraphicFramePr>
          <p:nvPr/>
        </p:nvGraphicFramePr>
        <p:xfrm>
          <a:off x="589207" y="2847682"/>
          <a:ext cx="1033144" cy="465455"/>
        </p:xfrm>
        <a:graphic>
          <a:graphicData uri="http://schemas.openxmlformats.org/drawingml/2006/table">
            <a:tbl>
              <a:tblPr firstRow="1" bandRow="1">
                <a:tableStyleId>{2D5ABB26-0587-4C30-8999-92F81FD0307C}</a:tableStyleId>
              </a:tblPr>
              <a:tblGrid>
                <a:gridCol w="761761"/>
                <a:gridCol w="86874"/>
                <a:gridCol w="108278"/>
              </a:tblGrid>
              <a:tr h="414329">
                <a:tc>
                  <a:txBody>
                    <a:bodyPr/>
                    <a:lstStyle/>
                    <a:p>
                      <a:endParaRPr sz="2400">
                        <a:latin typeface="Yu Gothic"/>
                        <a:cs typeface="Yu Gothic"/>
                      </a:endParaRPr>
                    </a:p>
                  </a:txBody>
                  <a:tcPr marL="0" marR="0" marT="0" marB="0">
                    <a:lnL w="50800">
                      <a:solidFill>
                        <a:srgbClr val="FF2600"/>
                      </a:solidFill>
                      <a:prstDash val="solid"/>
                    </a:lnL>
                    <a:lnR w="50800">
                      <a:solidFill>
                        <a:srgbClr val="FF2600"/>
                      </a:solidFill>
                      <a:prstDash val="solid"/>
                    </a:lnR>
                    <a:lnT w="50800">
                      <a:solidFill>
                        <a:srgbClr val="FF2600"/>
                      </a:solidFill>
                      <a:prstDash val="solid"/>
                    </a:lnT>
                    <a:lnB w="50800">
                      <a:solidFill>
                        <a:srgbClr val="FF2600"/>
                      </a:solidFill>
                      <a:prstDash val="solid"/>
                    </a:lnB>
                  </a:tcPr>
                </a:tc>
                <a:tc>
                  <a:txBody>
                    <a:bodyPr/>
                    <a:lstStyle/>
                    <a:p>
                      <a:endParaRPr sz="2400">
                        <a:latin typeface="Yu Gothic"/>
                        <a:cs typeface="Yu Gothic"/>
                      </a:endParaRPr>
                    </a:p>
                  </a:txBody>
                  <a:tcPr marL="0" marR="0" marT="0" marB="0">
                    <a:lnL w="50800">
                      <a:solidFill>
                        <a:srgbClr val="FF2600"/>
                      </a:solidFill>
                      <a:prstDash val="solid"/>
                    </a:lnL>
                    <a:lnR w="50800">
                      <a:solidFill>
                        <a:srgbClr val="0433FF"/>
                      </a:solidFill>
                      <a:prstDash val="solid"/>
                    </a:lnR>
                    <a:lnT w="50800">
                      <a:solidFill>
                        <a:srgbClr val="0433FF"/>
                      </a:solidFill>
                      <a:prstDash val="solid"/>
                    </a:lnT>
                    <a:lnB w="50800">
                      <a:solidFill>
                        <a:srgbClr val="0433FF"/>
                      </a:solidFill>
                      <a:prstDash val="solid"/>
                    </a:lnB>
                  </a:tcPr>
                </a:tc>
                <a:tc>
                  <a:txBody>
                    <a:bodyPr/>
                    <a:lstStyle/>
                    <a:p>
                      <a:endParaRPr sz="2400">
                        <a:latin typeface="Yu Gothic"/>
                        <a:cs typeface="Yu Gothic"/>
                      </a:endParaRPr>
                    </a:p>
                  </a:txBody>
                  <a:tcPr marL="0" marR="0" marT="0" marB="0">
                    <a:lnL w="50800">
                      <a:solidFill>
                        <a:srgbClr val="0433FF"/>
                      </a:solidFill>
                      <a:prstDash val="solid"/>
                    </a:lnL>
                    <a:lnR w="50800">
                      <a:solidFill>
                        <a:srgbClr val="0433FF"/>
                      </a:solidFill>
                      <a:prstDash val="solid"/>
                    </a:lnR>
                    <a:lnT w="50800">
                      <a:solidFill>
                        <a:srgbClr val="0433FF"/>
                      </a:solidFill>
                      <a:prstDash val="solid"/>
                    </a:lnT>
                    <a:lnB w="50800">
                      <a:solidFill>
                        <a:srgbClr val="0433FF"/>
                      </a:solidFill>
                      <a:prstDash val="solid"/>
                    </a:lnB>
                  </a:tcPr>
                </a:tc>
              </a:tr>
            </a:tbl>
          </a:graphicData>
        </a:graphic>
      </p:graphicFrame>
      <p:sp>
        <p:nvSpPr>
          <p:cNvPr id="11" name="object 11"/>
          <p:cNvSpPr txBox="1"/>
          <p:nvPr/>
        </p:nvSpPr>
        <p:spPr>
          <a:xfrm>
            <a:off x="2628900" y="2489200"/>
            <a:ext cx="2409190" cy="396875"/>
          </a:xfrm>
          <a:prstGeom prst="rect">
            <a:avLst/>
          </a:prstGeom>
        </p:spPr>
        <p:txBody>
          <a:bodyPr vert="horz" wrap="square" lIns="0" tIns="0" rIns="0" bIns="0" rtlCol="0">
            <a:spAutoFit/>
          </a:bodyPr>
          <a:lstStyle/>
          <a:p>
            <a:pPr marL="12700">
              <a:lnSpc>
                <a:spcPct val="100000"/>
              </a:lnSpc>
            </a:pPr>
            <a:r>
              <a:rPr sz="2400" spc="-120" dirty="0">
                <a:solidFill>
                  <a:srgbClr val="0433FF"/>
                </a:solidFill>
                <a:latin typeface="Yu Gothic"/>
                <a:cs typeface="Yu Gothic"/>
              </a:rPr>
              <a:t>ス</a:t>
            </a:r>
            <a:r>
              <a:rPr sz="2400" spc="-75" dirty="0">
                <a:solidFill>
                  <a:srgbClr val="0433FF"/>
                </a:solidFill>
                <a:latin typeface="Yu Gothic"/>
                <a:cs typeface="Yu Gothic"/>
              </a:rPr>
              <a:t>ペ</a:t>
            </a:r>
            <a:r>
              <a:rPr sz="2400" spc="-240" dirty="0">
                <a:solidFill>
                  <a:srgbClr val="0433FF"/>
                </a:solidFill>
                <a:latin typeface="Yu Gothic"/>
                <a:cs typeface="Yu Gothic"/>
              </a:rPr>
              <a:t>ー</a:t>
            </a:r>
            <a:r>
              <a:rPr sz="2400" dirty="0">
                <a:solidFill>
                  <a:srgbClr val="0433FF"/>
                </a:solidFill>
                <a:latin typeface="Yu Gothic"/>
                <a:cs typeface="Yu Gothic"/>
              </a:rPr>
              <a:t>スを入れる</a:t>
            </a:r>
            <a:endParaRPr sz="2400">
              <a:latin typeface="Yu Gothic"/>
              <a:cs typeface="Yu Gothic"/>
            </a:endParaRPr>
          </a:p>
        </p:txBody>
      </p:sp>
      <p:sp>
        <p:nvSpPr>
          <p:cNvPr id="12" name="object 12"/>
          <p:cNvSpPr/>
          <p:nvPr/>
        </p:nvSpPr>
        <p:spPr>
          <a:xfrm>
            <a:off x="1662174" y="2758084"/>
            <a:ext cx="1186180" cy="174625"/>
          </a:xfrm>
          <a:custGeom>
            <a:avLst/>
            <a:gdLst/>
            <a:ahLst/>
            <a:cxnLst/>
            <a:rect l="l" t="t" r="r" b="b"/>
            <a:pathLst>
              <a:path w="1186180" h="174625">
                <a:moveTo>
                  <a:pt x="0" y="87075"/>
                </a:moveTo>
                <a:lnTo>
                  <a:pt x="1185572" y="87075"/>
                </a:lnTo>
              </a:path>
            </a:pathLst>
          </a:custGeom>
          <a:ln w="174151">
            <a:solidFill>
              <a:srgbClr val="0433FF"/>
            </a:solidFill>
          </a:ln>
        </p:spPr>
        <p:txBody>
          <a:bodyPr wrap="square" lIns="0" tIns="0" rIns="0" bIns="0" rtlCol="0"/>
          <a:lstStyle/>
          <a:p>
            <a:endParaRPr/>
          </a:p>
        </p:txBody>
      </p:sp>
      <p:sp>
        <p:nvSpPr>
          <p:cNvPr id="13" name="object 13"/>
          <p:cNvSpPr/>
          <p:nvPr/>
        </p:nvSpPr>
        <p:spPr>
          <a:xfrm>
            <a:off x="1554111" y="2870085"/>
            <a:ext cx="129539" cy="120650"/>
          </a:xfrm>
          <a:custGeom>
            <a:avLst/>
            <a:gdLst/>
            <a:ahLst/>
            <a:cxnLst/>
            <a:rect l="l" t="t" r="r" b="b"/>
            <a:pathLst>
              <a:path w="129539" h="120650">
                <a:moveTo>
                  <a:pt x="111772" y="0"/>
                </a:moveTo>
                <a:lnTo>
                  <a:pt x="0" y="78028"/>
                </a:lnTo>
                <a:lnTo>
                  <a:pt x="129489" y="120624"/>
                </a:lnTo>
                <a:lnTo>
                  <a:pt x="111772" y="0"/>
                </a:lnTo>
                <a:close/>
              </a:path>
            </a:pathLst>
          </a:custGeom>
          <a:solidFill>
            <a:srgbClr val="0433FF"/>
          </a:solidFill>
        </p:spPr>
        <p:txBody>
          <a:bodyPr wrap="square" lIns="0" tIns="0" rIns="0" bIns="0" rtlCol="0"/>
          <a:lstStyle/>
          <a:p>
            <a:endParaRPr/>
          </a:p>
        </p:txBody>
      </p:sp>
      <p:sp>
        <p:nvSpPr>
          <p:cNvPr id="14" name="object 14"/>
          <p:cNvSpPr/>
          <p:nvPr/>
        </p:nvSpPr>
        <p:spPr>
          <a:xfrm>
            <a:off x="510086" y="6866838"/>
            <a:ext cx="406400" cy="414655"/>
          </a:xfrm>
          <a:custGeom>
            <a:avLst/>
            <a:gdLst/>
            <a:ahLst/>
            <a:cxnLst/>
            <a:rect l="l" t="t" r="r" b="b"/>
            <a:pathLst>
              <a:path w="406400" h="414654">
                <a:moveTo>
                  <a:pt x="0" y="0"/>
                </a:moveTo>
                <a:lnTo>
                  <a:pt x="406400" y="0"/>
                </a:lnTo>
                <a:lnTo>
                  <a:pt x="406400" y="414329"/>
                </a:lnTo>
                <a:lnTo>
                  <a:pt x="0" y="414329"/>
                </a:lnTo>
                <a:lnTo>
                  <a:pt x="0" y="0"/>
                </a:lnTo>
                <a:close/>
              </a:path>
            </a:pathLst>
          </a:custGeom>
          <a:ln w="50800">
            <a:solidFill>
              <a:srgbClr val="FF9300"/>
            </a:solidFill>
          </a:ln>
        </p:spPr>
        <p:txBody>
          <a:bodyPr wrap="square" lIns="0" tIns="0" rIns="0" bIns="0" rtlCol="0"/>
          <a:lstStyle/>
          <a:p>
            <a:endParaRPr/>
          </a:p>
        </p:txBody>
      </p:sp>
      <p:sp>
        <p:nvSpPr>
          <p:cNvPr id="15" name="object 15"/>
          <p:cNvSpPr txBox="1"/>
          <p:nvPr/>
        </p:nvSpPr>
        <p:spPr>
          <a:xfrm>
            <a:off x="520700" y="6464300"/>
            <a:ext cx="4980305" cy="284480"/>
          </a:xfrm>
          <a:prstGeom prst="rect">
            <a:avLst/>
          </a:prstGeom>
        </p:spPr>
        <p:txBody>
          <a:bodyPr vert="horz" wrap="square" lIns="0" tIns="0" rIns="0" bIns="0" rtlCol="0">
            <a:spAutoFit/>
          </a:bodyPr>
          <a:lstStyle/>
          <a:p>
            <a:pPr marL="12700">
              <a:lnSpc>
                <a:spcPct val="100000"/>
              </a:lnSpc>
            </a:pPr>
            <a:r>
              <a:rPr sz="1700" dirty="0">
                <a:solidFill>
                  <a:srgbClr val="FF9300"/>
                </a:solidFill>
                <a:latin typeface="Yu Gothic"/>
                <a:cs typeface="Yu Gothic"/>
              </a:rPr>
              <a:t>タップ</a:t>
            </a:r>
            <a:r>
              <a:rPr sz="1700" spc="-85" dirty="0">
                <a:solidFill>
                  <a:srgbClr val="FF9300"/>
                </a:solidFill>
                <a:latin typeface="Yu Gothic"/>
                <a:cs typeface="Yu Gothic"/>
              </a:rPr>
              <a:t>し</a:t>
            </a:r>
            <a:r>
              <a:rPr sz="1700" dirty="0">
                <a:solidFill>
                  <a:srgbClr val="FF9300"/>
                </a:solidFill>
                <a:latin typeface="Yu Gothic"/>
                <a:cs typeface="Yu Gothic"/>
              </a:rPr>
              <a:t>て「正確な位置情報を共有」をオンにする</a:t>
            </a:r>
            <a:endParaRPr sz="1700">
              <a:latin typeface="Yu Gothic"/>
              <a:cs typeface="Yu Gothic"/>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56</a:t>
            </a:fld>
            <a:endParaRPr spc="-105" dirty="0"/>
          </a:p>
        </p:txBody>
      </p:sp>
      <p:sp>
        <p:nvSpPr>
          <p:cNvPr id="17" name="object 17"/>
          <p:cNvSpPr txBox="1"/>
          <p:nvPr/>
        </p:nvSpPr>
        <p:spPr>
          <a:xfrm>
            <a:off x="2489200" y="9370180"/>
            <a:ext cx="7586345" cy="208279"/>
          </a:xfrm>
          <a:prstGeom prst="rect">
            <a:avLst/>
          </a:prstGeom>
        </p:spPr>
        <p:txBody>
          <a:bodyPr vert="horz" wrap="square" lIns="0" tIns="0" rIns="0" bIns="0" rtlCol="0">
            <a:spAutoFit/>
          </a:bodyPr>
          <a:lstStyle/>
          <a:p>
            <a:pPr marL="12700">
              <a:lnSpc>
                <a:spcPts val="15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0" y="9423400"/>
            <a:ext cx="8372475" cy="278130"/>
          </a:xfrm>
          <a:prstGeom prst="rect">
            <a:avLst/>
          </a:prstGeom>
        </p:spPr>
        <p:txBody>
          <a:bodyPr vert="horz" wrap="square" lIns="0" tIns="0" rIns="0" bIns="0" rtlCol="0">
            <a:spAutoFit/>
          </a:bodyPr>
          <a:lstStyle/>
          <a:p>
            <a:pPr marL="12700">
              <a:lnSpc>
                <a:spcPct val="100000"/>
              </a:lnSpc>
            </a:pPr>
            <a:r>
              <a:rPr sz="1700" spc="-20" dirty="0">
                <a:latin typeface="Yu Mincho"/>
                <a:cs typeface="Yu Mincho"/>
              </a:rPr>
              <a:t>イーンスパイア（株）横田秀珠の著作権を尊重しつつ、是非ノウハウをシェアしよう！</a:t>
            </a:r>
            <a:endParaRPr sz="1700">
              <a:latin typeface="Yu Mincho"/>
              <a:cs typeface="Yu Mincho"/>
            </a:endParaRPr>
          </a:p>
        </p:txBody>
      </p:sp>
      <p:sp>
        <p:nvSpPr>
          <p:cNvPr id="3" name="object 3"/>
          <p:cNvSpPr txBox="1"/>
          <p:nvPr/>
        </p:nvSpPr>
        <p:spPr>
          <a:xfrm>
            <a:off x="12725400" y="9410700"/>
            <a:ext cx="226060" cy="200025"/>
          </a:xfrm>
          <a:prstGeom prst="rect">
            <a:avLst/>
          </a:prstGeom>
        </p:spPr>
        <p:txBody>
          <a:bodyPr vert="horz" wrap="square" lIns="0" tIns="0" rIns="0" bIns="0" rtlCol="0">
            <a:spAutoFit/>
          </a:bodyPr>
          <a:lstStyle/>
          <a:p>
            <a:pPr marL="12700">
              <a:lnSpc>
                <a:spcPct val="100000"/>
              </a:lnSpc>
            </a:pPr>
            <a:r>
              <a:rPr sz="1200" spc="135" dirty="0">
                <a:latin typeface="Yu Mincho"/>
                <a:cs typeface="Yu Mincho"/>
              </a:rPr>
              <a:t>57</a:t>
            </a:r>
            <a:endParaRPr sz="1200">
              <a:latin typeface="Yu Mincho"/>
              <a:cs typeface="Yu Mincho"/>
            </a:endParaRPr>
          </a:p>
        </p:txBody>
      </p:sp>
      <p:sp>
        <p:nvSpPr>
          <p:cNvPr id="4" name="object 4"/>
          <p:cNvSpPr txBox="1">
            <a:spLocks noGrp="1"/>
          </p:cNvSpPr>
          <p:nvPr>
            <p:ph type="title"/>
          </p:nvPr>
        </p:nvSpPr>
        <p:spPr>
          <a:prstGeom prst="rect">
            <a:avLst/>
          </a:prstGeom>
        </p:spPr>
        <p:txBody>
          <a:bodyPr vert="horz" wrap="square" lIns="0" tIns="137403" rIns="0" bIns="0" rtlCol="0">
            <a:spAutoFit/>
          </a:bodyPr>
          <a:lstStyle/>
          <a:p>
            <a:pPr marL="88900">
              <a:lnSpc>
                <a:spcPct val="100000"/>
              </a:lnSpc>
            </a:pPr>
            <a:r>
              <a:rPr sz="3700" spc="45" dirty="0">
                <a:solidFill>
                  <a:srgbClr val="000000"/>
                </a:solidFill>
              </a:rPr>
              <a:t>若者はTwitterを新しい検索エンジンとして使い始めている</a:t>
            </a:r>
            <a:endParaRPr sz="3700"/>
          </a:p>
        </p:txBody>
      </p:sp>
      <p:sp>
        <p:nvSpPr>
          <p:cNvPr id="5" name="object 5"/>
          <p:cNvSpPr/>
          <p:nvPr/>
        </p:nvSpPr>
        <p:spPr>
          <a:xfrm>
            <a:off x="0" y="1435100"/>
            <a:ext cx="7340600" cy="7239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590800" y="4521200"/>
            <a:ext cx="317500" cy="3302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84200" y="5397500"/>
            <a:ext cx="1295400" cy="9906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104900" y="5054600"/>
            <a:ext cx="1066800" cy="508000"/>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6769100" y="990600"/>
            <a:ext cx="3182620" cy="243840"/>
          </a:xfrm>
          <a:prstGeom prst="rect">
            <a:avLst/>
          </a:prstGeom>
        </p:spPr>
        <p:txBody>
          <a:bodyPr vert="horz" wrap="square" lIns="0" tIns="0" rIns="0" bIns="0" rtlCol="0">
            <a:spAutoFit/>
          </a:bodyPr>
          <a:lstStyle/>
          <a:p>
            <a:pPr marL="12700">
              <a:lnSpc>
                <a:spcPct val="100000"/>
              </a:lnSpc>
            </a:pPr>
            <a:r>
              <a:rPr sz="1600" b="1" spc="-100" dirty="0">
                <a:latin typeface="Microsoft YaHei UI"/>
                <a:cs typeface="Microsoft YaHei UI"/>
              </a:rPr>
              <a:t>■</a:t>
            </a:r>
            <a:r>
              <a:rPr sz="1600" b="1" spc="90" dirty="0">
                <a:latin typeface="Calibri"/>
                <a:cs typeface="Calibri"/>
              </a:rPr>
              <a:t>Y</a:t>
            </a:r>
            <a:r>
              <a:rPr sz="1600" b="1" spc="-20" dirty="0">
                <a:latin typeface="Calibri"/>
                <a:cs typeface="Calibri"/>
              </a:rPr>
              <a:t>a</a:t>
            </a:r>
            <a:r>
              <a:rPr sz="1600" b="1" spc="30" dirty="0">
                <a:latin typeface="Calibri"/>
                <a:cs typeface="Calibri"/>
              </a:rPr>
              <a:t>ho</a:t>
            </a:r>
            <a:r>
              <a:rPr sz="1600" b="1" spc="55" dirty="0">
                <a:latin typeface="Calibri"/>
                <a:cs typeface="Calibri"/>
              </a:rPr>
              <a:t>o</a:t>
            </a:r>
            <a:r>
              <a:rPr sz="1600" b="1" spc="-90" dirty="0">
                <a:latin typeface="Calibri"/>
                <a:cs typeface="Calibri"/>
              </a:rPr>
              <a:t>!</a:t>
            </a:r>
            <a:r>
              <a:rPr sz="1600" spc="55" dirty="0">
                <a:latin typeface="Yu Gothic"/>
                <a:cs typeface="Yu Gothic"/>
              </a:rPr>
              <a:t>3分からないことを探す時</a:t>
            </a:r>
            <a:endParaRPr sz="1600">
              <a:latin typeface="Yu Gothic"/>
              <a:cs typeface="Yu Gothic"/>
            </a:endParaRPr>
          </a:p>
        </p:txBody>
      </p:sp>
      <p:sp>
        <p:nvSpPr>
          <p:cNvPr id="10" name="object 10"/>
          <p:cNvSpPr txBox="1"/>
          <p:nvPr/>
        </p:nvSpPr>
        <p:spPr>
          <a:xfrm>
            <a:off x="6769100" y="1320800"/>
            <a:ext cx="4292600" cy="262255"/>
          </a:xfrm>
          <a:prstGeom prst="rect">
            <a:avLst/>
          </a:prstGeom>
        </p:spPr>
        <p:txBody>
          <a:bodyPr vert="horz" wrap="square" lIns="0" tIns="0" rIns="0" bIns="0" rtlCol="0">
            <a:spAutoFit/>
          </a:bodyPr>
          <a:lstStyle/>
          <a:p>
            <a:pPr marL="12700">
              <a:lnSpc>
                <a:spcPct val="100000"/>
              </a:lnSpc>
            </a:pPr>
            <a:r>
              <a:rPr sz="1600" dirty="0">
                <a:latin typeface="Yu Mincho"/>
                <a:cs typeface="Yu Mincho"/>
              </a:rPr>
              <a:t>わからない単語や言葉を検索することが多い。</a:t>
            </a:r>
            <a:endParaRPr sz="1600">
              <a:latin typeface="Yu Mincho"/>
              <a:cs typeface="Yu Mincho"/>
            </a:endParaRPr>
          </a:p>
        </p:txBody>
      </p:sp>
      <p:sp>
        <p:nvSpPr>
          <p:cNvPr id="11" name="object 11"/>
          <p:cNvSpPr txBox="1"/>
          <p:nvPr/>
        </p:nvSpPr>
        <p:spPr>
          <a:xfrm>
            <a:off x="6769100" y="1786940"/>
            <a:ext cx="5906135" cy="6717665"/>
          </a:xfrm>
          <a:prstGeom prst="rect">
            <a:avLst/>
          </a:prstGeom>
        </p:spPr>
        <p:txBody>
          <a:bodyPr vert="horz" wrap="square" lIns="0" tIns="0" rIns="0" bIns="0" rtlCol="0">
            <a:spAutoFit/>
          </a:bodyPr>
          <a:lstStyle/>
          <a:p>
            <a:pPr marL="12700" marR="195580" algn="just">
              <a:lnSpc>
                <a:spcPct val="138000"/>
              </a:lnSpc>
            </a:pPr>
            <a:r>
              <a:rPr sz="1600" b="1" spc="30" dirty="0">
                <a:latin typeface="Microsoft YaHei UI"/>
                <a:cs typeface="Microsoft YaHei UI"/>
              </a:rPr>
              <a:t>■</a:t>
            </a:r>
            <a:r>
              <a:rPr sz="1600" b="1" spc="30" dirty="0">
                <a:latin typeface="Calibri"/>
                <a:cs typeface="Calibri"/>
              </a:rPr>
              <a:t>Google</a:t>
            </a:r>
            <a:r>
              <a:rPr sz="1600" spc="30" dirty="0">
                <a:latin typeface="Yu Gothic"/>
                <a:cs typeface="Yu Gothic"/>
              </a:rPr>
              <a:t>3分からないことを探す時・正しい情報を知りたい時  </a:t>
            </a:r>
            <a:r>
              <a:rPr sz="1600" spc="-70" dirty="0">
                <a:latin typeface="Arial"/>
                <a:cs typeface="Arial"/>
              </a:rPr>
              <a:t>Google</a:t>
            </a:r>
            <a:r>
              <a:rPr sz="1600" dirty="0">
                <a:latin typeface="Yu Mincho"/>
                <a:cs typeface="Yu Mincho"/>
              </a:rPr>
              <a:t>の情報は、他の検索エンジンよりも「正しい」という認  識があるよう。わからない単語や言葉を検索することが多い。</a:t>
            </a:r>
            <a:endParaRPr sz="1600">
              <a:latin typeface="Yu Mincho"/>
              <a:cs typeface="Yu Mincho"/>
            </a:endParaRPr>
          </a:p>
          <a:p>
            <a:pPr>
              <a:lnSpc>
                <a:spcPct val="100000"/>
              </a:lnSpc>
              <a:spcBef>
                <a:spcPts val="5"/>
              </a:spcBef>
            </a:pPr>
            <a:endParaRPr sz="2150">
              <a:latin typeface="Times New Roman"/>
              <a:cs typeface="Times New Roman"/>
            </a:endParaRPr>
          </a:p>
          <a:p>
            <a:pPr marL="12700">
              <a:lnSpc>
                <a:spcPct val="100000"/>
              </a:lnSpc>
            </a:pPr>
            <a:r>
              <a:rPr sz="1600" b="1" spc="50" dirty="0">
                <a:latin typeface="Microsoft YaHei UI"/>
                <a:cs typeface="Microsoft YaHei UI"/>
              </a:rPr>
              <a:t>■</a:t>
            </a:r>
            <a:r>
              <a:rPr sz="1600" b="1" spc="50" dirty="0">
                <a:latin typeface="Calibri"/>
                <a:cs typeface="Calibri"/>
              </a:rPr>
              <a:t>Twitter</a:t>
            </a:r>
            <a:r>
              <a:rPr sz="1600" spc="50" dirty="0">
                <a:latin typeface="Yu Gothic"/>
                <a:cs typeface="Yu Gothic"/>
              </a:rPr>
              <a:t>3速報などを知りたい時</a:t>
            </a:r>
            <a:endParaRPr sz="1600">
              <a:latin typeface="Yu Gothic"/>
              <a:cs typeface="Yu Gothic"/>
            </a:endParaRPr>
          </a:p>
          <a:p>
            <a:pPr marL="12700" marR="12700" indent="1016000">
              <a:lnSpc>
                <a:spcPct val="133700"/>
              </a:lnSpc>
              <a:spcBef>
                <a:spcPts val="130"/>
              </a:spcBef>
            </a:pPr>
            <a:r>
              <a:rPr sz="1600" dirty="0">
                <a:latin typeface="Yu Gothic"/>
                <a:cs typeface="Yu Gothic"/>
              </a:rPr>
              <a:t>検索エンジンでもヒットしない情報を探す時  </a:t>
            </a:r>
            <a:r>
              <a:rPr sz="1600" spc="-20" dirty="0">
                <a:latin typeface="Yu Mincho"/>
                <a:cs typeface="Yu Mincho"/>
              </a:rPr>
              <a:t>ニュース速報、ライブ情報、ゴシップ・トレンド情報等、最新の  </a:t>
            </a:r>
            <a:r>
              <a:rPr sz="1600" spc="-10" dirty="0">
                <a:latin typeface="Yu Mincho"/>
                <a:cs typeface="Yu Mincho"/>
              </a:rPr>
              <a:t>情報を知りたい時に活用することが多いようです。また検索エン  ジンを利用してもヒットしない情報を</a:t>
            </a:r>
            <a:r>
              <a:rPr sz="1600" spc="-10" dirty="0">
                <a:latin typeface="Arial"/>
                <a:cs typeface="Arial"/>
              </a:rPr>
              <a:t>Twitter</a:t>
            </a:r>
            <a:r>
              <a:rPr sz="1600" spc="-10" dirty="0">
                <a:latin typeface="Yu Mincho"/>
                <a:cs typeface="Yu Mincho"/>
              </a:rPr>
              <a:t>で検索。新作のアプ  </a:t>
            </a:r>
            <a:r>
              <a:rPr sz="1600" spc="-15" dirty="0">
                <a:latin typeface="Yu Mincho"/>
                <a:cs typeface="Yu Mincho"/>
              </a:rPr>
              <a:t>リや、リアルタイムネタは検索エンジンだとヒットしないことが  </a:t>
            </a:r>
            <a:r>
              <a:rPr sz="1600" dirty="0">
                <a:latin typeface="Yu Mincho"/>
                <a:cs typeface="Yu Mincho"/>
              </a:rPr>
              <a:t>多いとのこと。さらに「渋谷 ひま 遊び」など居場所に関する検  </a:t>
            </a:r>
            <a:r>
              <a:rPr sz="1600" spc="-10" dirty="0">
                <a:latin typeface="Yu Mincho"/>
                <a:cs typeface="Yu Mincho"/>
              </a:rPr>
              <a:t>索も</a:t>
            </a:r>
            <a:r>
              <a:rPr sz="1600" spc="-10" dirty="0">
                <a:latin typeface="Arial"/>
                <a:cs typeface="Arial"/>
              </a:rPr>
              <a:t>Twitter</a:t>
            </a:r>
            <a:r>
              <a:rPr sz="1600" spc="-10" dirty="0">
                <a:latin typeface="Yu Mincho"/>
                <a:cs typeface="Yu Mincho"/>
              </a:rPr>
              <a:t>で行う。</a:t>
            </a:r>
            <a:endParaRPr sz="1600">
              <a:latin typeface="Yu Mincho"/>
              <a:cs typeface="Yu Mincho"/>
            </a:endParaRPr>
          </a:p>
          <a:p>
            <a:pPr>
              <a:lnSpc>
                <a:spcPct val="100000"/>
              </a:lnSpc>
              <a:spcBef>
                <a:spcPts val="15"/>
              </a:spcBef>
            </a:pPr>
            <a:endParaRPr sz="1550">
              <a:latin typeface="Times New Roman"/>
              <a:cs typeface="Times New Roman"/>
            </a:endParaRPr>
          </a:p>
          <a:p>
            <a:pPr marL="1231900" marR="53975" indent="-1219200">
              <a:lnSpc>
                <a:spcPct val="140600"/>
              </a:lnSpc>
            </a:pPr>
            <a:r>
              <a:rPr sz="1600" b="1" spc="-100" dirty="0">
                <a:latin typeface="Microsoft YaHei UI"/>
                <a:cs typeface="Microsoft YaHei UI"/>
              </a:rPr>
              <a:t>■</a:t>
            </a:r>
            <a:r>
              <a:rPr sz="1600" b="1" spc="30" dirty="0">
                <a:latin typeface="Calibri"/>
                <a:cs typeface="Calibri"/>
              </a:rPr>
              <a:t>I</a:t>
            </a:r>
            <a:r>
              <a:rPr sz="1600" b="1" spc="5" dirty="0">
                <a:latin typeface="Calibri"/>
                <a:cs typeface="Calibri"/>
              </a:rPr>
              <a:t>ns</a:t>
            </a:r>
            <a:r>
              <a:rPr sz="1600" b="1" spc="35" dirty="0">
                <a:latin typeface="Calibri"/>
                <a:cs typeface="Calibri"/>
              </a:rPr>
              <a:t>t</a:t>
            </a:r>
            <a:r>
              <a:rPr sz="1600" b="1" spc="-20" dirty="0">
                <a:latin typeface="Calibri"/>
                <a:cs typeface="Calibri"/>
              </a:rPr>
              <a:t>a</a:t>
            </a:r>
            <a:r>
              <a:rPr sz="1600" b="1" spc="25" dirty="0">
                <a:latin typeface="Calibri"/>
                <a:cs typeface="Calibri"/>
              </a:rPr>
              <a:t>g</a:t>
            </a:r>
            <a:r>
              <a:rPr sz="1600" b="1" spc="40" dirty="0">
                <a:latin typeface="Calibri"/>
                <a:cs typeface="Calibri"/>
              </a:rPr>
              <a:t>ra</a:t>
            </a:r>
            <a:r>
              <a:rPr sz="1600" b="1" spc="50" dirty="0">
                <a:latin typeface="Calibri"/>
                <a:cs typeface="Calibri"/>
              </a:rPr>
              <a:t>m</a:t>
            </a:r>
            <a:r>
              <a:rPr sz="1600" spc="35" dirty="0">
                <a:latin typeface="Yu Gothic"/>
                <a:cs typeface="Yu Gothic"/>
              </a:rPr>
              <a:t>3画像に関すること（髪型・洋服・ネ</a:t>
            </a:r>
            <a:r>
              <a:rPr sz="1600" spc="-45" dirty="0">
                <a:latin typeface="Yu Gothic"/>
                <a:cs typeface="Yu Gothic"/>
              </a:rPr>
              <a:t>イ</a:t>
            </a:r>
            <a:r>
              <a:rPr sz="1600" dirty="0">
                <a:latin typeface="Yu Gothic"/>
                <a:cs typeface="Yu Gothic"/>
              </a:rPr>
              <a:t>ル・メ</a:t>
            </a:r>
            <a:r>
              <a:rPr sz="1600" spc="-145" dirty="0">
                <a:latin typeface="Yu Gothic"/>
                <a:cs typeface="Yu Gothic"/>
              </a:rPr>
              <a:t>イ</a:t>
            </a:r>
            <a:r>
              <a:rPr sz="1600" dirty="0">
                <a:latin typeface="Yu Gothic"/>
                <a:cs typeface="Yu Gothic"/>
              </a:rPr>
              <a:t>ク・  食べ物・観光地）を探す時</a:t>
            </a:r>
            <a:endParaRPr sz="1600">
              <a:latin typeface="Yu Gothic"/>
              <a:cs typeface="Yu Gothic"/>
            </a:endParaRPr>
          </a:p>
          <a:p>
            <a:pPr marL="12700" marR="5080">
              <a:lnSpc>
                <a:spcPct val="128899"/>
              </a:lnSpc>
              <a:spcBef>
                <a:spcPts val="125"/>
              </a:spcBef>
              <a:tabLst>
                <a:tab pos="621665" algn="l"/>
              </a:tabLst>
            </a:pPr>
            <a:r>
              <a:rPr sz="1600" dirty="0">
                <a:latin typeface="Yu Mincho"/>
                <a:cs typeface="Yu Mincho"/>
              </a:rPr>
              <a:t>主に画像を通</a:t>
            </a:r>
            <a:r>
              <a:rPr sz="1600" spc="-100" dirty="0">
                <a:latin typeface="Yu Mincho"/>
                <a:cs typeface="Yu Mincho"/>
              </a:rPr>
              <a:t>し</a:t>
            </a:r>
            <a:r>
              <a:rPr sz="1600" dirty="0">
                <a:latin typeface="Yu Mincho"/>
                <a:cs typeface="Yu Mincho"/>
              </a:rPr>
              <a:t>て情報を知りたい場合に使う。髪型や洋服、ネイ  ル、メ</a:t>
            </a:r>
            <a:r>
              <a:rPr sz="1600" spc="-145" dirty="0">
                <a:latin typeface="Yu Mincho"/>
                <a:cs typeface="Yu Mincho"/>
              </a:rPr>
              <a:t>イ</a:t>
            </a:r>
            <a:r>
              <a:rPr sz="1600" dirty="0">
                <a:latin typeface="Yu Mincho"/>
                <a:cs typeface="Yu Mincho"/>
              </a:rPr>
              <a:t>クなど、「可愛い」等の自分にあった直感的な検索がほ  </a:t>
            </a:r>
            <a:r>
              <a:rPr sz="1600" spc="-15" dirty="0">
                <a:latin typeface="Yu Mincho"/>
                <a:cs typeface="Yu Mincho"/>
              </a:rPr>
              <a:t>とんど。飲食店の</a:t>
            </a:r>
            <a:r>
              <a:rPr sz="1600" spc="-15" dirty="0">
                <a:latin typeface="Arial"/>
                <a:cs typeface="Arial"/>
              </a:rPr>
              <a:t>MENU</a:t>
            </a:r>
            <a:r>
              <a:rPr sz="1600" spc="-15" dirty="0">
                <a:latin typeface="Yu Mincho"/>
                <a:cs typeface="Yu Mincho"/>
              </a:rPr>
              <a:t>は見ずにインスタグラムで「＃◯◯カ  </a:t>
            </a:r>
            <a:r>
              <a:rPr sz="1600" dirty="0">
                <a:latin typeface="Yu Mincho"/>
                <a:cs typeface="Yu Mincho"/>
              </a:rPr>
              <a:t>フェ	</a:t>
            </a:r>
            <a:r>
              <a:rPr sz="1600" spc="-5" dirty="0">
                <a:latin typeface="Yu Mincho"/>
                <a:cs typeface="Yu Mincho"/>
              </a:rPr>
              <a:t>＃おすすめ」といった検索結果で表示された画像を見て  </a:t>
            </a:r>
            <a:r>
              <a:rPr sz="1600" dirty="0">
                <a:latin typeface="Yu Mincho"/>
                <a:cs typeface="Yu Mincho"/>
              </a:rPr>
              <a:t>注文を決めたり、観光地などで景色などを見に行く場合、まず</a:t>
            </a:r>
            <a:endParaRPr sz="1600">
              <a:latin typeface="Yu Mincho"/>
              <a:cs typeface="Yu Mincho"/>
            </a:endParaRPr>
          </a:p>
          <a:p>
            <a:pPr marL="12700">
              <a:lnSpc>
                <a:spcPct val="100000"/>
              </a:lnSpc>
              <a:spcBef>
                <a:spcPts val="680"/>
              </a:spcBef>
            </a:pPr>
            <a:r>
              <a:rPr sz="1600" spc="-5" dirty="0">
                <a:latin typeface="Yu Mincho"/>
                <a:cs typeface="Yu Mincho"/>
              </a:rPr>
              <a:t>｢</a:t>
            </a:r>
            <a:r>
              <a:rPr sz="1600" spc="-5" dirty="0">
                <a:latin typeface="Arial"/>
                <a:cs typeface="Arial"/>
              </a:rPr>
              <a:t>#</a:t>
            </a:r>
            <a:r>
              <a:rPr sz="1600" spc="-5" dirty="0">
                <a:latin typeface="Yu Mincho"/>
                <a:cs typeface="Yu Mincho"/>
              </a:rPr>
              <a:t>（ハッシュタグ）スポット名｣で検索から訪問し「ハッシュタ</a:t>
            </a:r>
            <a:endParaRPr sz="1600">
              <a:latin typeface="Yu Mincho"/>
              <a:cs typeface="Yu Mincho"/>
            </a:endParaRPr>
          </a:p>
        </p:txBody>
      </p:sp>
      <p:sp>
        <p:nvSpPr>
          <p:cNvPr id="12" name="object 12"/>
          <p:cNvSpPr txBox="1"/>
          <p:nvPr/>
        </p:nvSpPr>
        <p:spPr>
          <a:xfrm>
            <a:off x="6769100" y="8498840"/>
            <a:ext cx="5715000" cy="628015"/>
          </a:xfrm>
          <a:prstGeom prst="rect">
            <a:avLst/>
          </a:prstGeom>
        </p:spPr>
        <p:txBody>
          <a:bodyPr vert="horz" wrap="square" lIns="0" tIns="0" rIns="0" bIns="0" rtlCol="0">
            <a:spAutoFit/>
          </a:bodyPr>
          <a:lstStyle/>
          <a:p>
            <a:pPr marL="12700" marR="5080">
              <a:lnSpc>
                <a:spcPct val="125000"/>
              </a:lnSpc>
            </a:pPr>
            <a:r>
              <a:rPr sz="1600" dirty="0">
                <a:latin typeface="Yu Mincho"/>
                <a:cs typeface="Yu Mincho"/>
              </a:rPr>
              <a:t>グ旅」と言う。信頼する、関係性が深い、もしくは憧れの人が  </a:t>
            </a:r>
            <a:r>
              <a:rPr sz="1600" spc="-5" dirty="0">
                <a:latin typeface="Yu Mincho"/>
                <a:cs typeface="Yu Mincho"/>
              </a:rPr>
              <a:t>掲載している画像はより行動に移りやすいとの意見もある。</a:t>
            </a:r>
            <a:endParaRPr sz="1600">
              <a:latin typeface="Yu Mincho"/>
              <a:cs typeface="Yu Mincho"/>
            </a:endParaRPr>
          </a:p>
        </p:txBody>
      </p:sp>
      <p:sp>
        <p:nvSpPr>
          <p:cNvPr id="13" name="object 13"/>
          <p:cNvSpPr txBox="1"/>
          <p:nvPr/>
        </p:nvSpPr>
        <p:spPr>
          <a:xfrm>
            <a:off x="381000" y="1041400"/>
            <a:ext cx="5919470" cy="508634"/>
          </a:xfrm>
          <a:prstGeom prst="rect">
            <a:avLst/>
          </a:prstGeom>
        </p:spPr>
        <p:txBody>
          <a:bodyPr vert="horz" wrap="square" lIns="0" tIns="0" rIns="0" bIns="0" rtlCol="0">
            <a:spAutoFit/>
          </a:bodyPr>
          <a:lstStyle/>
          <a:p>
            <a:pPr marL="12700">
              <a:lnSpc>
                <a:spcPct val="100000"/>
              </a:lnSpc>
            </a:pPr>
            <a:r>
              <a:rPr sz="3100" spc="-10" dirty="0">
                <a:latin typeface="Yu Gothic"/>
                <a:cs typeface="Yu Gothic"/>
              </a:rPr>
              <a:t>最近、検索によく使うのはどれ？</a:t>
            </a:r>
            <a:endParaRPr sz="3100">
              <a:latin typeface="Yu Gothic"/>
              <a:cs typeface="Yu Gothic"/>
            </a:endParaRPr>
          </a:p>
        </p:txBody>
      </p:sp>
      <p:sp>
        <p:nvSpPr>
          <p:cNvPr id="14" name="object 14"/>
          <p:cNvSpPr/>
          <p:nvPr/>
        </p:nvSpPr>
        <p:spPr>
          <a:xfrm>
            <a:off x="304800" y="8661400"/>
            <a:ext cx="3200400" cy="723900"/>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4381500" y="8699500"/>
            <a:ext cx="2082800" cy="544195"/>
          </a:xfrm>
          <a:prstGeom prst="rect">
            <a:avLst/>
          </a:prstGeom>
        </p:spPr>
        <p:txBody>
          <a:bodyPr vert="horz" wrap="square" lIns="0" tIns="0" rIns="0" bIns="0" rtlCol="0">
            <a:spAutoFit/>
          </a:bodyPr>
          <a:lstStyle/>
          <a:p>
            <a:pPr marL="12700">
              <a:lnSpc>
                <a:spcPts val="1970"/>
              </a:lnSpc>
            </a:pPr>
            <a:r>
              <a:rPr sz="1700" spc="-90" dirty="0">
                <a:latin typeface="Arial"/>
                <a:cs typeface="Arial"/>
              </a:rPr>
              <a:t>2016.2.9</a:t>
            </a:r>
            <a:r>
              <a:rPr sz="1700" spc="-90" dirty="0">
                <a:latin typeface="Yu Mincho"/>
                <a:cs typeface="Yu Mincho"/>
              </a:rPr>
              <a:t>付</a:t>
            </a:r>
            <a:endParaRPr sz="1700">
              <a:latin typeface="Yu Mincho"/>
              <a:cs typeface="Yu Mincho"/>
            </a:endParaRPr>
          </a:p>
          <a:p>
            <a:pPr marL="63500">
              <a:lnSpc>
                <a:spcPts val="2210"/>
              </a:lnSpc>
            </a:pPr>
            <a:r>
              <a:rPr sz="1900" u="sng" spc="-25" dirty="0">
                <a:latin typeface="Arial"/>
                <a:cs typeface="Arial"/>
                <a:hlinkClick r:id="rId7"/>
              </a:rPr>
              <a:t>http://bit.ly/1W9frku</a:t>
            </a:r>
            <a:endParaRPr sz="1900">
              <a:latin typeface="Arial"/>
              <a:cs typeface="Arial"/>
            </a:endParaRPr>
          </a:p>
        </p:txBody>
      </p:sp>
      <p:sp>
        <p:nvSpPr>
          <p:cNvPr id="16" name="object 16"/>
          <p:cNvSpPr/>
          <p:nvPr/>
        </p:nvSpPr>
        <p:spPr>
          <a:xfrm>
            <a:off x="2503195" y="6354991"/>
            <a:ext cx="2542540" cy="1533525"/>
          </a:xfrm>
          <a:custGeom>
            <a:avLst/>
            <a:gdLst/>
            <a:ahLst/>
            <a:cxnLst/>
            <a:rect l="l" t="t" r="r" b="b"/>
            <a:pathLst>
              <a:path w="2542540" h="1533525">
                <a:moveTo>
                  <a:pt x="347049" y="0"/>
                </a:moveTo>
                <a:lnTo>
                  <a:pt x="2194902" y="0"/>
                </a:lnTo>
                <a:lnTo>
                  <a:pt x="2261161" y="265"/>
                </a:lnTo>
                <a:lnTo>
                  <a:pt x="2313936" y="2125"/>
                </a:lnTo>
                <a:lnTo>
                  <a:pt x="2358116" y="7174"/>
                </a:lnTo>
                <a:lnTo>
                  <a:pt x="2398585" y="17006"/>
                </a:lnTo>
                <a:lnTo>
                  <a:pt x="2440098" y="37509"/>
                </a:lnTo>
                <a:lnTo>
                  <a:pt x="2475774" y="66180"/>
                </a:lnTo>
                <a:lnTo>
                  <a:pt x="2504446" y="101853"/>
                </a:lnTo>
                <a:lnTo>
                  <a:pt x="2524950" y="143366"/>
                </a:lnTo>
                <a:lnTo>
                  <a:pt x="2534781" y="183863"/>
                </a:lnTo>
                <a:lnTo>
                  <a:pt x="2539830" y="228212"/>
                </a:lnTo>
                <a:lnTo>
                  <a:pt x="2541690" y="281445"/>
                </a:lnTo>
                <a:lnTo>
                  <a:pt x="2541955" y="348592"/>
                </a:lnTo>
                <a:lnTo>
                  <a:pt x="2541955" y="1186353"/>
                </a:lnTo>
                <a:lnTo>
                  <a:pt x="2541690" y="1252607"/>
                </a:lnTo>
                <a:lnTo>
                  <a:pt x="2539830" y="1305381"/>
                </a:lnTo>
                <a:lnTo>
                  <a:pt x="2534781" y="1349563"/>
                </a:lnTo>
                <a:lnTo>
                  <a:pt x="2524950" y="1390040"/>
                </a:lnTo>
                <a:lnTo>
                  <a:pt x="2504446" y="1431551"/>
                </a:lnTo>
                <a:lnTo>
                  <a:pt x="2475774" y="1467223"/>
                </a:lnTo>
                <a:lnTo>
                  <a:pt x="2440098" y="1495891"/>
                </a:lnTo>
                <a:lnTo>
                  <a:pt x="2398585" y="1516392"/>
                </a:lnTo>
                <a:lnTo>
                  <a:pt x="2358092" y="1526223"/>
                </a:lnTo>
                <a:lnTo>
                  <a:pt x="2313744" y="1531272"/>
                </a:lnTo>
                <a:lnTo>
                  <a:pt x="2260512" y="1533132"/>
                </a:lnTo>
                <a:lnTo>
                  <a:pt x="2193366" y="1533398"/>
                </a:lnTo>
                <a:lnTo>
                  <a:pt x="347049" y="1533398"/>
                </a:lnTo>
                <a:lnTo>
                  <a:pt x="280794" y="1533132"/>
                </a:lnTo>
                <a:lnTo>
                  <a:pt x="228019" y="1531272"/>
                </a:lnTo>
                <a:lnTo>
                  <a:pt x="183839" y="1526223"/>
                </a:lnTo>
                <a:lnTo>
                  <a:pt x="143366" y="1516392"/>
                </a:lnTo>
                <a:lnTo>
                  <a:pt x="101853" y="1495891"/>
                </a:lnTo>
                <a:lnTo>
                  <a:pt x="66180" y="1467223"/>
                </a:lnTo>
                <a:lnTo>
                  <a:pt x="37509" y="1431551"/>
                </a:lnTo>
                <a:lnTo>
                  <a:pt x="17006" y="1390040"/>
                </a:lnTo>
                <a:lnTo>
                  <a:pt x="7174" y="1349539"/>
                </a:lnTo>
                <a:lnTo>
                  <a:pt x="2125" y="1305188"/>
                </a:lnTo>
                <a:lnTo>
                  <a:pt x="265" y="1251956"/>
                </a:lnTo>
                <a:lnTo>
                  <a:pt x="0" y="1184810"/>
                </a:lnTo>
                <a:lnTo>
                  <a:pt x="0" y="347049"/>
                </a:lnTo>
                <a:lnTo>
                  <a:pt x="265" y="280794"/>
                </a:lnTo>
                <a:lnTo>
                  <a:pt x="2125" y="228019"/>
                </a:lnTo>
                <a:lnTo>
                  <a:pt x="7174" y="183839"/>
                </a:lnTo>
                <a:lnTo>
                  <a:pt x="17006" y="143366"/>
                </a:lnTo>
                <a:lnTo>
                  <a:pt x="37509" y="101853"/>
                </a:lnTo>
                <a:lnTo>
                  <a:pt x="66180" y="66180"/>
                </a:lnTo>
                <a:lnTo>
                  <a:pt x="101853" y="37509"/>
                </a:lnTo>
                <a:lnTo>
                  <a:pt x="143366" y="17006"/>
                </a:lnTo>
                <a:lnTo>
                  <a:pt x="183863" y="7174"/>
                </a:lnTo>
                <a:lnTo>
                  <a:pt x="228212" y="2125"/>
                </a:lnTo>
                <a:lnTo>
                  <a:pt x="281445" y="265"/>
                </a:lnTo>
                <a:lnTo>
                  <a:pt x="348592" y="0"/>
                </a:lnTo>
                <a:lnTo>
                  <a:pt x="347049" y="0"/>
                </a:lnTo>
                <a:close/>
              </a:path>
            </a:pathLst>
          </a:custGeom>
          <a:ln w="50800">
            <a:solidFill>
              <a:srgbClr val="FF2600"/>
            </a:solidFill>
          </a:ln>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0"/>
            <a:ext cx="12379960" cy="1590040"/>
          </a:xfrm>
          <a:prstGeom prst="rect">
            <a:avLst/>
          </a:prstGeom>
        </p:spPr>
        <p:txBody>
          <a:bodyPr vert="horz" wrap="square" lIns="0" tIns="0" rIns="0" bIns="0" rtlCol="0">
            <a:spAutoFit/>
          </a:bodyPr>
          <a:lstStyle/>
          <a:p>
            <a:pPr marL="38100" marR="5080" indent="-25400">
              <a:lnSpc>
                <a:spcPct val="137400"/>
              </a:lnSpc>
            </a:pPr>
            <a:r>
              <a:rPr sz="3700" b="1" spc="445" dirty="0">
                <a:solidFill>
                  <a:srgbClr val="000000"/>
                </a:solidFill>
                <a:latin typeface="Calibri"/>
                <a:cs typeface="Calibri"/>
              </a:rPr>
              <a:t>T</a:t>
            </a:r>
            <a:r>
              <a:rPr sz="3700" b="1" spc="35" dirty="0">
                <a:solidFill>
                  <a:srgbClr val="000000"/>
                </a:solidFill>
                <a:latin typeface="Calibri"/>
                <a:cs typeface="Calibri"/>
              </a:rPr>
              <a:t>w</a:t>
            </a:r>
            <a:r>
              <a:rPr sz="3700" b="1" spc="40" dirty="0">
                <a:solidFill>
                  <a:srgbClr val="000000"/>
                </a:solidFill>
                <a:latin typeface="Calibri"/>
                <a:cs typeface="Calibri"/>
              </a:rPr>
              <a:t>it</a:t>
            </a:r>
            <a:r>
              <a:rPr sz="3700" b="1" spc="75" dirty="0">
                <a:solidFill>
                  <a:srgbClr val="000000"/>
                </a:solidFill>
                <a:latin typeface="Calibri"/>
                <a:cs typeface="Calibri"/>
              </a:rPr>
              <a:t>t</a:t>
            </a:r>
            <a:r>
              <a:rPr sz="3700" b="1" spc="45" dirty="0">
                <a:solidFill>
                  <a:srgbClr val="000000"/>
                </a:solidFill>
                <a:latin typeface="Calibri"/>
                <a:cs typeface="Calibri"/>
              </a:rPr>
              <a:t>e</a:t>
            </a:r>
            <a:r>
              <a:rPr sz="3700" b="1" spc="229" dirty="0">
                <a:solidFill>
                  <a:srgbClr val="000000"/>
                </a:solidFill>
                <a:latin typeface="Calibri"/>
                <a:cs typeface="Calibri"/>
              </a:rPr>
              <a:t>r</a:t>
            </a:r>
            <a:r>
              <a:rPr sz="3700" dirty="0">
                <a:solidFill>
                  <a:srgbClr val="000000"/>
                </a:solidFill>
              </a:rPr>
              <a:t>へ馬鹿な投稿をする「バカッター」が消えない理由  </a:t>
            </a:r>
            <a:r>
              <a:rPr sz="3700" b="1" spc="15" dirty="0">
                <a:solidFill>
                  <a:srgbClr val="000000"/>
                </a:solidFill>
                <a:latin typeface="Calibri"/>
                <a:cs typeface="Calibri"/>
              </a:rPr>
              <a:t>Yahoo!</a:t>
            </a:r>
            <a:r>
              <a:rPr sz="3700" spc="15" dirty="0">
                <a:solidFill>
                  <a:srgbClr val="000000"/>
                </a:solidFill>
              </a:rPr>
              <a:t>リアルタイム検索で</a:t>
            </a:r>
            <a:r>
              <a:rPr sz="3700" b="1" spc="15" dirty="0">
                <a:solidFill>
                  <a:srgbClr val="000000"/>
                </a:solidFill>
                <a:latin typeface="Calibri"/>
                <a:cs typeface="Calibri"/>
              </a:rPr>
              <a:t>Twitter</a:t>
            </a:r>
            <a:r>
              <a:rPr sz="3700" spc="15" dirty="0">
                <a:solidFill>
                  <a:srgbClr val="000000"/>
                </a:solidFill>
              </a:rPr>
              <a:t>の公開投稿を検索できる</a:t>
            </a:r>
            <a:endParaRPr sz="3700">
              <a:latin typeface="Calibri"/>
              <a:cs typeface="Calibri"/>
            </a:endParaRPr>
          </a:p>
        </p:txBody>
      </p:sp>
      <p:sp>
        <p:nvSpPr>
          <p:cNvPr id="3" name="object 3"/>
          <p:cNvSpPr/>
          <p:nvPr/>
        </p:nvSpPr>
        <p:spPr>
          <a:xfrm>
            <a:off x="406400" y="1384300"/>
            <a:ext cx="12192000" cy="29083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6400" y="5397500"/>
            <a:ext cx="12192000" cy="37973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80100" y="7404100"/>
            <a:ext cx="1498600" cy="127000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635000" y="4203700"/>
            <a:ext cx="11732895" cy="1170940"/>
          </a:xfrm>
          <a:prstGeom prst="rect">
            <a:avLst/>
          </a:prstGeom>
        </p:spPr>
        <p:txBody>
          <a:bodyPr vert="horz" wrap="square" lIns="0" tIns="0" rIns="0" bIns="0" rtlCol="0">
            <a:spAutoFit/>
          </a:bodyPr>
          <a:lstStyle/>
          <a:p>
            <a:pPr marR="467359" algn="ctr">
              <a:lnSpc>
                <a:spcPts val="4870"/>
              </a:lnSpc>
            </a:pPr>
            <a:r>
              <a:rPr sz="4200" b="1" spc="935" dirty="0">
                <a:solidFill>
                  <a:srgbClr val="FFAA00"/>
                </a:solidFill>
                <a:latin typeface="Microsoft YaHei UI"/>
                <a:cs typeface="Microsoft YaHei UI"/>
              </a:rPr>
              <a:t>↓</a:t>
            </a:r>
            <a:r>
              <a:rPr sz="4200" b="1" spc="-135" dirty="0">
                <a:solidFill>
                  <a:srgbClr val="FFAA00"/>
                </a:solidFill>
                <a:latin typeface="Microsoft YaHei UI"/>
                <a:cs typeface="Microsoft YaHei UI"/>
              </a:rPr>
              <a:t> </a:t>
            </a:r>
            <a:r>
              <a:rPr sz="4200" b="1" spc="935" dirty="0">
                <a:solidFill>
                  <a:srgbClr val="FFAA00"/>
                </a:solidFill>
                <a:latin typeface="Microsoft YaHei UI"/>
                <a:cs typeface="Microsoft YaHei UI"/>
              </a:rPr>
              <a:t>↓</a:t>
            </a:r>
            <a:r>
              <a:rPr sz="4200" b="1" spc="-135" dirty="0">
                <a:solidFill>
                  <a:srgbClr val="FFAA00"/>
                </a:solidFill>
                <a:latin typeface="Microsoft YaHei UI"/>
                <a:cs typeface="Microsoft YaHei UI"/>
              </a:rPr>
              <a:t> </a:t>
            </a:r>
            <a:r>
              <a:rPr sz="4200" b="1" spc="935" dirty="0">
                <a:solidFill>
                  <a:srgbClr val="FFAA00"/>
                </a:solidFill>
                <a:latin typeface="Microsoft YaHei UI"/>
                <a:cs typeface="Microsoft YaHei UI"/>
              </a:rPr>
              <a:t>↓</a:t>
            </a:r>
            <a:endParaRPr sz="4200">
              <a:latin typeface="Microsoft YaHei UI"/>
              <a:cs typeface="Microsoft YaHei UI"/>
            </a:endParaRPr>
          </a:p>
          <a:p>
            <a:pPr marL="12700">
              <a:lnSpc>
                <a:spcPts val="4150"/>
              </a:lnSpc>
            </a:pPr>
            <a:r>
              <a:rPr sz="3600" spc="-10" dirty="0">
                <a:latin typeface="Yu Mincho"/>
                <a:cs typeface="Yu Mincho"/>
              </a:rPr>
              <a:t>内緒、秘密、オフレコで検索すると実名の公開投稿も</a:t>
            </a:r>
            <a:r>
              <a:rPr sz="3600" spc="-10" dirty="0">
                <a:latin typeface="Arial"/>
                <a:cs typeface="Arial"/>
              </a:rPr>
              <a:t>(</a:t>
            </a:r>
            <a:r>
              <a:rPr sz="3600" spc="-10" dirty="0">
                <a:latin typeface="Yu Mincho"/>
                <a:cs typeface="Yu Mincho"/>
              </a:rPr>
              <a:t>汗</a:t>
            </a:r>
            <a:r>
              <a:rPr sz="3600" spc="-10" dirty="0">
                <a:latin typeface="Arial"/>
                <a:cs typeface="Arial"/>
              </a:rPr>
              <a:t>)</a:t>
            </a:r>
            <a:endParaRPr sz="3600">
              <a:latin typeface="Arial"/>
              <a:cs typeface="Arial"/>
            </a:endParaRPr>
          </a:p>
        </p:txBody>
      </p:sp>
      <p:sp>
        <p:nvSpPr>
          <p:cNvPr id="7" name="object 7"/>
          <p:cNvSpPr/>
          <p:nvPr/>
        </p:nvSpPr>
        <p:spPr>
          <a:xfrm>
            <a:off x="6223000" y="2648254"/>
            <a:ext cx="1168400" cy="292100"/>
          </a:xfrm>
          <a:custGeom>
            <a:avLst/>
            <a:gdLst/>
            <a:ahLst/>
            <a:cxnLst/>
            <a:rect l="l" t="t" r="r" b="b"/>
            <a:pathLst>
              <a:path w="1168400" h="292100">
                <a:moveTo>
                  <a:pt x="0" y="146050"/>
                </a:moveTo>
                <a:lnTo>
                  <a:pt x="7445" y="99886"/>
                </a:lnTo>
                <a:lnTo>
                  <a:pt x="28179" y="59794"/>
                </a:lnTo>
                <a:lnTo>
                  <a:pt x="59794" y="28179"/>
                </a:lnTo>
                <a:lnTo>
                  <a:pt x="99886" y="7445"/>
                </a:lnTo>
                <a:lnTo>
                  <a:pt x="146050" y="0"/>
                </a:lnTo>
                <a:lnTo>
                  <a:pt x="1022350" y="0"/>
                </a:lnTo>
                <a:lnTo>
                  <a:pt x="1068513" y="7445"/>
                </a:lnTo>
                <a:lnTo>
                  <a:pt x="1108605" y="28179"/>
                </a:lnTo>
                <a:lnTo>
                  <a:pt x="1140220" y="59794"/>
                </a:lnTo>
                <a:lnTo>
                  <a:pt x="1160954" y="99886"/>
                </a:lnTo>
                <a:lnTo>
                  <a:pt x="1168400" y="146050"/>
                </a:lnTo>
                <a:lnTo>
                  <a:pt x="1160954" y="192213"/>
                </a:lnTo>
                <a:lnTo>
                  <a:pt x="1140220" y="232305"/>
                </a:lnTo>
                <a:lnTo>
                  <a:pt x="1108605" y="263920"/>
                </a:lnTo>
                <a:lnTo>
                  <a:pt x="1068513" y="284654"/>
                </a:lnTo>
                <a:lnTo>
                  <a:pt x="1022350" y="292100"/>
                </a:lnTo>
                <a:lnTo>
                  <a:pt x="146050" y="292100"/>
                </a:lnTo>
                <a:lnTo>
                  <a:pt x="99886" y="284654"/>
                </a:lnTo>
                <a:lnTo>
                  <a:pt x="59794" y="263920"/>
                </a:lnTo>
                <a:lnTo>
                  <a:pt x="28179" y="232305"/>
                </a:lnTo>
                <a:lnTo>
                  <a:pt x="7445" y="192213"/>
                </a:lnTo>
                <a:lnTo>
                  <a:pt x="0" y="146050"/>
                </a:lnTo>
                <a:close/>
              </a:path>
            </a:pathLst>
          </a:custGeom>
          <a:ln w="50800">
            <a:solidFill>
              <a:srgbClr val="E32400"/>
            </a:solidFill>
          </a:ln>
        </p:spPr>
        <p:txBody>
          <a:bodyPr wrap="square" lIns="0" tIns="0" rIns="0" bIns="0" rtlCol="0"/>
          <a:lstStyle/>
          <a:p>
            <a:endParaRPr/>
          </a:p>
        </p:txBody>
      </p:sp>
      <p:sp>
        <p:nvSpPr>
          <p:cNvPr id="8" name="object 8"/>
          <p:cNvSpPr/>
          <p:nvPr/>
        </p:nvSpPr>
        <p:spPr>
          <a:xfrm>
            <a:off x="3069310" y="3022701"/>
            <a:ext cx="546100" cy="355600"/>
          </a:xfrm>
          <a:custGeom>
            <a:avLst/>
            <a:gdLst/>
            <a:ahLst/>
            <a:cxnLst/>
            <a:rect l="l" t="t" r="r" b="b"/>
            <a:pathLst>
              <a:path w="546100" h="355600">
                <a:moveTo>
                  <a:pt x="0" y="0"/>
                </a:moveTo>
                <a:lnTo>
                  <a:pt x="546100" y="0"/>
                </a:lnTo>
                <a:lnTo>
                  <a:pt x="546100" y="355599"/>
                </a:lnTo>
                <a:lnTo>
                  <a:pt x="0" y="355599"/>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3111500" y="3060700"/>
            <a:ext cx="457200" cy="278130"/>
          </a:xfrm>
          <a:prstGeom prst="rect">
            <a:avLst/>
          </a:prstGeom>
        </p:spPr>
        <p:txBody>
          <a:bodyPr vert="horz" wrap="square" lIns="0" tIns="0" rIns="0" bIns="0" rtlCol="0">
            <a:spAutoFit/>
          </a:bodyPr>
          <a:lstStyle/>
          <a:p>
            <a:pPr marL="12700">
              <a:lnSpc>
                <a:spcPct val="100000"/>
              </a:lnSpc>
            </a:pPr>
            <a:r>
              <a:rPr sz="1700" dirty="0">
                <a:latin typeface="Yu Mincho"/>
                <a:cs typeface="Yu Mincho"/>
              </a:rPr>
              <a:t>内緒</a:t>
            </a:r>
            <a:endParaRPr sz="1700">
              <a:latin typeface="Yu Mincho"/>
              <a:cs typeface="Yu Mincho"/>
            </a:endParaRPr>
          </a:p>
        </p:txBody>
      </p:sp>
      <p:sp>
        <p:nvSpPr>
          <p:cNvPr id="10" name="object 10"/>
          <p:cNvSpPr/>
          <p:nvPr/>
        </p:nvSpPr>
        <p:spPr>
          <a:xfrm>
            <a:off x="6045200" y="7734300"/>
            <a:ext cx="1270000" cy="901700"/>
          </a:xfrm>
          <a:custGeom>
            <a:avLst/>
            <a:gdLst/>
            <a:ahLst/>
            <a:cxnLst/>
            <a:rect l="l" t="t" r="r" b="b"/>
            <a:pathLst>
              <a:path w="1270000" h="901700">
                <a:moveTo>
                  <a:pt x="0" y="711200"/>
                </a:moveTo>
                <a:lnTo>
                  <a:pt x="0" y="190500"/>
                </a:lnTo>
                <a:lnTo>
                  <a:pt x="5031" y="146820"/>
                </a:lnTo>
                <a:lnTo>
                  <a:pt x="19362" y="106722"/>
                </a:lnTo>
                <a:lnTo>
                  <a:pt x="41850" y="71351"/>
                </a:lnTo>
                <a:lnTo>
                  <a:pt x="71351" y="41850"/>
                </a:lnTo>
                <a:lnTo>
                  <a:pt x="106722" y="19362"/>
                </a:lnTo>
                <a:lnTo>
                  <a:pt x="146820" y="5031"/>
                </a:lnTo>
                <a:lnTo>
                  <a:pt x="190500" y="0"/>
                </a:lnTo>
                <a:lnTo>
                  <a:pt x="1079500" y="0"/>
                </a:lnTo>
                <a:lnTo>
                  <a:pt x="1123180" y="5031"/>
                </a:lnTo>
                <a:lnTo>
                  <a:pt x="1163277" y="19362"/>
                </a:lnTo>
                <a:lnTo>
                  <a:pt x="1198648" y="41850"/>
                </a:lnTo>
                <a:lnTo>
                  <a:pt x="1228149" y="71351"/>
                </a:lnTo>
                <a:lnTo>
                  <a:pt x="1250637" y="106722"/>
                </a:lnTo>
                <a:lnTo>
                  <a:pt x="1264968" y="146820"/>
                </a:lnTo>
                <a:lnTo>
                  <a:pt x="1270000" y="190500"/>
                </a:lnTo>
                <a:lnTo>
                  <a:pt x="1270000" y="711200"/>
                </a:lnTo>
                <a:lnTo>
                  <a:pt x="1264968" y="754880"/>
                </a:lnTo>
                <a:lnTo>
                  <a:pt x="1250637" y="794977"/>
                </a:lnTo>
                <a:lnTo>
                  <a:pt x="1228149" y="830348"/>
                </a:lnTo>
                <a:lnTo>
                  <a:pt x="1198648" y="859849"/>
                </a:lnTo>
                <a:lnTo>
                  <a:pt x="1163277" y="882337"/>
                </a:lnTo>
                <a:lnTo>
                  <a:pt x="1123180" y="896668"/>
                </a:lnTo>
                <a:lnTo>
                  <a:pt x="1079500" y="901700"/>
                </a:lnTo>
                <a:lnTo>
                  <a:pt x="190500" y="901700"/>
                </a:lnTo>
                <a:lnTo>
                  <a:pt x="146820" y="896668"/>
                </a:lnTo>
                <a:lnTo>
                  <a:pt x="106722" y="882337"/>
                </a:lnTo>
                <a:lnTo>
                  <a:pt x="71351" y="859849"/>
                </a:lnTo>
                <a:lnTo>
                  <a:pt x="41850" y="830348"/>
                </a:lnTo>
                <a:lnTo>
                  <a:pt x="19362" y="794977"/>
                </a:lnTo>
                <a:lnTo>
                  <a:pt x="5031" y="754880"/>
                </a:lnTo>
                <a:lnTo>
                  <a:pt x="0" y="711200"/>
                </a:lnTo>
                <a:close/>
              </a:path>
            </a:pathLst>
          </a:custGeom>
          <a:ln w="50800">
            <a:solidFill>
              <a:srgbClr val="E32400"/>
            </a:solidFill>
          </a:ln>
        </p:spPr>
        <p:txBody>
          <a:bodyPr wrap="square" lIns="0" tIns="0" rIns="0" bIns="0" rtlCol="0"/>
          <a:lstStyle/>
          <a:p>
            <a:endParaRPr/>
          </a:p>
        </p:txBody>
      </p:sp>
      <p:sp>
        <p:nvSpPr>
          <p:cNvPr id="11" name="object 11"/>
          <p:cNvSpPr txBox="1"/>
          <p:nvPr/>
        </p:nvSpPr>
        <p:spPr>
          <a:xfrm>
            <a:off x="12363450" y="9327691"/>
            <a:ext cx="279400" cy="444500"/>
          </a:xfrm>
          <a:prstGeom prst="rect">
            <a:avLst/>
          </a:prstGeom>
        </p:spPr>
        <p:txBody>
          <a:bodyPr vert="horz" wrap="square" lIns="0" tIns="156845" rIns="0" bIns="0" rtlCol="0">
            <a:spAutoFit/>
          </a:bodyPr>
          <a:lstStyle/>
          <a:p>
            <a:pPr marL="25400">
              <a:lnSpc>
                <a:spcPct val="100000"/>
              </a:lnSpc>
              <a:spcBef>
                <a:spcPts val="1235"/>
              </a:spcBef>
            </a:pPr>
            <a:fld id="{81D60167-4931-47E6-BA6A-407CBD079E47}" type="slidenum">
              <a:rPr sz="1800" spc="-105" dirty="0">
                <a:latin typeface="Arial"/>
                <a:cs typeface="Arial"/>
              </a:rPr>
              <a:t>58</a:t>
            </a:fld>
            <a:endParaRPr sz="1800">
              <a:latin typeface="Arial"/>
              <a:cs typeface="Arial"/>
            </a:endParaRPr>
          </a:p>
        </p:txBody>
      </p:sp>
      <p:sp>
        <p:nvSpPr>
          <p:cNvPr id="12" name="object 12"/>
          <p:cNvSpPr txBox="1"/>
          <p:nvPr/>
        </p:nvSpPr>
        <p:spPr>
          <a:xfrm>
            <a:off x="2705100" y="9522580"/>
            <a:ext cx="7586345" cy="208279"/>
          </a:xfrm>
          <a:prstGeom prst="rect">
            <a:avLst/>
          </a:prstGeom>
        </p:spPr>
        <p:txBody>
          <a:bodyPr vert="horz" wrap="square" lIns="0" tIns="0" rIns="0" bIns="0" rtlCol="0">
            <a:spAutoFit/>
          </a:bodyPr>
          <a:lstStyle/>
          <a:p>
            <a:pPr marL="12700">
              <a:lnSpc>
                <a:spcPts val="15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300" y="952500"/>
            <a:ext cx="6756400" cy="7480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794500" y="977900"/>
            <a:ext cx="6108700" cy="85344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27000" y="8559800"/>
            <a:ext cx="6635750" cy="833755"/>
          </a:xfrm>
          <a:prstGeom prst="rect">
            <a:avLst/>
          </a:prstGeom>
        </p:spPr>
        <p:txBody>
          <a:bodyPr vert="horz" wrap="square" lIns="0" tIns="0" rIns="0" bIns="0" rtlCol="0">
            <a:spAutoFit/>
          </a:bodyPr>
          <a:lstStyle/>
          <a:p>
            <a:pPr marL="12700">
              <a:lnSpc>
                <a:spcPct val="100000"/>
              </a:lnSpc>
            </a:pPr>
            <a:r>
              <a:rPr sz="2400" spc="40" dirty="0">
                <a:latin typeface="Yu Mincho"/>
                <a:cs typeface="Yu Mincho"/>
              </a:rPr>
              <a:t>リンク先に書かれていたのが次のニュース記事‹</a:t>
            </a:r>
            <a:endParaRPr sz="2400">
              <a:latin typeface="Yu Mincho"/>
              <a:cs typeface="Yu Mincho"/>
            </a:endParaRPr>
          </a:p>
          <a:p>
            <a:pPr marL="1180465">
              <a:lnSpc>
                <a:spcPct val="100000"/>
              </a:lnSpc>
              <a:spcBef>
                <a:spcPts val="1420"/>
              </a:spcBef>
            </a:pPr>
            <a:r>
              <a:rPr sz="1800" u="sng" spc="-75" dirty="0">
                <a:latin typeface="Arial"/>
                <a:cs typeface="Arial"/>
                <a:hlinkClick r:id="rId4"/>
              </a:rPr>
              <a:t>http://www.nikkan-gendai.com/articles/view/news/156399</a:t>
            </a:r>
            <a:endParaRPr sz="1800">
              <a:latin typeface="Arial"/>
              <a:cs typeface="Arial"/>
            </a:endParaRPr>
          </a:p>
        </p:txBody>
      </p:sp>
      <p:sp>
        <p:nvSpPr>
          <p:cNvPr id="8" name="object 8"/>
          <p:cNvSpPr txBox="1"/>
          <p:nvPr/>
        </p:nvSpPr>
        <p:spPr>
          <a:xfrm>
            <a:off x="12363450" y="9327691"/>
            <a:ext cx="279400" cy="444500"/>
          </a:xfrm>
          <a:prstGeom prst="rect">
            <a:avLst/>
          </a:prstGeom>
        </p:spPr>
        <p:txBody>
          <a:bodyPr vert="horz" wrap="square" lIns="0" tIns="156845" rIns="0" bIns="0" rtlCol="0">
            <a:spAutoFit/>
          </a:bodyPr>
          <a:lstStyle/>
          <a:p>
            <a:pPr marL="25400">
              <a:lnSpc>
                <a:spcPct val="100000"/>
              </a:lnSpc>
              <a:spcBef>
                <a:spcPts val="1235"/>
              </a:spcBef>
            </a:pPr>
            <a:fld id="{81D60167-4931-47E6-BA6A-407CBD079E47}" type="slidenum">
              <a:rPr sz="1800" spc="-105" dirty="0">
                <a:latin typeface="Arial"/>
                <a:cs typeface="Arial"/>
              </a:rPr>
              <a:t>59</a:t>
            </a:fld>
            <a:endParaRPr sz="1800">
              <a:latin typeface="Arial"/>
              <a:cs typeface="Arial"/>
            </a:endParaRPr>
          </a:p>
        </p:txBody>
      </p:sp>
      <p:sp>
        <p:nvSpPr>
          <p:cNvPr id="9" name="object 9"/>
          <p:cNvSpPr txBox="1"/>
          <p:nvPr/>
        </p:nvSpPr>
        <p:spPr>
          <a:xfrm>
            <a:off x="2705100" y="9522580"/>
            <a:ext cx="7586345" cy="208279"/>
          </a:xfrm>
          <a:prstGeom prst="rect">
            <a:avLst/>
          </a:prstGeom>
        </p:spPr>
        <p:txBody>
          <a:bodyPr vert="horz" wrap="square" lIns="0" tIns="0" rIns="0" bIns="0" rtlCol="0">
            <a:spAutoFit/>
          </a:bodyPr>
          <a:lstStyle/>
          <a:p>
            <a:pPr marL="12700">
              <a:lnSpc>
                <a:spcPts val="15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
        <p:nvSpPr>
          <p:cNvPr id="5" name="object 5"/>
          <p:cNvSpPr txBox="1">
            <a:spLocks noGrp="1"/>
          </p:cNvSpPr>
          <p:nvPr>
            <p:ph type="title"/>
          </p:nvPr>
        </p:nvSpPr>
        <p:spPr>
          <a:prstGeom prst="rect">
            <a:avLst/>
          </a:prstGeom>
        </p:spPr>
        <p:txBody>
          <a:bodyPr vert="horz" wrap="square" lIns="0" tIns="223763" rIns="0" bIns="0" rtlCol="0">
            <a:spAutoFit/>
          </a:bodyPr>
          <a:lstStyle/>
          <a:p>
            <a:pPr marL="114300">
              <a:lnSpc>
                <a:spcPts val="5480"/>
              </a:lnSpc>
            </a:pPr>
            <a:r>
              <a:rPr sz="7200" baseline="-3472" dirty="0">
                <a:solidFill>
                  <a:srgbClr val="000000"/>
                </a:solidFill>
              </a:rPr>
              <a:t>❶</a:t>
            </a:r>
            <a:r>
              <a:rPr sz="7200" spc="-7" baseline="-3472" dirty="0">
                <a:solidFill>
                  <a:srgbClr val="000000"/>
                </a:solidFill>
              </a:rPr>
              <a:t> </a:t>
            </a:r>
            <a:r>
              <a:rPr sz="4400" spc="-60" dirty="0">
                <a:solidFill>
                  <a:srgbClr val="000000"/>
                </a:solidFill>
                <a:latin typeface="Arial"/>
                <a:cs typeface="Arial"/>
              </a:rPr>
              <a:t>2016</a:t>
            </a:r>
            <a:r>
              <a:rPr sz="4400" spc="-60" dirty="0">
                <a:solidFill>
                  <a:srgbClr val="000000"/>
                </a:solidFill>
                <a:latin typeface="Yu Mincho"/>
                <a:cs typeface="Yu Mincho"/>
              </a:rPr>
              <a:t>年</a:t>
            </a:r>
            <a:r>
              <a:rPr sz="4400" spc="-60" dirty="0">
                <a:solidFill>
                  <a:srgbClr val="000000"/>
                </a:solidFill>
                <a:latin typeface="Arial"/>
                <a:cs typeface="Arial"/>
              </a:rPr>
              <a:t>1</a:t>
            </a:r>
            <a:r>
              <a:rPr sz="4400" spc="-60" dirty="0">
                <a:solidFill>
                  <a:srgbClr val="000000"/>
                </a:solidFill>
                <a:latin typeface="Yu Mincho"/>
                <a:cs typeface="Yu Mincho"/>
              </a:rPr>
              <a:t>月に以下のデマが拡散した原因は何か？</a:t>
            </a:r>
            <a:endParaRPr sz="4400">
              <a:latin typeface="Yu Mincho"/>
              <a:cs typeface="Yu Mincho"/>
            </a:endParaRPr>
          </a:p>
        </p:txBody>
      </p:sp>
      <p:sp>
        <p:nvSpPr>
          <p:cNvPr id="6" name="object 6"/>
          <p:cNvSpPr txBox="1"/>
          <p:nvPr/>
        </p:nvSpPr>
        <p:spPr>
          <a:xfrm>
            <a:off x="2654300" y="1778000"/>
            <a:ext cx="3621404" cy="293370"/>
          </a:xfrm>
          <a:prstGeom prst="rect">
            <a:avLst/>
          </a:prstGeom>
        </p:spPr>
        <p:txBody>
          <a:bodyPr vert="horz" wrap="square" lIns="0" tIns="0" rIns="0" bIns="0" rtlCol="0">
            <a:spAutoFit/>
          </a:bodyPr>
          <a:lstStyle/>
          <a:p>
            <a:pPr marL="12700">
              <a:lnSpc>
                <a:spcPct val="100000"/>
              </a:lnSpc>
            </a:pPr>
            <a:r>
              <a:rPr sz="1800" u="heavy" spc="85" dirty="0">
                <a:latin typeface="Yu Mincho"/>
                <a:cs typeface="Yu Mincho"/>
                <a:hlinkClick r:id="rId5"/>
              </a:rPr>
              <a:t>http://健康法.jp/archives/11622</a:t>
            </a:r>
            <a:endParaRPr sz="1800">
              <a:latin typeface="Yu Mincho"/>
              <a:cs typeface="Yu Mincho"/>
            </a:endParaRPr>
          </a:p>
        </p:txBody>
      </p:sp>
      <p:sp>
        <p:nvSpPr>
          <p:cNvPr id="7" name="object 7"/>
          <p:cNvSpPr txBox="1"/>
          <p:nvPr/>
        </p:nvSpPr>
        <p:spPr>
          <a:xfrm>
            <a:off x="190500" y="0"/>
            <a:ext cx="3582035" cy="238760"/>
          </a:xfrm>
          <a:prstGeom prst="rect">
            <a:avLst/>
          </a:prstGeom>
        </p:spPr>
        <p:txBody>
          <a:bodyPr vert="horz" wrap="square" lIns="0" tIns="0" rIns="0" bIns="0" rtlCol="0">
            <a:spAutoFit/>
          </a:bodyPr>
          <a:lstStyle/>
          <a:p>
            <a:pPr marL="12700">
              <a:lnSpc>
                <a:spcPts val="1880"/>
              </a:lnSpc>
            </a:pPr>
            <a:r>
              <a:rPr sz="1800" spc="-60" dirty="0">
                <a:latin typeface="Arial"/>
                <a:cs typeface="Arial"/>
              </a:rPr>
              <a:t>2016</a:t>
            </a:r>
            <a:r>
              <a:rPr sz="1800" spc="-60" dirty="0">
                <a:latin typeface="Yu Mincho"/>
                <a:cs typeface="Yu Mincho"/>
              </a:rPr>
              <a:t>年後期 </a:t>
            </a:r>
            <a:r>
              <a:rPr sz="1800" dirty="0">
                <a:latin typeface="Yu Mincho"/>
                <a:cs typeface="Yu Mincho"/>
              </a:rPr>
              <a:t>長岡造形大学</a:t>
            </a:r>
            <a:r>
              <a:rPr sz="1800" spc="35" dirty="0">
                <a:latin typeface="Yu Mincho"/>
                <a:cs typeface="Yu Mincho"/>
              </a:rPr>
              <a:t> </a:t>
            </a:r>
            <a:r>
              <a:rPr sz="1800" dirty="0">
                <a:latin typeface="Yu Mincho"/>
                <a:cs typeface="Yu Mincho"/>
              </a:rPr>
              <a:t>試験問題</a:t>
            </a:r>
            <a:endParaRPr sz="1800">
              <a:latin typeface="Yu Mincho"/>
              <a:cs typeface="Yu Minch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00" y="0"/>
            <a:ext cx="124841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2490450" y="9294515"/>
            <a:ext cx="139700" cy="287655"/>
          </a:xfrm>
          <a:prstGeom prst="rect">
            <a:avLst/>
          </a:prstGeom>
        </p:spPr>
        <p:txBody>
          <a:bodyPr vert="horz" wrap="square" lIns="0" tIns="0" rIns="0" bIns="0" rtlCol="0">
            <a:spAutoFit/>
          </a:bodyPr>
          <a:lstStyle/>
          <a:p>
            <a:pPr marL="12700">
              <a:lnSpc>
                <a:spcPct val="100000"/>
              </a:lnSpc>
            </a:pPr>
            <a:r>
              <a:rPr sz="1800" spc="-105" dirty="0">
                <a:latin typeface="Arial"/>
                <a:cs typeface="Arial"/>
              </a:rPr>
              <a:t>6</a:t>
            </a:r>
            <a:endParaRPr sz="1800">
              <a:latin typeface="Arial"/>
              <a:cs typeface="Arial"/>
            </a:endParaRPr>
          </a:p>
        </p:txBody>
      </p:sp>
      <p:sp>
        <p:nvSpPr>
          <p:cNvPr id="4" name="object 4"/>
          <p:cNvSpPr/>
          <p:nvPr/>
        </p:nvSpPr>
        <p:spPr>
          <a:xfrm>
            <a:off x="4318000" y="114300"/>
            <a:ext cx="6134100" cy="596900"/>
          </a:xfrm>
          <a:custGeom>
            <a:avLst/>
            <a:gdLst/>
            <a:ahLst/>
            <a:cxnLst/>
            <a:rect l="l" t="t" r="r" b="b"/>
            <a:pathLst>
              <a:path w="6134100" h="596900">
                <a:moveTo>
                  <a:pt x="0" y="0"/>
                </a:moveTo>
                <a:lnTo>
                  <a:pt x="6134100" y="0"/>
                </a:lnTo>
                <a:lnTo>
                  <a:pt x="6134100" y="596900"/>
                </a:lnTo>
                <a:lnTo>
                  <a:pt x="0" y="596900"/>
                </a:lnTo>
                <a:lnTo>
                  <a:pt x="0" y="0"/>
                </a:lnTo>
                <a:close/>
              </a:path>
            </a:pathLst>
          </a:custGeom>
          <a:solidFill>
            <a:srgbClr val="D6D6D6"/>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75503" rIns="0" bIns="0" rtlCol="0">
            <a:spAutoFit/>
          </a:bodyPr>
          <a:lstStyle/>
          <a:p>
            <a:pPr marL="4419600">
              <a:lnSpc>
                <a:spcPct val="100000"/>
              </a:lnSpc>
            </a:pPr>
            <a:r>
              <a:rPr sz="2800" dirty="0">
                <a:solidFill>
                  <a:srgbClr val="E32400"/>
                </a:solidFill>
              </a:rPr>
              <a:t>全国農業新聞</a:t>
            </a:r>
            <a:r>
              <a:rPr sz="2800" spc="-60" dirty="0">
                <a:solidFill>
                  <a:srgbClr val="E32400"/>
                </a:solidFill>
              </a:rPr>
              <a:t> </a:t>
            </a:r>
            <a:r>
              <a:rPr sz="2800" b="1" spc="15" dirty="0">
                <a:solidFill>
                  <a:srgbClr val="E32400"/>
                </a:solidFill>
                <a:latin typeface="Calibri"/>
                <a:cs typeface="Calibri"/>
              </a:rPr>
              <a:t>2015.1.16</a:t>
            </a:r>
            <a:r>
              <a:rPr sz="2800" spc="15" dirty="0">
                <a:solidFill>
                  <a:srgbClr val="E32400"/>
                </a:solidFill>
              </a:rPr>
              <a:t>から７回連載</a:t>
            </a:r>
            <a:endParaRPr sz="2800">
              <a:latin typeface="Calibri"/>
              <a:cs typeface="Calibri"/>
            </a:endParaRPr>
          </a:p>
        </p:txBody>
      </p:sp>
      <p:sp>
        <p:nvSpPr>
          <p:cNvPr id="6" name="object 6"/>
          <p:cNvSpPr/>
          <p:nvPr/>
        </p:nvSpPr>
        <p:spPr>
          <a:xfrm>
            <a:off x="11874322" y="3914406"/>
            <a:ext cx="5080" cy="902335"/>
          </a:xfrm>
          <a:custGeom>
            <a:avLst/>
            <a:gdLst/>
            <a:ahLst/>
            <a:cxnLst/>
            <a:rect l="l" t="t" r="r" b="b"/>
            <a:pathLst>
              <a:path w="5079" h="902335">
                <a:moveTo>
                  <a:pt x="0" y="0"/>
                </a:moveTo>
                <a:lnTo>
                  <a:pt x="5089" y="901877"/>
                </a:lnTo>
              </a:path>
            </a:pathLst>
          </a:custGeom>
          <a:ln w="38100">
            <a:solidFill>
              <a:srgbClr val="E32400"/>
            </a:solidFill>
          </a:ln>
        </p:spPr>
        <p:txBody>
          <a:bodyPr wrap="square" lIns="0" tIns="0" rIns="0" bIns="0" rtlCol="0"/>
          <a:lstStyle/>
          <a:p>
            <a:endParaRPr/>
          </a:p>
        </p:txBody>
      </p:sp>
      <p:sp>
        <p:nvSpPr>
          <p:cNvPr id="7" name="object 7"/>
          <p:cNvSpPr/>
          <p:nvPr/>
        </p:nvSpPr>
        <p:spPr>
          <a:xfrm>
            <a:off x="11582400" y="1143000"/>
            <a:ext cx="10795" cy="2647315"/>
          </a:xfrm>
          <a:custGeom>
            <a:avLst/>
            <a:gdLst/>
            <a:ahLst/>
            <a:cxnLst/>
            <a:rect l="l" t="t" r="r" b="b"/>
            <a:pathLst>
              <a:path w="10795" h="2647315">
                <a:moveTo>
                  <a:pt x="0" y="0"/>
                </a:moveTo>
                <a:lnTo>
                  <a:pt x="10384" y="2647302"/>
                </a:lnTo>
              </a:path>
            </a:pathLst>
          </a:custGeom>
          <a:ln w="38099">
            <a:solidFill>
              <a:srgbClr val="E32400"/>
            </a:solidFill>
          </a:ln>
        </p:spPr>
        <p:txBody>
          <a:bodyPr wrap="square" lIns="0" tIns="0" rIns="0" bIns="0" rtlCol="0"/>
          <a:lstStyle/>
          <a:p>
            <a:endParaRPr/>
          </a:p>
        </p:txBody>
      </p:sp>
      <p:sp>
        <p:nvSpPr>
          <p:cNvPr id="8" name="object 8"/>
          <p:cNvSpPr/>
          <p:nvPr/>
        </p:nvSpPr>
        <p:spPr>
          <a:xfrm>
            <a:off x="406400" y="7721600"/>
            <a:ext cx="889000" cy="2019300"/>
          </a:xfrm>
          <a:custGeom>
            <a:avLst/>
            <a:gdLst/>
            <a:ahLst/>
            <a:cxnLst/>
            <a:rect l="l" t="t" r="r" b="b"/>
            <a:pathLst>
              <a:path w="889000" h="2019300">
                <a:moveTo>
                  <a:pt x="0" y="0"/>
                </a:moveTo>
                <a:lnTo>
                  <a:pt x="889000" y="0"/>
                </a:lnTo>
                <a:lnTo>
                  <a:pt x="889000" y="2019300"/>
                </a:lnTo>
                <a:lnTo>
                  <a:pt x="0" y="2019300"/>
                </a:lnTo>
                <a:lnTo>
                  <a:pt x="0" y="0"/>
                </a:lnTo>
                <a:close/>
              </a:path>
            </a:pathLst>
          </a:custGeom>
          <a:ln w="50800">
            <a:solidFill>
              <a:srgbClr val="FF4013"/>
            </a:solidFill>
          </a:ln>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9003" rIns="0" bIns="0" rtlCol="0">
            <a:spAutoFit/>
          </a:bodyPr>
          <a:lstStyle/>
          <a:p>
            <a:pPr marL="317500">
              <a:lnSpc>
                <a:spcPct val="100000"/>
              </a:lnSpc>
            </a:pPr>
            <a:r>
              <a:rPr sz="3900" spc="-30" dirty="0">
                <a:solidFill>
                  <a:srgbClr val="000000"/>
                </a:solidFill>
              </a:rPr>
              <a:t>ショッキングなニュースをデマか判断すべき８つの項目</a:t>
            </a:r>
            <a:endParaRPr sz="3900"/>
          </a:p>
        </p:txBody>
      </p:sp>
      <p:sp>
        <p:nvSpPr>
          <p:cNvPr id="3" name="object 3"/>
          <p:cNvSpPr txBox="1"/>
          <p:nvPr/>
        </p:nvSpPr>
        <p:spPr>
          <a:xfrm>
            <a:off x="304800" y="1295400"/>
            <a:ext cx="12454890" cy="6885940"/>
          </a:xfrm>
          <a:prstGeom prst="rect">
            <a:avLst/>
          </a:prstGeom>
        </p:spPr>
        <p:txBody>
          <a:bodyPr vert="horz" wrap="square" lIns="0" tIns="0" rIns="0" bIns="0" rtlCol="0">
            <a:spAutoFit/>
          </a:bodyPr>
          <a:lstStyle/>
          <a:p>
            <a:pPr marL="12700">
              <a:lnSpc>
                <a:spcPct val="100000"/>
              </a:lnSpc>
            </a:pPr>
            <a:r>
              <a:rPr sz="3600" spc="-35" dirty="0">
                <a:latin typeface="Yu Mincho"/>
                <a:cs typeface="Yu Mincho"/>
              </a:rPr>
              <a:t>・出典元が明らかになってるか？ソースは記載されてるか？</a:t>
            </a:r>
            <a:endParaRPr sz="3600">
              <a:latin typeface="Yu Mincho"/>
              <a:cs typeface="Yu Mincho"/>
            </a:endParaRPr>
          </a:p>
          <a:p>
            <a:pPr>
              <a:lnSpc>
                <a:spcPct val="100000"/>
              </a:lnSpc>
              <a:spcBef>
                <a:spcPts val="10"/>
              </a:spcBef>
            </a:pPr>
            <a:endParaRPr sz="3450">
              <a:latin typeface="Times New Roman"/>
              <a:cs typeface="Times New Roman"/>
            </a:endParaRPr>
          </a:p>
          <a:p>
            <a:pPr marL="12700">
              <a:lnSpc>
                <a:spcPct val="100000"/>
              </a:lnSpc>
            </a:pPr>
            <a:r>
              <a:rPr sz="3600" spc="-20" dirty="0">
                <a:latin typeface="Yu Mincho"/>
                <a:cs typeface="Yu Mincho"/>
              </a:rPr>
              <a:t>・投稿者が、なりすましでないか？認証済みアカウントか？</a:t>
            </a:r>
            <a:endParaRPr sz="3600">
              <a:latin typeface="Yu Mincho"/>
              <a:cs typeface="Yu Mincho"/>
            </a:endParaRPr>
          </a:p>
          <a:p>
            <a:pPr>
              <a:lnSpc>
                <a:spcPct val="100000"/>
              </a:lnSpc>
              <a:spcBef>
                <a:spcPts val="10"/>
              </a:spcBef>
            </a:pPr>
            <a:endParaRPr sz="3450">
              <a:latin typeface="Times New Roman"/>
              <a:cs typeface="Times New Roman"/>
            </a:endParaRPr>
          </a:p>
          <a:p>
            <a:pPr marL="12700">
              <a:lnSpc>
                <a:spcPct val="100000"/>
              </a:lnSpc>
            </a:pPr>
            <a:r>
              <a:rPr sz="3600" spc="-25" dirty="0">
                <a:latin typeface="Yu Mincho"/>
                <a:cs typeface="Yu Mincho"/>
              </a:rPr>
              <a:t>・投稿サイトのドメイン所有者情報など確認してみたのか？</a:t>
            </a:r>
            <a:endParaRPr sz="3600">
              <a:latin typeface="Yu Mincho"/>
              <a:cs typeface="Yu Mincho"/>
            </a:endParaRPr>
          </a:p>
          <a:p>
            <a:pPr>
              <a:lnSpc>
                <a:spcPct val="100000"/>
              </a:lnSpc>
              <a:spcBef>
                <a:spcPts val="10"/>
              </a:spcBef>
            </a:pPr>
            <a:endParaRPr sz="3450">
              <a:latin typeface="Times New Roman"/>
              <a:cs typeface="Times New Roman"/>
            </a:endParaRPr>
          </a:p>
          <a:p>
            <a:pPr marL="12700">
              <a:lnSpc>
                <a:spcPct val="100000"/>
              </a:lnSpc>
            </a:pPr>
            <a:r>
              <a:rPr sz="3600" spc="-15" dirty="0">
                <a:latin typeface="Yu Mincho"/>
                <a:cs typeface="Yu Mincho"/>
              </a:rPr>
              <a:t>・投稿時間は明示されてるか？その時の背景は妥当なのか？</a:t>
            </a:r>
            <a:endParaRPr sz="3600">
              <a:latin typeface="Yu Mincho"/>
              <a:cs typeface="Yu Mincho"/>
            </a:endParaRPr>
          </a:p>
          <a:p>
            <a:pPr>
              <a:lnSpc>
                <a:spcPct val="100000"/>
              </a:lnSpc>
              <a:spcBef>
                <a:spcPts val="25"/>
              </a:spcBef>
            </a:pPr>
            <a:endParaRPr sz="3350">
              <a:latin typeface="Times New Roman"/>
              <a:cs typeface="Times New Roman"/>
            </a:endParaRPr>
          </a:p>
          <a:p>
            <a:pPr marL="12700">
              <a:lnSpc>
                <a:spcPct val="100000"/>
              </a:lnSpc>
            </a:pPr>
            <a:r>
              <a:rPr sz="3600" spc="-25" dirty="0">
                <a:latin typeface="Yu Mincho"/>
                <a:cs typeface="Yu Mincho"/>
              </a:rPr>
              <a:t>・プロフィール写真や対象を検索して類似画像は出ないか？</a:t>
            </a:r>
            <a:endParaRPr sz="3600">
              <a:latin typeface="Yu Mincho"/>
              <a:cs typeface="Yu Mincho"/>
            </a:endParaRPr>
          </a:p>
          <a:p>
            <a:pPr>
              <a:lnSpc>
                <a:spcPct val="100000"/>
              </a:lnSpc>
              <a:spcBef>
                <a:spcPts val="10"/>
              </a:spcBef>
            </a:pPr>
            <a:endParaRPr sz="3450">
              <a:latin typeface="Times New Roman"/>
              <a:cs typeface="Times New Roman"/>
            </a:endParaRPr>
          </a:p>
          <a:p>
            <a:pPr marL="12700">
              <a:lnSpc>
                <a:spcPct val="100000"/>
              </a:lnSpc>
            </a:pPr>
            <a:r>
              <a:rPr sz="3600" spc="-15" dirty="0">
                <a:latin typeface="Yu Mincho"/>
                <a:cs typeface="Yu Mincho"/>
              </a:rPr>
              <a:t>・写真のEXIF情報から位置情報や撮影時間など問題ないか？</a:t>
            </a:r>
            <a:endParaRPr sz="3600">
              <a:latin typeface="Yu Mincho"/>
              <a:cs typeface="Yu Mincho"/>
            </a:endParaRPr>
          </a:p>
          <a:p>
            <a:pPr>
              <a:lnSpc>
                <a:spcPct val="100000"/>
              </a:lnSpc>
              <a:spcBef>
                <a:spcPts val="10"/>
              </a:spcBef>
            </a:pPr>
            <a:endParaRPr sz="3450">
              <a:latin typeface="Times New Roman"/>
              <a:cs typeface="Times New Roman"/>
            </a:endParaRPr>
          </a:p>
          <a:p>
            <a:pPr marL="12700">
              <a:lnSpc>
                <a:spcPct val="100000"/>
              </a:lnSpc>
            </a:pPr>
            <a:r>
              <a:rPr sz="3600" spc="-20" dirty="0">
                <a:latin typeface="Yu Mincho"/>
                <a:cs typeface="Yu Mincho"/>
              </a:rPr>
              <a:t>・スクリーンショットや画像は加工されたものではないか？</a:t>
            </a:r>
            <a:endParaRPr sz="3600">
              <a:latin typeface="Yu Mincho"/>
              <a:cs typeface="Yu Mincho"/>
            </a:endParaRPr>
          </a:p>
        </p:txBody>
      </p:sp>
      <p:sp>
        <p:nvSpPr>
          <p:cNvPr id="4" name="object 4"/>
          <p:cNvSpPr txBox="1"/>
          <p:nvPr/>
        </p:nvSpPr>
        <p:spPr>
          <a:xfrm>
            <a:off x="304800" y="8661400"/>
            <a:ext cx="12329160" cy="1040130"/>
          </a:xfrm>
          <a:prstGeom prst="rect">
            <a:avLst/>
          </a:prstGeom>
        </p:spPr>
        <p:txBody>
          <a:bodyPr vert="horz" wrap="square" lIns="0" tIns="0" rIns="0" bIns="0" rtlCol="0">
            <a:spAutoFit/>
          </a:bodyPr>
          <a:lstStyle/>
          <a:p>
            <a:pPr algn="ctr">
              <a:lnSpc>
                <a:spcPct val="100000"/>
              </a:lnSpc>
            </a:pPr>
            <a:r>
              <a:rPr sz="3600" spc="-15" dirty="0">
                <a:latin typeface="Yu Mincho"/>
                <a:cs typeface="Yu Mincho"/>
              </a:rPr>
              <a:t>・自分以外に投稿をシェアして拡散する必然性はあるのか？</a:t>
            </a:r>
            <a:endParaRPr sz="3600">
              <a:latin typeface="Yu Mincho"/>
              <a:cs typeface="Yu Mincho"/>
            </a:endParaRPr>
          </a:p>
          <a:p>
            <a:pPr marL="56515" algn="ctr">
              <a:lnSpc>
                <a:spcPct val="100000"/>
              </a:lnSpc>
              <a:spcBef>
                <a:spcPts val="1680"/>
              </a:spcBef>
            </a:pPr>
            <a:r>
              <a:rPr sz="1700" spc="-20" dirty="0">
                <a:latin typeface="Yu Mincho"/>
                <a:cs typeface="Yu Mincho"/>
              </a:rPr>
              <a:t>イーンスパイア（株）横田秀珠の著作権を尊重しつつ、是非ノウハウをシェアしよう！</a:t>
            </a:r>
            <a:endParaRPr sz="1700">
              <a:latin typeface="Yu Mincho"/>
              <a:cs typeface="Yu Mincho"/>
            </a:endParaRPr>
          </a:p>
        </p:txBody>
      </p:sp>
      <p:sp>
        <p:nvSpPr>
          <p:cNvPr id="5" name="object 5"/>
          <p:cNvSpPr txBox="1"/>
          <p:nvPr/>
        </p:nvSpPr>
        <p:spPr>
          <a:xfrm>
            <a:off x="12725400" y="9410700"/>
            <a:ext cx="226060" cy="200025"/>
          </a:xfrm>
          <a:prstGeom prst="rect">
            <a:avLst/>
          </a:prstGeom>
        </p:spPr>
        <p:txBody>
          <a:bodyPr vert="horz" wrap="square" lIns="0" tIns="0" rIns="0" bIns="0" rtlCol="0">
            <a:spAutoFit/>
          </a:bodyPr>
          <a:lstStyle/>
          <a:p>
            <a:pPr marL="12700">
              <a:lnSpc>
                <a:spcPct val="100000"/>
              </a:lnSpc>
            </a:pPr>
            <a:r>
              <a:rPr sz="1200" spc="135" dirty="0">
                <a:latin typeface="Yu Mincho"/>
                <a:cs typeface="Yu Mincho"/>
              </a:rPr>
              <a:t>60</a:t>
            </a:r>
            <a:endParaRPr sz="1200">
              <a:latin typeface="Yu Mincho"/>
              <a:cs typeface="Yu Minch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61</a:t>
            </a:fld>
            <a:endParaRPr spc="-105"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2" name="object 2"/>
          <p:cNvSpPr txBox="1">
            <a:spLocks noGrp="1"/>
          </p:cNvSpPr>
          <p:nvPr>
            <p:ph type="title"/>
          </p:nvPr>
        </p:nvSpPr>
        <p:spPr>
          <a:prstGeom prst="rect">
            <a:avLst/>
          </a:prstGeom>
        </p:spPr>
        <p:txBody>
          <a:bodyPr vert="horz" wrap="square" lIns="0" tIns="226303" rIns="0" bIns="0" rtlCol="0">
            <a:spAutoFit/>
          </a:bodyPr>
          <a:lstStyle/>
          <a:p>
            <a:pPr marL="457200">
              <a:lnSpc>
                <a:spcPct val="100000"/>
              </a:lnSpc>
            </a:pPr>
            <a:r>
              <a:rPr sz="3900" spc="50" dirty="0">
                <a:solidFill>
                  <a:srgbClr val="000000"/>
                </a:solidFill>
                <a:latin typeface="SimSun"/>
                <a:cs typeface="SimSun"/>
              </a:rPr>
              <a:t>スマホアプリLINE（ライン）の３大特長と長所＆短所</a:t>
            </a:r>
            <a:endParaRPr sz="3900">
              <a:latin typeface="SimSun"/>
              <a:cs typeface="SimSun"/>
            </a:endParaRPr>
          </a:p>
        </p:txBody>
      </p:sp>
      <p:graphicFrame>
        <p:nvGraphicFramePr>
          <p:cNvPr id="3" name="object 3"/>
          <p:cNvGraphicFramePr>
            <a:graphicFrameLocks noGrp="1"/>
          </p:cNvGraphicFramePr>
          <p:nvPr/>
        </p:nvGraphicFramePr>
        <p:xfrm>
          <a:off x="463550" y="1009650"/>
          <a:ext cx="12325985" cy="8194675"/>
        </p:xfrm>
        <a:graphic>
          <a:graphicData uri="http://schemas.openxmlformats.org/drawingml/2006/table">
            <a:tbl>
              <a:tblPr firstRow="1" bandRow="1">
                <a:tableStyleId>{2D5ABB26-0587-4C30-8999-92F81FD0307C}</a:tableStyleId>
              </a:tblPr>
              <a:tblGrid>
                <a:gridCol w="2924213"/>
                <a:gridCol w="4695875"/>
                <a:gridCol w="4686363"/>
              </a:tblGrid>
              <a:tr h="741100">
                <a:tc>
                  <a:txBody>
                    <a:bodyPr/>
                    <a:lstStyle/>
                    <a:p>
                      <a:pPr marL="895350">
                        <a:lnSpc>
                          <a:spcPct val="100000"/>
                        </a:lnSpc>
                        <a:spcBef>
                          <a:spcPts val="1450"/>
                        </a:spcBef>
                      </a:pPr>
                      <a:r>
                        <a:rPr sz="2400" spc="90" dirty="0">
                          <a:latin typeface="Yu Gothic"/>
                          <a:cs typeface="Yu Gothic"/>
                        </a:rPr>
                        <a:t>3大特長</a:t>
                      </a:r>
                      <a:endParaRPr sz="2400">
                        <a:latin typeface="Yu Gothic"/>
                        <a:cs typeface="Yu Gothic"/>
                      </a:endParaRPr>
                    </a:p>
                  </a:txBody>
                  <a:tcPr marL="0" marR="0" marT="0" marB="0">
                    <a:lnL w="12700">
                      <a:solidFill>
                        <a:srgbClr val="606060"/>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F5D328"/>
                    </a:solidFill>
                  </a:tcPr>
                </a:tc>
                <a:tc>
                  <a:txBody>
                    <a:bodyPr/>
                    <a:lstStyle/>
                    <a:p>
                      <a:pPr algn="ctr">
                        <a:lnSpc>
                          <a:spcPct val="100000"/>
                        </a:lnSpc>
                        <a:spcBef>
                          <a:spcPts val="1450"/>
                        </a:spcBef>
                      </a:pPr>
                      <a:r>
                        <a:rPr sz="2400" dirty="0">
                          <a:latin typeface="Yu Gothic"/>
                          <a:cs typeface="Yu Gothic"/>
                        </a:rPr>
                        <a:t>長所</a:t>
                      </a:r>
                      <a:endParaRPr sz="2400">
                        <a:latin typeface="Yu Gothic"/>
                        <a:cs typeface="Yu Gothic"/>
                      </a:endParaRPr>
                    </a:p>
                  </a:txBody>
                  <a:tcPr marL="0" marR="0" marT="0" marB="0">
                    <a:lnL w="12700">
                      <a:solidFill>
                        <a:srgbClr val="B8B8B8"/>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F5D328"/>
                    </a:solidFill>
                  </a:tcPr>
                </a:tc>
                <a:tc>
                  <a:txBody>
                    <a:bodyPr/>
                    <a:lstStyle/>
                    <a:p>
                      <a:pPr marL="12065" algn="ctr">
                        <a:lnSpc>
                          <a:spcPct val="100000"/>
                        </a:lnSpc>
                        <a:spcBef>
                          <a:spcPts val="1450"/>
                        </a:spcBef>
                      </a:pPr>
                      <a:r>
                        <a:rPr sz="2400" dirty="0">
                          <a:latin typeface="Yu Gothic"/>
                          <a:cs typeface="Yu Gothic"/>
                        </a:rPr>
                        <a:t>短所</a:t>
                      </a:r>
                      <a:endParaRPr sz="2400">
                        <a:latin typeface="Yu Gothic"/>
                        <a:cs typeface="Yu Gothic"/>
                      </a:endParaRPr>
                    </a:p>
                  </a:txBody>
                  <a:tcPr marL="0" marR="0" marT="0" marB="0">
                    <a:lnL w="12700">
                      <a:solidFill>
                        <a:srgbClr val="B8B8B8"/>
                      </a:solidFill>
                      <a:prstDash val="solid"/>
                    </a:lnL>
                    <a:lnR w="12700">
                      <a:solidFill>
                        <a:srgbClr val="606060"/>
                      </a:solidFill>
                      <a:prstDash val="solid"/>
                    </a:lnR>
                    <a:lnT w="12700">
                      <a:solidFill>
                        <a:srgbClr val="606060"/>
                      </a:solidFill>
                      <a:prstDash val="solid"/>
                    </a:lnT>
                    <a:lnB w="12700">
                      <a:solidFill>
                        <a:srgbClr val="B8B8B8"/>
                      </a:solidFill>
                      <a:prstDash val="solid"/>
                    </a:lnB>
                    <a:solidFill>
                      <a:srgbClr val="F5D328"/>
                    </a:solidFill>
                  </a:tcPr>
                </a:tc>
              </a:tr>
              <a:tr h="439514">
                <a:tc>
                  <a:txBody>
                    <a:bodyPr/>
                    <a:lstStyle/>
                    <a:p>
                      <a:endParaRPr sz="2400">
                        <a:latin typeface="Yu Gothic"/>
                        <a:cs typeface="Yu Gothic"/>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115"/>
                        </a:spcBef>
                      </a:pPr>
                      <a:r>
                        <a:rPr sz="2400" dirty="0">
                          <a:latin typeface="Yu Mincho"/>
                          <a:cs typeface="Yu Mincho"/>
                        </a:rPr>
                        <a:t>・スマホ保有者の９割がアプリを</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115"/>
                        </a:spcBef>
                      </a:pPr>
                      <a:r>
                        <a:rPr sz="2400" spc="-10" dirty="0">
                          <a:latin typeface="Yu Mincho"/>
                          <a:cs typeface="Yu Mincho"/>
                        </a:rPr>
                        <a:t>・携帯アドレス帳と同期すると繋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685"/>
                        </a:lnSpc>
                      </a:pPr>
                      <a:r>
                        <a:rPr sz="2400" spc="-15" dirty="0">
                          <a:latin typeface="Yu Mincho"/>
                          <a:cs typeface="Yu Mincho"/>
                        </a:rPr>
                        <a:t>入れていると言われる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685"/>
                        </a:lnSpc>
                      </a:pPr>
                      <a:r>
                        <a:rPr sz="2400" dirty="0">
                          <a:latin typeface="Yu Mincho"/>
                          <a:cs typeface="Yu Mincho"/>
                        </a:rPr>
                        <a:t>がりたくない人とも繋がる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19100">
                <a:tc>
                  <a:txBody>
                    <a:bodyPr/>
                    <a:lstStyle/>
                    <a:p>
                      <a:pPr marL="57150">
                        <a:lnSpc>
                          <a:spcPct val="100000"/>
                        </a:lnSpc>
                        <a:spcBef>
                          <a:spcPts val="100"/>
                        </a:spcBef>
                      </a:pPr>
                      <a:r>
                        <a:rPr sz="2400" spc="35" dirty="0">
                          <a:latin typeface="Yu Mincho"/>
                          <a:cs typeface="Yu Mincho"/>
                        </a:rPr>
                        <a:t>国内最大のSNSユー</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685"/>
                        </a:lnSpc>
                      </a:pPr>
                      <a:r>
                        <a:rPr sz="2400" spc="-15" dirty="0">
                          <a:latin typeface="Yu Mincho"/>
                          <a:cs typeface="Yu Mincho"/>
                        </a:rPr>
                        <a:t>・連絡先として相手が入ってない</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685"/>
                        </a:lnSpc>
                      </a:pPr>
                      <a:r>
                        <a:rPr sz="2400" spc="-40" dirty="0">
                          <a:latin typeface="Yu Mincho"/>
                          <a:cs typeface="Yu Mincho"/>
                        </a:rPr>
                        <a:t>・LINEやっていない事が</a:t>
                      </a:r>
                      <a:r>
                        <a:rPr sz="1900" spc="-40" dirty="0">
                          <a:latin typeface="Yu Mincho"/>
                          <a:cs typeface="Yu Mincho"/>
                        </a:rPr>
                        <a:t>、</a:t>
                      </a:r>
                      <a:r>
                        <a:rPr sz="2400" spc="-40" dirty="0">
                          <a:latin typeface="Yu Mincho"/>
                          <a:cs typeface="Yu Mincho"/>
                        </a:rPr>
                        <a:t>イジメ</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93700">
                <a:tc>
                  <a:txBody>
                    <a:bodyPr/>
                    <a:lstStyle/>
                    <a:p>
                      <a:pPr marL="57150">
                        <a:lnSpc>
                          <a:spcPts val="2785"/>
                        </a:lnSpc>
                      </a:pPr>
                      <a:r>
                        <a:rPr sz="2400" spc="-25" dirty="0">
                          <a:latin typeface="Yu Mincho"/>
                          <a:cs typeface="Yu Mincho"/>
                        </a:rPr>
                        <a:t>ザー数</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585"/>
                        </a:lnSpc>
                      </a:pPr>
                      <a:r>
                        <a:rPr sz="2400" dirty="0">
                          <a:latin typeface="Yu Mincho"/>
                          <a:cs typeface="Yu Mincho"/>
                        </a:rPr>
                        <a:t>可能性が低い</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585"/>
                        </a:lnSpc>
                      </a:pPr>
                      <a:r>
                        <a:rPr sz="2400" dirty="0">
                          <a:latin typeface="Yu Mincho"/>
                          <a:cs typeface="Yu Mincho"/>
                        </a:rPr>
                        <a:t>の対象になる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810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585"/>
                        </a:lnSpc>
                      </a:pPr>
                      <a:r>
                        <a:rPr sz="2400" spc="-10" dirty="0">
                          <a:latin typeface="Yu Mincho"/>
                          <a:cs typeface="Yu Mincho"/>
                        </a:rPr>
                        <a:t>・セキュリティなどの心配せずに</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585"/>
                        </a:lnSpc>
                      </a:pPr>
                      <a:r>
                        <a:rPr sz="2400" spc="-10" dirty="0">
                          <a:latin typeface="Yu Mincho"/>
                          <a:cs typeface="Yu Mincho"/>
                        </a:rPr>
                        <a:t>・韓国の会社、情報が漏れている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53124">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58140">
                        <a:lnSpc>
                          <a:spcPts val="2685"/>
                        </a:lnSpc>
                      </a:pPr>
                      <a:r>
                        <a:rPr sz="2400" spc="-35" dirty="0">
                          <a:latin typeface="Yu Mincho"/>
                          <a:cs typeface="Yu Mincho"/>
                        </a:rPr>
                        <a:t>安心して使える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61315">
                        <a:lnSpc>
                          <a:spcPts val="2685"/>
                        </a:lnSpc>
                      </a:pPr>
                      <a:r>
                        <a:rPr sz="2400" spc="-10" dirty="0">
                          <a:latin typeface="Yu Mincho"/>
                          <a:cs typeface="Yu Mincho"/>
                        </a:rPr>
                        <a:t>などの噂で不安がある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B8B8B8"/>
                      </a:solidFill>
                      <a:prstDash val="solid"/>
                    </a:lnB>
                    <a:solidFill>
                      <a:srgbClr val="EBEBEB"/>
                    </a:solidFill>
                  </a:tcPr>
                </a:tc>
              </a:tr>
              <a:tr h="435875">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85"/>
                        </a:spcBef>
                      </a:pPr>
                      <a:r>
                        <a:rPr sz="2400" dirty="0">
                          <a:latin typeface="Yu Mincho"/>
                          <a:cs typeface="Yu Mincho"/>
                        </a:rPr>
                        <a:t>・肌身離さず持ち歩くスマホへの</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85"/>
                        </a:spcBef>
                      </a:pPr>
                      <a:r>
                        <a:rPr sz="2400" spc="-15" dirty="0">
                          <a:latin typeface="Yu Mincho"/>
                          <a:cs typeface="Yu Mincho"/>
                        </a:rPr>
                        <a:t>・顔色を見て判断するコミュニケ</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40005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685"/>
                        </a:lnSpc>
                      </a:pPr>
                      <a:r>
                        <a:rPr sz="2400" dirty="0">
                          <a:latin typeface="Yu Mincho"/>
                          <a:cs typeface="Yu Mincho"/>
                        </a:rPr>
                        <a:t>プッシュ配信は最強</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685"/>
                        </a:lnSpc>
                      </a:pPr>
                      <a:r>
                        <a:rPr sz="2400" dirty="0">
                          <a:latin typeface="Yu Mincho"/>
                          <a:cs typeface="Yu Mincho"/>
                        </a:rPr>
                        <a:t>ーション能力が鈍る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793750">
                <a:tc>
                  <a:txBody>
                    <a:bodyPr/>
                    <a:lstStyle/>
                    <a:p>
                      <a:pPr marL="57150">
                        <a:lnSpc>
                          <a:spcPct val="100000"/>
                        </a:lnSpc>
                        <a:spcBef>
                          <a:spcPts val="1650"/>
                        </a:spcBef>
                      </a:pPr>
                      <a:r>
                        <a:rPr sz="2400" spc="-50" dirty="0">
                          <a:latin typeface="Yu Mincho"/>
                          <a:cs typeface="Yu Mincho"/>
                        </a:rPr>
                        <a:t>リアルタイム交流</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735"/>
                        </a:lnSpc>
                      </a:pPr>
                      <a:r>
                        <a:rPr sz="2400" spc="-25" dirty="0">
                          <a:latin typeface="Yu Mincho"/>
                          <a:cs typeface="Yu Mincho"/>
                        </a:rPr>
                        <a:t>・スタンプ、写真、動画、音声、</a:t>
                      </a:r>
                      <a:endParaRPr sz="2400">
                        <a:latin typeface="Yu Mincho"/>
                        <a:cs typeface="Yu Mincho"/>
                      </a:endParaRPr>
                    </a:p>
                    <a:p>
                      <a:pPr marL="358140">
                        <a:lnSpc>
                          <a:spcPct val="100000"/>
                        </a:lnSpc>
                        <a:spcBef>
                          <a:spcPts val="219"/>
                        </a:spcBef>
                      </a:pPr>
                      <a:r>
                        <a:rPr sz="2400" dirty="0">
                          <a:latin typeface="Yu Mincho"/>
                          <a:cs typeface="Yu Mincho"/>
                        </a:rPr>
                        <a:t>位置情報などを送れる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735"/>
                        </a:lnSpc>
                      </a:pPr>
                      <a:r>
                        <a:rPr sz="2400" dirty="0">
                          <a:latin typeface="Yu Mincho"/>
                          <a:cs typeface="Yu Mincho"/>
                        </a:rPr>
                        <a:t>・既読管理に追われ、スマホなし</a:t>
                      </a:r>
                      <a:endParaRPr sz="2400">
                        <a:latin typeface="Yu Mincho"/>
                        <a:cs typeface="Yu Mincho"/>
                      </a:endParaRPr>
                    </a:p>
                    <a:p>
                      <a:pPr marL="361315">
                        <a:lnSpc>
                          <a:spcPct val="100000"/>
                        </a:lnSpc>
                        <a:spcBef>
                          <a:spcPts val="219"/>
                        </a:spcBef>
                      </a:pPr>
                      <a:r>
                        <a:rPr sz="2400" spc="-45" dirty="0">
                          <a:latin typeface="Yu Mincho"/>
                          <a:cs typeface="Yu Mincho"/>
                        </a:rPr>
                        <a:t>LINEなしで生活できない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685"/>
                        </a:lnSpc>
                      </a:pPr>
                      <a:r>
                        <a:rPr sz="2400" dirty="0">
                          <a:latin typeface="Yu Mincho"/>
                          <a:cs typeface="Yu Mincho"/>
                        </a:rPr>
                        <a:t>・相手が読んだかどうか分かる既</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685"/>
                        </a:lnSpc>
                      </a:pPr>
                      <a:r>
                        <a:rPr sz="2400" dirty="0">
                          <a:latin typeface="Yu Mincho"/>
                          <a:cs typeface="Yu Mincho"/>
                        </a:rPr>
                        <a:t>・間時間が埋められ、勉強やプ</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56757">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58140">
                        <a:lnSpc>
                          <a:spcPts val="2685"/>
                        </a:lnSpc>
                      </a:pPr>
                      <a:r>
                        <a:rPr sz="2400" dirty="0">
                          <a:latin typeface="Yu Mincho"/>
                          <a:cs typeface="Yu Mincho"/>
                        </a:rPr>
                        <a:t>読管理で即時性がある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61315">
                        <a:lnSpc>
                          <a:spcPts val="2685"/>
                        </a:lnSpc>
                      </a:pPr>
                      <a:r>
                        <a:rPr sz="2400" spc="-30" dirty="0">
                          <a:latin typeface="Yu Mincho"/>
                          <a:cs typeface="Yu Mincho"/>
                        </a:rPr>
                        <a:t>ライベートが疎かになる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B8B8B8"/>
                      </a:solidFill>
                      <a:prstDash val="solid"/>
                    </a:lnB>
                    <a:solidFill>
                      <a:srgbClr val="EBEBEB"/>
                    </a:solidFill>
                  </a:tcPr>
                </a:tc>
              </a:tr>
              <a:tr h="444942">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155"/>
                        </a:spcBef>
                      </a:pPr>
                      <a:r>
                        <a:rPr sz="2400" spc="-55" dirty="0">
                          <a:latin typeface="Yu Mincho"/>
                          <a:cs typeface="Yu Mincho"/>
                        </a:rPr>
                        <a:t>・LINEゲーム、ミュージック、</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155"/>
                        </a:spcBef>
                      </a:pPr>
                      <a:r>
                        <a:rPr sz="2400" spc="-30" dirty="0">
                          <a:latin typeface="Yu Mincho"/>
                          <a:cs typeface="Yu Mincho"/>
                        </a:rPr>
                        <a:t>・LINEの友だちから招待される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685"/>
                        </a:lnSpc>
                      </a:pPr>
                      <a:r>
                        <a:rPr sz="2400" dirty="0">
                          <a:latin typeface="Yu Mincho"/>
                          <a:cs typeface="Yu Mincho"/>
                        </a:rPr>
                        <a:t>マンガ等のサービスが充実</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685"/>
                        </a:lnSpc>
                      </a:pPr>
                      <a:r>
                        <a:rPr sz="2400" spc="-25" dirty="0">
                          <a:latin typeface="Yu Mincho"/>
                          <a:cs typeface="Yu Mincho"/>
                        </a:rPr>
                        <a:t>ゲームを断られず巻き込まれる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787400">
                <a:tc>
                  <a:txBody>
                    <a:bodyPr/>
                    <a:lstStyle/>
                    <a:p>
                      <a:pPr marL="57150">
                        <a:lnSpc>
                          <a:spcPct val="100000"/>
                        </a:lnSpc>
                        <a:spcBef>
                          <a:spcPts val="1700"/>
                        </a:spcBef>
                      </a:pPr>
                      <a:r>
                        <a:rPr sz="2400" dirty="0">
                          <a:latin typeface="Yu Mincho"/>
                          <a:cs typeface="Yu Mincho"/>
                        </a:rPr>
                        <a:t>スマホ関連サービス</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685"/>
                        </a:lnSpc>
                      </a:pPr>
                      <a:r>
                        <a:rPr sz="2400" spc="-55" dirty="0">
                          <a:latin typeface="Yu Mincho"/>
                          <a:cs typeface="Yu Mincho"/>
                        </a:rPr>
                        <a:t>・LINEモール･ギフト･LINE</a:t>
                      </a:r>
                      <a:r>
                        <a:rPr sz="2400" spc="90" dirty="0">
                          <a:latin typeface="Yu Mincho"/>
                          <a:cs typeface="Yu Mincho"/>
                        </a:rPr>
                        <a:t> </a:t>
                      </a:r>
                      <a:r>
                        <a:rPr sz="2400" spc="125" dirty="0">
                          <a:latin typeface="Yu Mincho"/>
                          <a:cs typeface="Yu Mincho"/>
                        </a:rPr>
                        <a:t>Pay</a:t>
                      </a:r>
                      <a:endParaRPr sz="2400">
                        <a:latin typeface="Yu Mincho"/>
                        <a:cs typeface="Yu Mincho"/>
                      </a:endParaRPr>
                    </a:p>
                    <a:p>
                      <a:pPr marL="358140">
                        <a:lnSpc>
                          <a:spcPct val="100000"/>
                        </a:lnSpc>
                        <a:spcBef>
                          <a:spcPts val="219"/>
                        </a:spcBef>
                      </a:pPr>
                      <a:r>
                        <a:rPr sz="2400" spc="-15" dirty="0">
                          <a:latin typeface="Yu Mincho"/>
                          <a:cs typeface="Yu Mincho"/>
                        </a:rPr>
                        <a:t>など買い物も充実してきた</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685"/>
                        </a:lnSpc>
                      </a:pPr>
                      <a:r>
                        <a:rPr sz="2400" dirty="0">
                          <a:latin typeface="Yu Mincho"/>
                          <a:cs typeface="Yu Mincho"/>
                        </a:rPr>
                        <a:t>・アカウント乗っ取りなどで詐欺</a:t>
                      </a:r>
                      <a:endParaRPr sz="2400">
                        <a:latin typeface="Yu Mincho"/>
                        <a:cs typeface="Yu Mincho"/>
                      </a:endParaRPr>
                    </a:p>
                    <a:p>
                      <a:pPr marL="361315">
                        <a:lnSpc>
                          <a:spcPct val="100000"/>
                        </a:lnSpc>
                        <a:spcBef>
                          <a:spcPts val="219"/>
                        </a:spcBef>
                      </a:pPr>
                      <a:r>
                        <a:rPr sz="2400" dirty="0">
                          <a:latin typeface="Yu Mincho"/>
                          <a:cs typeface="Yu Mincho"/>
                        </a:rPr>
                        <a:t>などに出会う危険がある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0005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685"/>
                        </a:lnSpc>
                      </a:pPr>
                      <a:r>
                        <a:rPr sz="2400" spc="-5" dirty="0">
                          <a:latin typeface="Yu Mincho"/>
                          <a:cs typeface="Yu Mincho"/>
                        </a:rPr>
                        <a:t>・スマホにとどまらずパソコンで</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685"/>
                        </a:lnSpc>
                      </a:pPr>
                      <a:r>
                        <a:rPr sz="2400" spc="-15" dirty="0">
                          <a:latin typeface="Yu Mincho"/>
                          <a:cs typeface="Yu Mincho"/>
                        </a:rPr>
                        <a:t>・ゲーム課金や音楽など出費が増</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54052">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606060"/>
                      </a:solidFill>
                      <a:prstDash val="solid"/>
                    </a:lnB>
                    <a:solidFill>
                      <a:srgbClr val="EBEBEB"/>
                    </a:solidFill>
                  </a:tcPr>
                </a:tc>
                <a:tc>
                  <a:txBody>
                    <a:bodyPr/>
                    <a:lstStyle/>
                    <a:p>
                      <a:pPr marL="358140">
                        <a:lnSpc>
                          <a:spcPts val="2735"/>
                        </a:lnSpc>
                      </a:pPr>
                      <a:r>
                        <a:rPr sz="2400" spc="-10" dirty="0">
                          <a:latin typeface="Yu Mincho"/>
                          <a:cs typeface="Yu Mincho"/>
                        </a:rPr>
                        <a:t>も使えるサービスが開始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606060"/>
                      </a:solidFill>
                      <a:prstDash val="solid"/>
                    </a:lnB>
                    <a:solidFill>
                      <a:srgbClr val="EBEBEB"/>
                    </a:solidFill>
                  </a:tcPr>
                </a:tc>
                <a:tc>
                  <a:txBody>
                    <a:bodyPr/>
                    <a:lstStyle/>
                    <a:p>
                      <a:pPr marL="361315">
                        <a:lnSpc>
                          <a:spcPts val="2735"/>
                        </a:lnSpc>
                      </a:pPr>
                      <a:r>
                        <a:rPr sz="2400" dirty="0">
                          <a:latin typeface="Yu Mincho"/>
                          <a:cs typeface="Yu Mincho"/>
                        </a:rPr>
                        <a:t>え、お小遣いを圧迫する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606060"/>
                      </a:solidFill>
                      <a:prstDash val="solid"/>
                    </a:lnB>
                    <a:solidFill>
                      <a:srgbClr val="EBEBEB"/>
                    </a:solid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5503" rIns="0" bIns="0" rtlCol="0">
            <a:spAutoFit/>
          </a:bodyPr>
          <a:lstStyle/>
          <a:p>
            <a:pPr marL="342900">
              <a:lnSpc>
                <a:spcPct val="100000"/>
              </a:lnSpc>
            </a:pPr>
            <a:r>
              <a:rPr sz="3600" spc="-85" dirty="0">
                <a:solidFill>
                  <a:srgbClr val="000000"/>
                </a:solidFill>
                <a:latin typeface="Arial"/>
                <a:cs typeface="Arial"/>
              </a:rPr>
              <a:t>Twitter</a:t>
            </a:r>
            <a:r>
              <a:rPr sz="3600" spc="-85" dirty="0">
                <a:solidFill>
                  <a:srgbClr val="000000"/>
                </a:solidFill>
                <a:latin typeface="Yu Mincho"/>
                <a:cs typeface="Yu Mincho"/>
              </a:rPr>
              <a:t>や</a:t>
            </a:r>
            <a:r>
              <a:rPr sz="3600" spc="-85" dirty="0">
                <a:solidFill>
                  <a:srgbClr val="000000"/>
                </a:solidFill>
                <a:latin typeface="Arial"/>
                <a:cs typeface="Arial"/>
              </a:rPr>
              <a:t>Facebook</a:t>
            </a:r>
            <a:r>
              <a:rPr sz="3600" spc="-85" dirty="0">
                <a:solidFill>
                  <a:srgbClr val="000000"/>
                </a:solidFill>
                <a:latin typeface="Yu Mincho"/>
                <a:cs typeface="Yu Mincho"/>
              </a:rPr>
              <a:t>やってる人は、ほぼ全員が</a:t>
            </a:r>
            <a:r>
              <a:rPr sz="3600" spc="-85" dirty="0">
                <a:solidFill>
                  <a:srgbClr val="000000"/>
                </a:solidFill>
                <a:latin typeface="Arial"/>
                <a:cs typeface="Arial"/>
              </a:rPr>
              <a:t>LINE</a:t>
            </a:r>
            <a:r>
              <a:rPr sz="3600" spc="-85" dirty="0">
                <a:solidFill>
                  <a:srgbClr val="000000"/>
                </a:solidFill>
                <a:latin typeface="Yu Mincho"/>
                <a:cs typeface="Yu Mincho"/>
              </a:rPr>
              <a:t>をしている</a:t>
            </a:r>
            <a:endParaRPr sz="3600">
              <a:latin typeface="Yu Mincho"/>
              <a:cs typeface="Yu Mincho"/>
            </a:endParaRPr>
          </a:p>
        </p:txBody>
      </p:sp>
      <p:sp>
        <p:nvSpPr>
          <p:cNvPr id="3" name="object 3"/>
          <p:cNvSpPr/>
          <p:nvPr/>
        </p:nvSpPr>
        <p:spPr>
          <a:xfrm>
            <a:off x="292140" y="1041400"/>
            <a:ext cx="12141156" cy="810249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sz="half" idx="2"/>
          </p:nvPr>
        </p:nvSpPr>
        <p:spPr>
          <a:prstGeom prst="rect">
            <a:avLst/>
          </a:prstGeom>
        </p:spPr>
        <p:txBody>
          <a:bodyPr vert="horz" wrap="square" lIns="0" tIns="0" rIns="0" bIns="0" rtlCol="0">
            <a:spAutoFit/>
          </a:bodyPr>
          <a:lstStyle/>
          <a:p>
            <a:pPr marL="3416300" marR="482600" indent="12700">
              <a:lnSpc>
                <a:spcPts val="4900"/>
              </a:lnSpc>
            </a:pPr>
            <a:r>
              <a:rPr spc="-45" dirty="0"/>
              <a:t>Twitter  </a:t>
            </a:r>
            <a:r>
              <a:rPr spc="-240" dirty="0"/>
              <a:t>3500</a:t>
            </a:r>
            <a:r>
              <a:rPr dirty="0">
                <a:latin typeface="Yu Mincho"/>
                <a:cs typeface="Yu Mincho"/>
              </a:rPr>
              <a:t>万</a:t>
            </a:r>
          </a:p>
          <a:p>
            <a:pPr>
              <a:lnSpc>
                <a:spcPct val="100000"/>
              </a:lnSpc>
            </a:pPr>
            <a:endParaRPr sz="4300">
              <a:latin typeface="Times New Roman"/>
              <a:cs typeface="Times New Roman"/>
            </a:endParaRPr>
          </a:p>
          <a:p>
            <a:pPr>
              <a:lnSpc>
                <a:spcPct val="100000"/>
              </a:lnSpc>
            </a:pPr>
            <a:endParaRPr sz="5700">
              <a:latin typeface="Times New Roman"/>
              <a:cs typeface="Times New Roman"/>
            </a:endParaRPr>
          </a:p>
          <a:p>
            <a:pPr marL="12700" marR="3886200" indent="266700">
              <a:lnSpc>
                <a:spcPts val="4900"/>
              </a:lnSpc>
            </a:pPr>
            <a:r>
              <a:rPr spc="-215" dirty="0">
                <a:solidFill>
                  <a:srgbClr val="77BB41"/>
                </a:solidFill>
              </a:rPr>
              <a:t>LINE  </a:t>
            </a:r>
            <a:r>
              <a:rPr spc="-240" dirty="0">
                <a:solidFill>
                  <a:srgbClr val="77BB41"/>
                </a:solidFill>
              </a:rPr>
              <a:t>6800</a:t>
            </a:r>
            <a:r>
              <a:rPr dirty="0">
                <a:solidFill>
                  <a:srgbClr val="77BB41"/>
                </a:solidFill>
                <a:latin typeface="Yu Mincho"/>
                <a:cs typeface="Yu Mincho"/>
              </a:rPr>
              <a:t>万</a:t>
            </a:r>
          </a:p>
          <a:p>
            <a:pPr>
              <a:lnSpc>
                <a:spcPct val="100000"/>
              </a:lnSpc>
            </a:pPr>
            <a:endParaRPr sz="4300">
              <a:latin typeface="Times New Roman"/>
              <a:cs typeface="Times New Roman"/>
            </a:endParaRPr>
          </a:p>
          <a:p>
            <a:pPr marL="3657600" marR="5080" indent="-241300">
              <a:lnSpc>
                <a:spcPts val="4900"/>
              </a:lnSpc>
              <a:spcBef>
                <a:spcPts val="3155"/>
              </a:spcBef>
            </a:pPr>
            <a:r>
              <a:rPr spc="-600" dirty="0">
                <a:solidFill>
                  <a:srgbClr val="0042AA"/>
                </a:solidFill>
              </a:rPr>
              <a:t>F</a:t>
            </a:r>
            <a:r>
              <a:rPr spc="-545" dirty="0">
                <a:solidFill>
                  <a:srgbClr val="0042AA"/>
                </a:solidFill>
              </a:rPr>
              <a:t>a</a:t>
            </a:r>
            <a:r>
              <a:rPr spc="-210" dirty="0">
                <a:solidFill>
                  <a:srgbClr val="0042AA"/>
                </a:solidFill>
              </a:rPr>
              <a:t>cebo</a:t>
            </a:r>
            <a:r>
              <a:rPr spc="-20" dirty="0">
                <a:solidFill>
                  <a:srgbClr val="0042AA"/>
                </a:solidFill>
              </a:rPr>
              <a:t>o</a:t>
            </a:r>
            <a:r>
              <a:rPr spc="-65" dirty="0">
                <a:solidFill>
                  <a:srgbClr val="0042AA"/>
                </a:solidFill>
              </a:rPr>
              <a:t>k  </a:t>
            </a:r>
            <a:r>
              <a:rPr spc="-190" dirty="0">
                <a:solidFill>
                  <a:srgbClr val="0042AA"/>
                </a:solidFill>
              </a:rPr>
              <a:t>2500</a:t>
            </a:r>
            <a:r>
              <a:rPr spc="-190" dirty="0">
                <a:solidFill>
                  <a:srgbClr val="0042AA"/>
                </a:solidFill>
                <a:latin typeface="Yu Mincho"/>
                <a:cs typeface="Yu Mincho"/>
              </a:rPr>
              <a:t>万</a:t>
            </a:r>
          </a:p>
        </p:txBody>
      </p:sp>
      <p:sp>
        <p:nvSpPr>
          <p:cNvPr id="5" name="object 5"/>
          <p:cNvSpPr txBox="1">
            <a:spLocks noGrp="1"/>
          </p:cNvSpPr>
          <p:nvPr>
            <p:ph sz="half" idx="3"/>
          </p:nvPr>
        </p:nvSpPr>
        <p:spPr>
          <a:prstGeom prst="rect">
            <a:avLst/>
          </a:prstGeom>
        </p:spPr>
        <p:txBody>
          <a:bodyPr vert="horz" wrap="square" lIns="0" tIns="0" rIns="0" bIns="0" rtlCol="0">
            <a:spAutoFit/>
          </a:bodyPr>
          <a:lstStyle/>
          <a:p>
            <a:pPr marL="2679700" marR="368300" indent="12700">
              <a:lnSpc>
                <a:spcPts val="4900"/>
              </a:lnSpc>
            </a:pPr>
            <a:r>
              <a:rPr spc="-45" dirty="0"/>
              <a:t>Twitter  </a:t>
            </a:r>
            <a:r>
              <a:rPr spc="-240" dirty="0"/>
              <a:t>3500</a:t>
            </a:r>
            <a:r>
              <a:rPr dirty="0">
                <a:latin typeface="Yu Mincho"/>
                <a:cs typeface="Yu Mincho"/>
              </a:rPr>
              <a:t>万</a:t>
            </a:r>
          </a:p>
          <a:p>
            <a:pPr>
              <a:lnSpc>
                <a:spcPct val="100000"/>
              </a:lnSpc>
            </a:pPr>
            <a:endParaRPr sz="4300">
              <a:latin typeface="Times New Roman"/>
              <a:cs typeface="Times New Roman"/>
            </a:endParaRPr>
          </a:p>
          <a:p>
            <a:pPr marL="12700" marR="3035300" indent="266700">
              <a:lnSpc>
                <a:spcPts val="4900"/>
              </a:lnSpc>
              <a:spcBef>
                <a:spcPts val="2855"/>
              </a:spcBef>
            </a:pPr>
            <a:r>
              <a:rPr spc="-215" dirty="0">
                <a:solidFill>
                  <a:srgbClr val="77BB41"/>
                </a:solidFill>
              </a:rPr>
              <a:t>LINE  </a:t>
            </a:r>
            <a:r>
              <a:rPr spc="-240" dirty="0">
                <a:solidFill>
                  <a:srgbClr val="77BB41"/>
                </a:solidFill>
              </a:rPr>
              <a:t>6800</a:t>
            </a:r>
            <a:r>
              <a:rPr dirty="0">
                <a:solidFill>
                  <a:srgbClr val="77BB41"/>
                </a:solidFill>
                <a:latin typeface="Yu Mincho"/>
                <a:cs typeface="Yu Mincho"/>
              </a:rPr>
              <a:t>万</a:t>
            </a:r>
          </a:p>
          <a:p>
            <a:pPr>
              <a:lnSpc>
                <a:spcPct val="100000"/>
              </a:lnSpc>
            </a:pPr>
            <a:endParaRPr sz="4300">
              <a:latin typeface="Times New Roman"/>
              <a:cs typeface="Times New Roman"/>
            </a:endParaRPr>
          </a:p>
          <a:p>
            <a:pPr marL="2806700" marR="5080" indent="-241300">
              <a:lnSpc>
                <a:spcPts val="4900"/>
              </a:lnSpc>
              <a:spcBef>
                <a:spcPts val="3155"/>
              </a:spcBef>
            </a:pPr>
            <a:r>
              <a:rPr spc="-600" dirty="0">
                <a:solidFill>
                  <a:srgbClr val="0042AA"/>
                </a:solidFill>
              </a:rPr>
              <a:t>F</a:t>
            </a:r>
            <a:r>
              <a:rPr spc="-545" dirty="0">
                <a:solidFill>
                  <a:srgbClr val="0042AA"/>
                </a:solidFill>
              </a:rPr>
              <a:t>a</a:t>
            </a:r>
            <a:r>
              <a:rPr spc="-210" dirty="0">
                <a:solidFill>
                  <a:srgbClr val="0042AA"/>
                </a:solidFill>
              </a:rPr>
              <a:t>cebo</a:t>
            </a:r>
            <a:r>
              <a:rPr spc="-20" dirty="0">
                <a:solidFill>
                  <a:srgbClr val="0042AA"/>
                </a:solidFill>
              </a:rPr>
              <a:t>o</a:t>
            </a:r>
            <a:r>
              <a:rPr spc="-65" dirty="0">
                <a:solidFill>
                  <a:srgbClr val="0042AA"/>
                </a:solidFill>
              </a:rPr>
              <a:t>k  </a:t>
            </a:r>
            <a:r>
              <a:rPr spc="-190" dirty="0">
                <a:solidFill>
                  <a:srgbClr val="0042AA"/>
                </a:solidFill>
              </a:rPr>
              <a:t>2500</a:t>
            </a:r>
            <a:r>
              <a:rPr spc="-190" dirty="0">
                <a:solidFill>
                  <a:srgbClr val="0042AA"/>
                </a:solidFill>
                <a:latin typeface="Yu Mincho"/>
                <a:cs typeface="Yu Mincho"/>
              </a:rPr>
              <a:t>万</a:t>
            </a:r>
          </a:p>
        </p:txBody>
      </p:sp>
      <p:sp>
        <p:nvSpPr>
          <p:cNvPr id="6" name="object 6"/>
          <p:cNvSpPr/>
          <p:nvPr/>
        </p:nvSpPr>
        <p:spPr>
          <a:xfrm>
            <a:off x="344230" y="1351686"/>
            <a:ext cx="5678170" cy="7844155"/>
          </a:xfrm>
          <a:custGeom>
            <a:avLst/>
            <a:gdLst/>
            <a:ahLst/>
            <a:cxnLst/>
            <a:rect l="l" t="t" r="r" b="b"/>
            <a:pathLst>
              <a:path w="5678170" h="7844155">
                <a:moveTo>
                  <a:pt x="0" y="0"/>
                </a:moveTo>
                <a:lnTo>
                  <a:pt x="5677966" y="7843570"/>
                </a:lnTo>
              </a:path>
            </a:pathLst>
          </a:custGeom>
          <a:ln w="126999">
            <a:solidFill>
              <a:srgbClr val="E32400"/>
            </a:solidFill>
          </a:ln>
        </p:spPr>
        <p:txBody>
          <a:bodyPr wrap="square" lIns="0" tIns="0" rIns="0" bIns="0" rtlCol="0"/>
          <a:lstStyle/>
          <a:p>
            <a:endParaRPr/>
          </a:p>
        </p:txBody>
      </p:sp>
      <p:sp>
        <p:nvSpPr>
          <p:cNvPr id="7" name="object 7"/>
          <p:cNvSpPr/>
          <p:nvPr/>
        </p:nvSpPr>
        <p:spPr>
          <a:xfrm>
            <a:off x="313770" y="1290916"/>
            <a:ext cx="6389370" cy="7955915"/>
          </a:xfrm>
          <a:custGeom>
            <a:avLst/>
            <a:gdLst/>
            <a:ahLst/>
            <a:cxnLst/>
            <a:rect l="l" t="t" r="r" b="b"/>
            <a:pathLst>
              <a:path w="6389370" h="7955915">
                <a:moveTo>
                  <a:pt x="0" y="7955495"/>
                </a:moveTo>
                <a:lnTo>
                  <a:pt x="6388836" y="0"/>
                </a:lnTo>
              </a:path>
            </a:pathLst>
          </a:custGeom>
          <a:ln w="127000">
            <a:solidFill>
              <a:srgbClr val="E32400"/>
            </a:solidFill>
          </a:ln>
        </p:spPr>
        <p:txBody>
          <a:bodyPr wrap="square" lIns="0" tIns="0" rIns="0" bIns="0" rtlCol="0"/>
          <a:lstStyle/>
          <a:p>
            <a:endParaRPr/>
          </a:p>
        </p:txBody>
      </p:sp>
      <p:sp>
        <p:nvSpPr>
          <p:cNvPr id="8" name="object 8"/>
          <p:cNvSpPr/>
          <p:nvPr/>
        </p:nvSpPr>
        <p:spPr>
          <a:xfrm>
            <a:off x="8877300" y="1179106"/>
            <a:ext cx="3810000" cy="5708015"/>
          </a:xfrm>
          <a:custGeom>
            <a:avLst/>
            <a:gdLst/>
            <a:ahLst/>
            <a:cxnLst/>
            <a:rect l="l" t="t" r="r" b="b"/>
            <a:pathLst>
              <a:path w="3810000" h="5708015">
                <a:moveTo>
                  <a:pt x="3252038" y="835833"/>
                </a:moveTo>
                <a:lnTo>
                  <a:pt x="3277112" y="874092"/>
                </a:lnTo>
                <a:lnTo>
                  <a:pt x="3301609" y="912875"/>
                </a:lnTo>
                <a:lnTo>
                  <a:pt x="3325530" y="952170"/>
                </a:lnTo>
                <a:lnTo>
                  <a:pt x="3348875" y="991965"/>
                </a:lnTo>
                <a:lnTo>
                  <a:pt x="3371643" y="1032247"/>
                </a:lnTo>
                <a:lnTo>
                  <a:pt x="3393835" y="1073005"/>
                </a:lnTo>
                <a:lnTo>
                  <a:pt x="3415450" y="1114227"/>
                </a:lnTo>
                <a:lnTo>
                  <a:pt x="3436489" y="1155899"/>
                </a:lnTo>
                <a:lnTo>
                  <a:pt x="3456951" y="1198011"/>
                </a:lnTo>
                <a:lnTo>
                  <a:pt x="3476838" y="1240549"/>
                </a:lnTo>
                <a:lnTo>
                  <a:pt x="3496147" y="1283502"/>
                </a:lnTo>
                <a:lnTo>
                  <a:pt x="3514881" y="1326857"/>
                </a:lnTo>
                <a:lnTo>
                  <a:pt x="3533038" y="1370602"/>
                </a:lnTo>
                <a:lnTo>
                  <a:pt x="3550618" y="1414726"/>
                </a:lnTo>
                <a:lnTo>
                  <a:pt x="3567622" y="1459215"/>
                </a:lnTo>
                <a:lnTo>
                  <a:pt x="3584050" y="1504057"/>
                </a:lnTo>
                <a:lnTo>
                  <a:pt x="3599901" y="1549241"/>
                </a:lnTo>
                <a:lnTo>
                  <a:pt x="3615176" y="1594755"/>
                </a:lnTo>
                <a:lnTo>
                  <a:pt x="3629875" y="1640585"/>
                </a:lnTo>
                <a:lnTo>
                  <a:pt x="3643997" y="1686720"/>
                </a:lnTo>
                <a:lnTo>
                  <a:pt x="3657542" y="1733148"/>
                </a:lnTo>
                <a:lnTo>
                  <a:pt x="3670511" y="1779856"/>
                </a:lnTo>
                <a:lnTo>
                  <a:pt x="3682904" y="1826833"/>
                </a:lnTo>
                <a:lnTo>
                  <a:pt x="3694721" y="1874065"/>
                </a:lnTo>
                <a:lnTo>
                  <a:pt x="3705961" y="1921542"/>
                </a:lnTo>
                <a:lnTo>
                  <a:pt x="3716624" y="1969250"/>
                </a:lnTo>
                <a:lnTo>
                  <a:pt x="3726711" y="2017177"/>
                </a:lnTo>
                <a:lnTo>
                  <a:pt x="3736222" y="2065312"/>
                </a:lnTo>
                <a:lnTo>
                  <a:pt x="3745157" y="2113642"/>
                </a:lnTo>
                <a:lnTo>
                  <a:pt x="3753514" y="2162155"/>
                </a:lnTo>
                <a:lnTo>
                  <a:pt x="3761296" y="2210838"/>
                </a:lnTo>
                <a:lnTo>
                  <a:pt x="3768501" y="2259680"/>
                </a:lnTo>
                <a:lnTo>
                  <a:pt x="3775130" y="2308668"/>
                </a:lnTo>
                <a:lnTo>
                  <a:pt x="3781182" y="2357791"/>
                </a:lnTo>
                <a:lnTo>
                  <a:pt x="3786658" y="2407035"/>
                </a:lnTo>
                <a:lnTo>
                  <a:pt x="3791558" y="2456389"/>
                </a:lnTo>
                <a:lnTo>
                  <a:pt x="3795881" y="2505841"/>
                </a:lnTo>
                <a:lnTo>
                  <a:pt x="3799627" y="2555378"/>
                </a:lnTo>
                <a:lnTo>
                  <a:pt x="3802798" y="2604988"/>
                </a:lnTo>
                <a:lnTo>
                  <a:pt x="3805391" y="2654659"/>
                </a:lnTo>
                <a:lnTo>
                  <a:pt x="3807409" y="2704379"/>
                </a:lnTo>
                <a:lnTo>
                  <a:pt x="3808850" y="2754136"/>
                </a:lnTo>
                <a:lnTo>
                  <a:pt x="3809714" y="2803917"/>
                </a:lnTo>
                <a:lnTo>
                  <a:pt x="3810003" y="2853710"/>
                </a:lnTo>
                <a:lnTo>
                  <a:pt x="3809714" y="2903503"/>
                </a:lnTo>
                <a:lnTo>
                  <a:pt x="3808850" y="2953284"/>
                </a:lnTo>
                <a:lnTo>
                  <a:pt x="3807409" y="3003040"/>
                </a:lnTo>
                <a:lnTo>
                  <a:pt x="3805391" y="3052760"/>
                </a:lnTo>
                <a:lnTo>
                  <a:pt x="3802798" y="3102431"/>
                </a:lnTo>
                <a:lnTo>
                  <a:pt x="3799627" y="3152041"/>
                </a:lnTo>
                <a:lnTo>
                  <a:pt x="3795881" y="3201578"/>
                </a:lnTo>
                <a:lnTo>
                  <a:pt x="3791558" y="3251030"/>
                </a:lnTo>
                <a:lnTo>
                  <a:pt x="3786658" y="3300384"/>
                </a:lnTo>
                <a:lnTo>
                  <a:pt x="3781182" y="3349629"/>
                </a:lnTo>
                <a:lnTo>
                  <a:pt x="3775130" y="3398751"/>
                </a:lnTo>
                <a:lnTo>
                  <a:pt x="3768501" y="3447740"/>
                </a:lnTo>
                <a:lnTo>
                  <a:pt x="3761296" y="3496582"/>
                </a:lnTo>
                <a:lnTo>
                  <a:pt x="3753514" y="3545265"/>
                </a:lnTo>
                <a:lnTo>
                  <a:pt x="3745157" y="3593778"/>
                </a:lnTo>
                <a:lnTo>
                  <a:pt x="3736222" y="3642108"/>
                </a:lnTo>
                <a:lnTo>
                  <a:pt x="3726711" y="3690243"/>
                </a:lnTo>
                <a:lnTo>
                  <a:pt x="3716624" y="3738171"/>
                </a:lnTo>
                <a:lnTo>
                  <a:pt x="3705961" y="3785879"/>
                </a:lnTo>
                <a:lnTo>
                  <a:pt x="3694721" y="3833355"/>
                </a:lnTo>
                <a:lnTo>
                  <a:pt x="3682904" y="3880588"/>
                </a:lnTo>
                <a:lnTo>
                  <a:pt x="3670511" y="3927565"/>
                </a:lnTo>
                <a:lnTo>
                  <a:pt x="3657542" y="3974273"/>
                </a:lnTo>
                <a:lnTo>
                  <a:pt x="3643997" y="4020701"/>
                </a:lnTo>
                <a:lnTo>
                  <a:pt x="3629875" y="4066836"/>
                </a:lnTo>
                <a:lnTo>
                  <a:pt x="3615176" y="4112667"/>
                </a:lnTo>
                <a:lnTo>
                  <a:pt x="3599901" y="4158180"/>
                </a:lnTo>
                <a:lnTo>
                  <a:pt x="3584050" y="4203365"/>
                </a:lnTo>
                <a:lnTo>
                  <a:pt x="3567622" y="4248208"/>
                </a:lnTo>
                <a:lnTo>
                  <a:pt x="3550618" y="4292697"/>
                </a:lnTo>
                <a:lnTo>
                  <a:pt x="3533038" y="4336820"/>
                </a:lnTo>
                <a:lnTo>
                  <a:pt x="3514881" y="4380566"/>
                </a:lnTo>
                <a:lnTo>
                  <a:pt x="3496147" y="4423921"/>
                </a:lnTo>
                <a:lnTo>
                  <a:pt x="3476838" y="4466874"/>
                </a:lnTo>
                <a:lnTo>
                  <a:pt x="3456951" y="4509413"/>
                </a:lnTo>
                <a:lnTo>
                  <a:pt x="3436489" y="4551525"/>
                </a:lnTo>
                <a:lnTo>
                  <a:pt x="3415450" y="4593197"/>
                </a:lnTo>
                <a:lnTo>
                  <a:pt x="3393835" y="4634419"/>
                </a:lnTo>
                <a:lnTo>
                  <a:pt x="3371643" y="4675177"/>
                </a:lnTo>
                <a:lnTo>
                  <a:pt x="3348875" y="4715460"/>
                </a:lnTo>
                <a:lnTo>
                  <a:pt x="3325530" y="4755255"/>
                </a:lnTo>
                <a:lnTo>
                  <a:pt x="3301609" y="4794551"/>
                </a:lnTo>
                <a:lnTo>
                  <a:pt x="3277112" y="4833334"/>
                </a:lnTo>
                <a:lnTo>
                  <a:pt x="3252038" y="4871593"/>
                </a:lnTo>
                <a:lnTo>
                  <a:pt x="3222433" y="4915005"/>
                </a:lnTo>
                <a:lnTo>
                  <a:pt x="3192361" y="4957259"/>
                </a:lnTo>
                <a:lnTo>
                  <a:pt x="3161834" y="4998356"/>
                </a:lnTo>
                <a:lnTo>
                  <a:pt x="3130865" y="5038295"/>
                </a:lnTo>
                <a:lnTo>
                  <a:pt x="3099466" y="5077077"/>
                </a:lnTo>
                <a:lnTo>
                  <a:pt x="3067651" y="5114700"/>
                </a:lnTo>
                <a:lnTo>
                  <a:pt x="3035431" y="5151167"/>
                </a:lnTo>
                <a:lnTo>
                  <a:pt x="3002819" y="5186475"/>
                </a:lnTo>
                <a:lnTo>
                  <a:pt x="2969828" y="5220626"/>
                </a:lnTo>
                <a:lnTo>
                  <a:pt x="2936471" y="5253619"/>
                </a:lnTo>
                <a:lnTo>
                  <a:pt x="2902760" y="5285455"/>
                </a:lnTo>
                <a:lnTo>
                  <a:pt x="2868708" y="5316133"/>
                </a:lnTo>
                <a:lnTo>
                  <a:pt x="2834327" y="5345653"/>
                </a:lnTo>
                <a:lnTo>
                  <a:pt x="2799630" y="5374016"/>
                </a:lnTo>
                <a:lnTo>
                  <a:pt x="2764630" y="5401221"/>
                </a:lnTo>
                <a:lnTo>
                  <a:pt x="2729340" y="5427268"/>
                </a:lnTo>
                <a:lnTo>
                  <a:pt x="2693772" y="5452157"/>
                </a:lnTo>
                <a:lnTo>
                  <a:pt x="2657938" y="5475889"/>
                </a:lnTo>
                <a:lnTo>
                  <a:pt x="2621851" y="5498464"/>
                </a:lnTo>
                <a:lnTo>
                  <a:pt x="2585525" y="5519880"/>
                </a:lnTo>
                <a:lnTo>
                  <a:pt x="2548971" y="5540139"/>
                </a:lnTo>
                <a:lnTo>
                  <a:pt x="2512202" y="5559241"/>
                </a:lnTo>
                <a:lnTo>
                  <a:pt x="2475231" y="5577184"/>
                </a:lnTo>
                <a:lnTo>
                  <a:pt x="2438071" y="5593970"/>
                </a:lnTo>
                <a:lnTo>
                  <a:pt x="2400733" y="5609599"/>
                </a:lnTo>
                <a:lnTo>
                  <a:pt x="2363232" y="5624069"/>
                </a:lnTo>
                <a:lnTo>
                  <a:pt x="2325579" y="5637383"/>
                </a:lnTo>
                <a:lnTo>
                  <a:pt x="2287786" y="5649538"/>
                </a:lnTo>
                <a:lnTo>
                  <a:pt x="2249868" y="5660536"/>
                </a:lnTo>
                <a:lnTo>
                  <a:pt x="2211835" y="5670376"/>
                </a:lnTo>
                <a:lnTo>
                  <a:pt x="2173702" y="5679058"/>
                </a:lnTo>
                <a:lnTo>
                  <a:pt x="2135480" y="5686583"/>
                </a:lnTo>
                <a:lnTo>
                  <a:pt x="2097183" y="5692950"/>
                </a:lnTo>
                <a:lnTo>
                  <a:pt x="2058822" y="5698160"/>
                </a:lnTo>
                <a:lnTo>
                  <a:pt x="2020410" y="5702211"/>
                </a:lnTo>
                <a:lnTo>
                  <a:pt x="1981961" y="5705105"/>
                </a:lnTo>
                <a:lnTo>
                  <a:pt x="1943487" y="5706842"/>
                </a:lnTo>
                <a:lnTo>
                  <a:pt x="1905000" y="5707421"/>
                </a:lnTo>
                <a:lnTo>
                  <a:pt x="1866512" y="5706842"/>
                </a:lnTo>
                <a:lnTo>
                  <a:pt x="1828038" y="5705105"/>
                </a:lnTo>
                <a:lnTo>
                  <a:pt x="1789589" y="5702211"/>
                </a:lnTo>
                <a:lnTo>
                  <a:pt x="1751177" y="5698160"/>
                </a:lnTo>
                <a:lnTo>
                  <a:pt x="1712816" y="5692950"/>
                </a:lnTo>
                <a:lnTo>
                  <a:pt x="1674519" y="5686583"/>
                </a:lnTo>
                <a:lnTo>
                  <a:pt x="1636297" y="5679058"/>
                </a:lnTo>
                <a:lnTo>
                  <a:pt x="1598164" y="5670376"/>
                </a:lnTo>
                <a:lnTo>
                  <a:pt x="1560131" y="5660536"/>
                </a:lnTo>
                <a:lnTo>
                  <a:pt x="1522213" y="5649538"/>
                </a:lnTo>
                <a:lnTo>
                  <a:pt x="1484420" y="5637383"/>
                </a:lnTo>
                <a:lnTo>
                  <a:pt x="1446767" y="5624069"/>
                </a:lnTo>
                <a:lnTo>
                  <a:pt x="1409266" y="5609599"/>
                </a:lnTo>
                <a:lnTo>
                  <a:pt x="1371928" y="5593970"/>
                </a:lnTo>
                <a:lnTo>
                  <a:pt x="1334768" y="5577184"/>
                </a:lnTo>
                <a:lnTo>
                  <a:pt x="1297797" y="5559241"/>
                </a:lnTo>
                <a:lnTo>
                  <a:pt x="1261028" y="5540139"/>
                </a:lnTo>
                <a:lnTo>
                  <a:pt x="1224474" y="5519880"/>
                </a:lnTo>
                <a:lnTo>
                  <a:pt x="1188148" y="5498464"/>
                </a:lnTo>
                <a:lnTo>
                  <a:pt x="1152061" y="5475889"/>
                </a:lnTo>
                <a:lnTo>
                  <a:pt x="1116227" y="5452157"/>
                </a:lnTo>
                <a:lnTo>
                  <a:pt x="1080659" y="5427268"/>
                </a:lnTo>
                <a:lnTo>
                  <a:pt x="1045369" y="5401221"/>
                </a:lnTo>
                <a:lnTo>
                  <a:pt x="1010369" y="5374016"/>
                </a:lnTo>
                <a:lnTo>
                  <a:pt x="975672" y="5345653"/>
                </a:lnTo>
                <a:lnTo>
                  <a:pt x="941291" y="5316133"/>
                </a:lnTo>
                <a:lnTo>
                  <a:pt x="907239" y="5285455"/>
                </a:lnTo>
                <a:lnTo>
                  <a:pt x="873528" y="5253619"/>
                </a:lnTo>
                <a:lnTo>
                  <a:pt x="840171" y="5220626"/>
                </a:lnTo>
                <a:lnTo>
                  <a:pt x="807180" y="5186475"/>
                </a:lnTo>
                <a:lnTo>
                  <a:pt x="774568" y="5151167"/>
                </a:lnTo>
                <a:lnTo>
                  <a:pt x="742348" y="5114700"/>
                </a:lnTo>
                <a:lnTo>
                  <a:pt x="710533" y="5077077"/>
                </a:lnTo>
                <a:lnTo>
                  <a:pt x="679134" y="5038295"/>
                </a:lnTo>
                <a:lnTo>
                  <a:pt x="648165" y="4998356"/>
                </a:lnTo>
                <a:lnTo>
                  <a:pt x="617638" y="4957259"/>
                </a:lnTo>
                <a:lnTo>
                  <a:pt x="587566" y="4915005"/>
                </a:lnTo>
                <a:lnTo>
                  <a:pt x="557961" y="4871593"/>
                </a:lnTo>
                <a:lnTo>
                  <a:pt x="532888" y="4833334"/>
                </a:lnTo>
                <a:lnTo>
                  <a:pt x="508390" y="4794551"/>
                </a:lnTo>
                <a:lnTo>
                  <a:pt x="484469" y="4755255"/>
                </a:lnTo>
                <a:lnTo>
                  <a:pt x="461125" y="4715460"/>
                </a:lnTo>
                <a:lnTo>
                  <a:pt x="438357" y="4675177"/>
                </a:lnTo>
                <a:lnTo>
                  <a:pt x="416165" y="4634419"/>
                </a:lnTo>
                <a:lnTo>
                  <a:pt x="394550" y="4593197"/>
                </a:lnTo>
                <a:lnTo>
                  <a:pt x="373511" y="4551525"/>
                </a:lnTo>
                <a:lnTo>
                  <a:pt x="353049" y="4509413"/>
                </a:lnTo>
                <a:lnTo>
                  <a:pt x="333163" y="4466874"/>
                </a:lnTo>
                <a:lnTo>
                  <a:pt x="313853" y="4423921"/>
                </a:lnTo>
                <a:lnTo>
                  <a:pt x="295120" y="4380566"/>
                </a:lnTo>
                <a:lnTo>
                  <a:pt x="276963" y="4336820"/>
                </a:lnTo>
                <a:lnTo>
                  <a:pt x="259382" y="4292697"/>
                </a:lnTo>
                <a:lnTo>
                  <a:pt x="242378" y="4248208"/>
                </a:lnTo>
                <a:lnTo>
                  <a:pt x="225951" y="4203365"/>
                </a:lnTo>
                <a:lnTo>
                  <a:pt x="210100" y="4158180"/>
                </a:lnTo>
                <a:lnTo>
                  <a:pt x="194825" y="4112667"/>
                </a:lnTo>
                <a:lnTo>
                  <a:pt x="180126" y="4066836"/>
                </a:lnTo>
                <a:lnTo>
                  <a:pt x="166004" y="4020701"/>
                </a:lnTo>
                <a:lnTo>
                  <a:pt x="152459" y="3974273"/>
                </a:lnTo>
                <a:lnTo>
                  <a:pt x="139490" y="3927565"/>
                </a:lnTo>
                <a:lnTo>
                  <a:pt x="127097" y="3880588"/>
                </a:lnTo>
                <a:lnTo>
                  <a:pt x="115281" y="3833355"/>
                </a:lnTo>
                <a:lnTo>
                  <a:pt x="104041" y="3785879"/>
                </a:lnTo>
                <a:lnTo>
                  <a:pt x="93377" y="3738171"/>
                </a:lnTo>
                <a:lnTo>
                  <a:pt x="83290" y="3690243"/>
                </a:lnTo>
                <a:lnTo>
                  <a:pt x="73779" y="3642108"/>
                </a:lnTo>
                <a:lnTo>
                  <a:pt x="64845" y="3593778"/>
                </a:lnTo>
                <a:lnTo>
                  <a:pt x="56487" y="3545265"/>
                </a:lnTo>
                <a:lnTo>
                  <a:pt x="48706" y="3496582"/>
                </a:lnTo>
                <a:lnTo>
                  <a:pt x="41500" y="3447740"/>
                </a:lnTo>
                <a:lnTo>
                  <a:pt x="34872" y="3398751"/>
                </a:lnTo>
                <a:lnTo>
                  <a:pt x="28820" y="3349629"/>
                </a:lnTo>
                <a:lnTo>
                  <a:pt x="23344" y="3300384"/>
                </a:lnTo>
                <a:lnTo>
                  <a:pt x="18444" y="3251030"/>
                </a:lnTo>
                <a:lnTo>
                  <a:pt x="14121" y="3201578"/>
                </a:lnTo>
                <a:lnTo>
                  <a:pt x="10375" y="3152041"/>
                </a:lnTo>
                <a:lnTo>
                  <a:pt x="7204" y="3102431"/>
                </a:lnTo>
                <a:lnTo>
                  <a:pt x="4610" y="3052760"/>
                </a:lnTo>
                <a:lnTo>
                  <a:pt x="2593" y="3003040"/>
                </a:lnTo>
                <a:lnTo>
                  <a:pt x="1152" y="2953284"/>
                </a:lnTo>
                <a:lnTo>
                  <a:pt x="287" y="2903503"/>
                </a:lnTo>
                <a:lnTo>
                  <a:pt x="0" y="2853710"/>
                </a:lnTo>
                <a:lnTo>
                  <a:pt x="287" y="2803917"/>
                </a:lnTo>
                <a:lnTo>
                  <a:pt x="1152" y="2754136"/>
                </a:lnTo>
                <a:lnTo>
                  <a:pt x="2593" y="2704379"/>
                </a:lnTo>
                <a:lnTo>
                  <a:pt x="4610" y="2654659"/>
                </a:lnTo>
                <a:lnTo>
                  <a:pt x="7204" y="2604988"/>
                </a:lnTo>
                <a:lnTo>
                  <a:pt x="10375" y="2555378"/>
                </a:lnTo>
                <a:lnTo>
                  <a:pt x="14121" y="2505841"/>
                </a:lnTo>
                <a:lnTo>
                  <a:pt x="18444" y="2456389"/>
                </a:lnTo>
                <a:lnTo>
                  <a:pt x="23344" y="2407035"/>
                </a:lnTo>
                <a:lnTo>
                  <a:pt x="28820" y="2357791"/>
                </a:lnTo>
                <a:lnTo>
                  <a:pt x="34872" y="2308668"/>
                </a:lnTo>
                <a:lnTo>
                  <a:pt x="41500" y="2259680"/>
                </a:lnTo>
                <a:lnTo>
                  <a:pt x="48706" y="2210838"/>
                </a:lnTo>
                <a:lnTo>
                  <a:pt x="56487" y="2162155"/>
                </a:lnTo>
                <a:lnTo>
                  <a:pt x="64845" y="2113642"/>
                </a:lnTo>
                <a:lnTo>
                  <a:pt x="73779" y="2065312"/>
                </a:lnTo>
                <a:lnTo>
                  <a:pt x="83290" y="2017177"/>
                </a:lnTo>
                <a:lnTo>
                  <a:pt x="93377" y="1969250"/>
                </a:lnTo>
                <a:lnTo>
                  <a:pt x="104041" y="1921542"/>
                </a:lnTo>
                <a:lnTo>
                  <a:pt x="115281" y="1874065"/>
                </a:lnTo>
                <a:lnTo>
                  <a:pt x="127097" y="1826833"/>
                </a:lnTo>
                <a:lnTo>
                  <a:pt x="139490" y="1779856"/>
                </a:lnTo>
                <a:lnTo>
                  <a:pt x="152459" y="1733148"/>
                </a:lnTo>
                <a:lnTo>
                  <a:pt x="166004" y="1686720"/>
                </a:lnTo>
                <a:lnTo>
                  <a:pt x="180126" y="1640585"/>
                </a:lnTo>
                <a:lnTo>
                  <a:pt x="194825" y="1594755"/>
                </a:lnTo>
                <a:lnTo>
                  <a:pt x="210100" y="1549241"/>
                </a:lnTo>
                <a:lnTo>
                  <a:pt x="225951" y="1504057"/>
                </a:lnTo>
                <a:lnTo>
                  <a:pt x="242378" y="1459215"/>
                </a:lnTo>
                <a:lnTo>
                  <a:pt x="259382" y="1414726"/>
                </a:lnTo>
                <a:lnTo>
                  <a:pt x="276963" y="1370602"/>
                </a:lnTo>
                <a:lnTo>
                  <a:pt x="295120" y="1326857"/>
                </a:lnTo>
                <a:lnTo>
                  <a:pt x="313853" y="1283502"/>
                </a:lnTo>
                <a:lnTo>
                  <a:pt x="333163" y="1240549"/>
                </a:lnTo>
                <a:lnTo>
                  <a:pt x="353049" y="1198011"/>
                </a:lnTo>
                <a:lnTo>
                  <a:pt x="373511" y="1155899"/>
                </a:lnTo>
                <a:lnTo>
                  <a:pt x="394550" y="1114227"/>
                </a:lnTo>
                <a:lnTo>
                  <a:pt x="416165" y="1073005"/>
                </a:lnTo>
                <a:lnTo>
                  <a:pt x="438357" y="1032247"/>
                </a:lnTo>
                <a:lnTo>
                  <a:pt x="461125" y="991965"/>
                </a:lnTo>
                <a:lnTo>
                  <a:pt x="484469" y="952170"/>
                </a:lnTo>
                <a:lnTo>
                  <a:pt x="508390" y="912875"/>
                </a:lnTo>
                <a:lnTo>
                  <a:pt x="532888" y="874092"/>
                </a:lnTo>
                <a:lnTo>
                  <a:pt x="557961" y="835833"/>
                </a:lnTo>
                <a:lnTo>
                  <a:pt x="587566" y="792421"/>
                </a:lnTo>
                <a:lnTo>
                  <a:pt x="617638" y="750166"/>
                </a:lnTo>
                <a:lnTo>
                  <a:pt x="648165" y="709069"/>
                </a:lnTo>
                <a:lnTo>
                  <a:pt x="679134" y="669130"/>
                </a:lnTo>
                <a:lnTo>
                  <a:pt x="710533" y="630348"/>
                </a:lnTo>
                <a:lnTo>
                  <a:pt x="742348" y="592724"/>
                </a:lnTo>
                <a:lnTo>
                  <a:pt x="774568" y="556257"/>
                </a:lnTo>
                <a:lnTo>
                  <a:pt x="807180" y="520949"/>
                </a:lnTo>
                <a:lnTo>
                  <a:pt x="840171" y="486798"/>
                </a:lnTo>
                <a:lnTo>
                  <a:pt x="873528" y="453804"/>
                </a:lnTo>
                <a:lnTo>
                  <a:pt x="907239" y="421968"/>
                </a:lnTo>
                <a:lnTo>
                  <a:pt x="941291" y="391290"/>
                </a:lnTo>
                <a:lnTo>
                  <a:pt x="975672" y="361770"/>
                </a:lnTo>
                <a:lnTo>
                  <a:pt x="1010369" y="333407"/>
                </a:lnTo>
                <a:lnTo>
                  <a:pt x="1045369" y="306202"/>
                </a:lnTo>
                <a:lnTo>
                  <a:pt x="1080659" y="280154"/>
                </a:lnTo>
                <a:lnTo>
                  <a:pt x="1116227" y="255265"/>
                </a:lnTo>
                <a:lnTo>
                  <a:pt x="1152061" y="231532"/>
                </a:lnTo>
                <a:lnTo>
                  <a:pt x="1188148" y="208958"/>
                </a:lnTo>
                <a:lnTo>
                  <a:pt x="1224474" y="187541"/>
                </a:lnTo>
                <a:lnTo>
                  <a:pt x="1261028" y="167282"/>
                </a:lnTo>
                <a:lnTo>
                  <a:pt x="1297797" y="148181"/>
                </a:lnTo>
                <a:lnTo>
                  <a:pt x="1334768" y="130237"/>
                </a:lnTo>
                <a:lnTo>
                  <a:pt x="1371928" y="113451"/>
                </a:lnTo>
                <a:lnTo>
                  <a:pt x="1409266" y="97822"/>
                </a:lnTo>
                <a:lnTo>
                  <a:pt x="1446767" y="83351"/>
                </a:lnTo>
                <a:lnTo>
                  <a:pt x="1484420" y="70038"/>
                </a:lnTo>
                <a:lnTo>
                  <a:pt x="1522213" y="57883"/>
                </a:lnTo>
                <a:lnTo>
                  <a:pt x="1560131" y="46885"/>
                </a:lnTo>
                <a:lnTo>
                  <a:pt x="1598164" y="37045"/>
                </a:lnTo>
                <a:lnTo>
                  <a:pt x="1636297" y="28362"/>
                </a:lnTo>
                <a:lnTo>
                  <a:pt x="1674519" y="20837"/>
                </a:lnTo>
                <a:lnTo>
                  <a:pt x="1712816" y="14470"/>
                </a:lnTo>
                <a:lnTo>
                  <a:pt x="1751177" y="9261"/>
                </a:lnTo>
                <a:lnTo>
                  <a:pt x="1789589" y="5209"/>
                </a:lnTo>
                <a:lnTo>
                  <a:pt x="1828038" y="2315"/>
                </a:lnTo>
                <a:lnTo>
                  <a:pt x="1866512" y="578"/>
                </a:lnTo>
                <a:lnTo>
                  <a:pt x="1904999" y="0"/>
                </a:lnTo>
                <a:lnTo>
                  <a:pt x="1943487" y="578"/>
                </a:lnTo>
                <a:lnTo>
                  <a:pt x="1981961" y="2315"/>
                </a:lnTo>
                <a:lnTo>
                  <a:pt x="2020410" y="5209"/>
                </a:lnTo>
                <a:lnTo>
                  <a:pt x="2058822" y="9261"/>
                </a:lnTo>
                <a:lnTo>
                  <a:pt x="2097183" y="14470"/>
                </a:lnTo>
                <a:lnTo>
                  <a:pt x="2135480" y="20837"/>
                </a:lnTo>
                <a:lnTo>
                  <a:pt x="2173702" y="28362"/>
                </a:lnTo>
                <a:lnTo>
                  <a:pt x="2211835" y="37045"/>
                </a:lnTo>
                <a:lnTo>
                  <a:pt x="2249868" y="46885"/>
                </a:lnTo>
                <a:lnTo>
                  <a:pt x="2287786" y="57883"/>
                </a:lnTo>
                <a:lnTo>
                  <a:pt x="2325579" y="70038"/>
                </a:lnTo>
                <a:lnTo>
                  <a:pt x="2363232" y="83351"/>
                </a:lnTo>
                <a:lnTo>
                  <a:pt x="2400733" y="97822"/>
                </a:lnTo>
                <a:lnTo>
                  <a:pt x="2438071" y="113451"/>
                </a:lnTo>
                <a:lnTo>
                  <a:pt x="2475231" y="130237"/>
                </a:lnTo>
                <a:lnTo>
                  <a:pt x="2512202" y="148181"/>
                </a:lnTo>
                <a:lnTo>
                  <a:pt x="2548971" y="167282"/>
                </a:lnTo>
                <a:lnTo>
                  <a:pt x="2585525" y="187541"/>
                </a:lnTo>
                <a:lnTo>
                  <a:pt x="2621851" y="208958"/>
                </a:lnTo>
                <a:lnTo>
                  <a:pt x="2657938" y="231532"/>
                </a:lnTo>
                <a:lnTo>
                  <a:pt x="2693772" y="255265"/>
                </a:lnTo>
                <a:lnTo>
                  <a:pt x="2729340" y="280154"/>
                </a:lnTo>
                <a:lnTo>
                  <a:pt x="2764630" y="306202"/>
                </a:lnTo>
                <a:lnTo>
                  <a:pt x="2799630" y="333407"/>
                </a:lnTo>
                <a:lnTo>
                  <a:pt x="2834327" y="361770"/>
                </a:lnTo>
                <a:lnTo>
                  <a:pt x="2868708" y="391290"/>
                </a:lnTo>
                <a:lnTo>
                  <a:pt x="2902760" y="421968"/>
                </a:lnTo>
                <a:lnTo>
                  <a:pt x="2936471" y="453804"/>
                </a:lnTo>
                <a:lnTo>
                  <a:pt x="2969828" y="486798"/>
                </a:lnTo>
                <a:lnTo>
                  <a:pt x="3002819" y="520949"/>
                </a:lnTo>
                <a:lnTo>
                  <a:pt x="3035431" y="556257"/>
                </a:lnTo>
                <a:lnTo>
                  <a:pt x="3067651" y="592724"/>
                </a:lnTo>
                <a:lnTo>
                  <a:pt x="3099466" y="630348"/>
                </a:lnTo>
                <a:lnTo>
                  <a:pt x="3130865" y="669130"/>
                </a:lnTo>
                <a:lnTo>
                  <a:pt x="3161834" y="709069"/>
                </a:lnTo>
                <a:lnTo>
                  <a:pt x="3192361" y="750166"/>
                </a:lnTo>
                <a:lnTo>
                  <a:pt x="3222433" y="792421"/>
                </a:lnTo>
                <a:lnTo>
                  <a:pt x="3252038" y="835833"/>
                </a:lnTo>
              </a:path>
            </a:pathLst>
          </a:custGeom>
          <a:ln w="50800">
            <a:solidFill>
              <a:srgbClr val="00C7FC"/>
            </a:solidFill>
          </a:ln>
        </p:spPr>
        <p:txBody>
          <a:bodyPr wrap="square" lIns="0" tIns="0" rIns="0" bIns="0" rtlCol="0"/>
          <a:lstStyle/>
          <a:p>
            <a:endParaRPr/>
          </a:p>
        </p:txBody>
      </p:sp>
      <p:sp>
        <p:nvSpPr>
          <p:cNvPr id="9" name="object 9"/>
          <p:cNvSpPr/>
          <p:nvPr/>
        </p:nvSpPr>
        <p:spPr>
          <a:xfrm>
            <a:off x="8881732" y="3892521"/>
            <a:ext cx="3810000" cy="4183379"/>
          </a:xfrm>
          <a:custGeom>
            <a:avLst/>
            <a:gdLst/>
            <a:ahLst/>
            <a:cxnLst/>
            <a:rect l="l" t="t" r="r" b="b"/>
            <a:pathLst>
              <a:path w="3810000" h="4183379">
                <a:moveTo>
                  <a:pt x="3252038" y="612511"/>
                </a:moveTo>
                <a:lnTo>
                  <a:pt x="3283466" y="647827"/>
                </a:lnTo>
                <a:lnTo>
                  <a:pt x="3313984" y="683747"/>
                </a:lnTo>
                <a:lnTo>
                  <a:pt x="3343590" y="720253"/>
                </a:lnTo>
                <a:lnTo>
                  <a:pt x="3372285" y="757327"/>
                </a:lnTo>
                <a:lnTo>
                  <a:pt x="3400070" y="794952"/>
                </a:lnTo>
                <a:lnTo>
                  <a:pt x="3426943" y="833109"/>
                </a:lnTo>
                <a:lnTo>
                  <a:pt x="3452905" y="871781"/>
                </a:lnTo>
                <a:lnTo>
                  <a:pt x="3477957" y="910950"/>
                </a:lnTo>
                <a:lnTo>
                  <a:pt x="3502097" y="950599"/>
                </a:lnTo>
                <a:lnTo>
                  <a:pt x="3525327" y="990710"/>
                </a:lnTo>
                <a:lnTo>
                  <a:pt x="3547646" y="1031264"/>
                </a:lnTo>
                <a:lnTo>
                  <a:pt x="3569053" y="1072244"/>
                </a:lnTo>
                <a:lnTo>
                  <a:pt x="3589550" y="1113633"/>
                </a:lnTo>
                <a:lnTo>
                  <a:pt x="3609136" y="1155413"/>
                </a:lnTo>
                <a:lnTo>
                  <a:pt x="3627810" y="1197565"/>
                </a:lnTo>
                <a:lnTo>
                  <a:pt x="3645574" y="1240072"/>
                </a:lnTo>
                <a:lnTo>
                  <a:pt x="3662427" y="1282917"/>
                </a:lnTo>
                <a:lnTo>
                  <a:pt x="3678369" y="1326082"/>
                </a:lnTo>
                <a:lnTo>
                  <a:pt x="3693400" y="1369548"/>
                </a:lnTo>
                <a:lnTo>
                  <a:pt x="3707520" y="1413298"/>
                </a:lnTo>
                <a:lnTo>
                  <a:pt x="3720729" y="1457315"/>
                </a:lnTo>
                <a:lnTo>
                  <a:pt x="3733027" y="1501580"/>
                </a:lnTo>
                <a:lnTo>
                  <a:pt x="3744414" y="1546077"/>
                </a:lnTo>
                <a:lnTo>
                  <a:pt x="3754890" y="1590786"/>
                </a:lnTo>
                <a:lnTo>
                  <a:pt x="3764455" y="1635690"/>
                </a:lnTo>
                <a:lnTo>
                  <a:pt x="3773109" y="1680773"/>
                </a:lnTo>
                <a:lnTo>
                  <a:pt x="3780852" y="1726014"/>
                </a:lnTo>
                <a:lnTo>
                  <a:pt x="3787684" y="1771398"/>
                </a:lnTo>
                <a:lnTo>
                  <a:pt x="3793606" y="1816907"/>
                </a:lnTo>
                <a:lnTo>
                  <a:pt x="3798616" y="1862521"/>
                </a:lnTo>
                <a:lnTo>
                  <a:pt x="3802715" y="1908225"/>
                </a:lnTo>
                <a:lnTo>
                  <a:pt x="3805904" y="1954000"/>
                </a:lnTo>
                <a:lnTo>
                  <a:pt x="3808181" y="1999828"/>
                </a:lnTo>
                <a:lnTo>
                  <a:pt x="3809548" y="2045691"/>
                </a:lnTo>
                <a:lnTo>
                  <a:pt x="3810003" y="2091572"/>
                </a:lnTo>
                <a:lnTo>
                  <a:pt x="3809548" y="2137453"/>
                </a:lnTo>
                <a:lnTo>
                  <a:pt x="3808181" y="2183317"/>
                </a:lnTo>
                <a:lnTo>
                  <a:pt x="3805904" y="2229144"/>
                </a:lnTo>
                <a:lnTo>
                  <a:pt x="3802715" y="2274919"/>
                </a:lnTo>
                <a:lnTo>
                  <a:pt x="3798616" y="2320623"/>
                </a:lnTo>
                <a:lnTo>
                  <a:pt x="3793606" y="2366237"/>
                </a:lnTo>
                <a:lnTo>
                  <a:pt x="3787684" y="2411746"/>
                </a:lnTo>
                <a:lnTo>
                  <a:pt x="3780852" y="2457130"/>
                </a:lnTo>
                <a:lnTo>
                  <a:pt x="3773109" y="2502372"/>
                </a:lnTo>
                <a:lnTo>
                  <a:pt x="3764455" y="2547454"/>
                </a:lnTo>
                <a:lnTo>
                  <a:pt x="3754890" y="2592358"/>
                </a:lnTo>
                <a:lnTo>
                  <a:pt x="3744414" y="2637068"/>
                </a:lnTo>
                <a:lnTo>
                  <a:pt x="3733027" y="2681564"/>
                </a:lnTo>
                <a:lnTo>
                  <a:pt x="3720729" y="2725829"/>
                </a:lnTo>
                <a:lnTo>
                  <a:pt x="3707520" y="2769846"/>
                </a:lnTo>
                <a:lnTo>
                  <a:pt x="3693400" y="2813596"/>
                </a:lnTo>
                <a:lnTo>
                  <a:pt x="3678369" y="2857062"/>
                </a:lnTo>
                <a:lnTo>
                  <a:pt x="3662427" y="2900227"/>
                </a:lnTo>
                <a:lnTo>
                  <a:pt x="3645574" y="2943072"/>
                </a:lnTo>
                <a:lnTo>
                  <a:pt x="3627810" y="2985579"/>
                </a:lnTo>
                <a:lnTo>
                  <a:pt x="3609136" y="3027732"/>
                </a:lnTo>
                <a:lnTo>
                  <a:pt x="3589550" y="3069511"/>
                </a:lnTo>
                <a:lnTo>
                  <a:pt x="3569053" y="3110900"/>
                </a:lnTo>
                <a:lnTo>
                  <a:pt x="3547646" y="3151880"/>
                </a:lnTo>
                <a:lnTo>
                  <a:pt x="3525327" y="3192435"/>
                </a:lnTo>
                <a:lnTo>
                  <a:pt x="3502097" y="3232545"/>
                </a:lnTo>
                <a:lnTo>
                  <a:pt x="3477957" y="3272194"/>
                </a:lnTo>
                <a:lnTo>
                  <a:pt x="3452905" y="3311363"/>
                </a:lnTo>
                <a:lnTo>
                  <a:pt x="3426943" y="3350035"/>
                </a:lnTo>
                <a:lnTo>
                  <a:pt x="3400070" y="3388192"/>
                </a:lnTo>
                <a:lnTo>
                  <a:pt x="3372285" y="3425817"/>
                </a:lnTo>
                <a:lnTo>
                  <a:pt x="3343590" y="3462891"/>
                </a:lnTo>
                <a:lnTo>
                  <a:pt x="3313984" y="3499397"/>
                </a:lnTo>
                <a:lnTo>
                  <a:pt x="3283466" y="3535317"/>
                </a:lnTo>
                <a:lnTo>
                  <a:pt x="3252038" y="3570633"/>
                </a:lnTo>
                <a:lnTo>
                  <a:pt x="3218421" y="3606663"/>
                </a:lnTo>
                <a:lnTo>
                  <a:pt x="3184204" y="3641601"/>
                </a:lnTo>
                <a:lnTo>
                  <a:pt x="3149407" y="3675448"/>
                </a:lnTo>
                <a:lnTo>
                  <a:pt x="3114047" y="3708203"/>
                </a:lnTo>
                <a:lnTo>
                  <a:pt x="3078143" y="3739865"/>
                </a:lnTo>
                <a:lnTo>
                  <a:pt x="3041713" y="3770436"/>
                </a:lnTo>
                <a:lnTo>
                  <a:pt x="3004777" y="3799916"/>
                </a:lnTo>
                <a:lnTo>
                  <a:pt x="2967351" y="3828303"/>
                </a:lnTo>
                <a:lnTo>
                  <a:pt x="2929456" y="3855598"/>
                </a:lnTo>
                <a:lnTo>
                  <a:pt x="2891108" y="3881802"/>
                </a:lnTo>
                <a:lnTo>
                  <a:pt x="2852327" y="3906914"/>
                </a:lnTo>
                <a:lnTo>
                  <a:pt x="2813132" y="3930934"/>
                </a:lnTo>
                <a:lnTo>
                  <a:pt x="2773539" y="3953862"/>
                </a:lnTo>
                <a:lnTo>
                  <a:pt x="2733569" y="3975699"/>
                </a:lnTo>
                <a:lnTo>
                  <a:pt x="2693239" y="3996443"/>
                </a:lnTo>
                <a:lnTo>
                  <a:pt x="2652568" y="4016096"/>
                </a:lnTo>
                <a:lnTo>
                  <a:pt x="2611574" y="4034657"/>
                </a:lnTo>
                <a:lnTo>
                  <a:pt x="2570276" y="4052126"/>
                </a:lnTo>
                <a:lnTo>
                  <a:pt x="2528692" y="4068503"/>
                </a:lnTo>
                <a:lnTo>
                  <a:pt x="2486840" y="4083789"/>
                </a:lnTo>
                <a:lnTo>
                  <a:pt x="2444740" y="4097983"/>
                </a:lnTo>
                <a:lnTo>
                  <a:pt x="2402409" y="4111084"/>
                </a:lnTo>
                <a:lnTo>
                  <a:pt x="2359866" y="4123094"/>
                </a:lnTo>
                <a:lnTo>
                  <a:pt x="2317130" y="4134013"/>
                </a:lnTo>
                <a:lnTo>
                  <a:pt x="2274218" y="4143839"/>
                </a:lnTo>
                <a:lnTo>
                  <a:pt x="2231149" y="4152574"/>
                </a:lnTo>
                <a:lnTo>
                  <a:pt x="2187942" y="4160216"/>
                </a:lnTo>
                <a:lnTo>
                  <a:pt x="2144616" y="4166767"/>
                </a:lnTo>
                <a:lnTo>
                  <a:pt x="2101187" y="4172226"/>
                </a:lnTo>
                <a:lnTo>
                  <a:pt x="2057676" y="4176594"/>
                </a:lnTo>
                <a:lnTo>
                  <a:pt x="2014100" y="4179869"/>
                </a:lnTo>
                <a:lnTo>
                  <a:pt x="1970479" y="4182053"/>
                </a:lnTo>
                <a:lnTo>
                  <a:pt x="1926829" y="4183145"/>
                </a:lnTo>
                <a:lnTo>
                  <a:pt x="1883170" y="4183145"/>
                </a:lnTo>
                <a:lnTo>
                  <a:pt x="1839521" y="4182053"/>
                </a:lnTo>
                <a:lnTo>
                  <a:pt x="1795899" y="4179869"/>
                </a:lnTo>
                <a:lnTo>
                  <a:pt x="1752323" y="4176594"/>
                </a:lnTo>
                <a:lnTo>
                  <a:pt x="1708812" y="4172226"/>
                </a:lnTo>
                <a:lnTo>
                  <a:pt x="1665384" y="4166767"/>
                </a:lnTo>
                <a:lnTo>
                  <a:pt x="1622057" y="4160216"/>
                </a:lnTo>
                <a:lnTo>
                  <a:pt x="1578850" y="4152574"/>
                </a:lnTo>
                <a:lnTo>
                  <a:pt x="1535782" y="4143839"/>
                </a:lnTo>
                <a:lnTo>
                  <a:pt x="1492870" y="4134013"/>
                </a:lnTo>
                <a:lnTo>
                  <a:pt x="1450133" y="4123094"/>
                </a:lnTo>
                <a:lnTo>
                  <a:pt x="1407590" y="4111084"/>
                </a:lnTo>
                <a:lnTo>
                  <a:pt x="1365260" y="4097983"/>
                </a:lnTo>
                <a:lnTo>
                  <a:pt x="1323159" y="4083789"/>
                </a:lnTo>
                <a:lnTo>
                  <a:pt x="1281308" y="4068503"/>
                </a:lnTo>
                <a:lnTo>
                  <a:pt x="1239724" y="4052126"/>
                </a:lnTo>
                <a:lnTo>
                  <a:pt x="1198426" y="4034657"/>
                </a:lnTo>
                <a:lnTo>
                  <a:pt x="1157432" y="4016096"/>
                </a:lnTo>
                <a:lnTo>
                  <a:pt x="1116761" y="3996443"/>
                </a:lnTo>
                <a:lnTo>
                  <a:pt x="1076431" y="3975699"/>
                </a:lnTo>
                <a:lnTo>
                  <a:pt x="1036460" y="3953862"/>
                </a:lnTo>
                <a:lnTo>
                  <a:pt x="996868" y="3930934"/>
                </a:lnTo>
                <a:lnTo>
                  <a:pt x="957672" y="3906914"/>
                </a:lnTo>
                <a:lnTo>
                  <a:pt x="918891" y="3881802"/>
                </a:lnTo>
                <a:lnTo>
                  <a:pt x="880544" y="3855598"/>
                </a:lnTo>
                <a:lnTo>
                  <a:pt x="842648" y="3828303"/>
                </a:lnTo>
                <a:lnTo>
                  <a:pt x="805223" y="3799916"/>
                </a:lnTo>
                <a:lnTo>
                  <a:pt x="768286" y="3770436"/>
                </a:lnTo>
                <a:lnTo>
                  <a:pt x="731857" y="3739865"/>
                </a:lnTo>
                <a:lnTo>
                  <a:pt x="695953" y="3708203"/>
                </a:lnTo>
                <a:lnTo>
                  <a:pt x="660593" y="3675448"/>
                </a:lnTo>
                <a:lnTo>
                  <a:pt x="625795" y="3641601"/>
                </a:lnTo>
                <a:lnTo>
                  <a:pt x="591579" y="3606663"/>
                </a:lnTo>
                <a:lnTo>
                  <a:pt x="557962" y="3570633"/>
                </a:lnTo>
                <a:lnTo>
                  <a:pt x="526534" y="3535317"/>
                </a:lnTo>
                <a:lnTo>
                  <a:pt x="496016" y="3499397"/>
                </a:lnTo>
                <a:lnTo>
                  <a:pt x="466410" y="3462891"/>
                </a:lnTo>
                <a:lnTo>
                  <a:pt x="437715" y="3425817"/>
                </a:lnTo>
                <a:lnTo>
                  <a:pt x="409931" y="3388192"/>
                </a:lnTo>
                <a:lnTo>
                  <a:pt x="383058" y="3350035"/>
                </a:lnTo>
                <a:lnTo>
                  <a:pt x="357095" y="3311363"/>
                </a:lnTo>
                <a:lnTo>
                  <a:pt x="332044" y="3272194"/>
                </a:lnTo>
                <a:lnTo>
                  <a:pt x="307903" y="3232545"/>
                </a:lnTo>
                <a:lnTo>
                  <a:pt x="284674" y="3192435"/>
                </a:lnTo>
                <a:lnTo>
                  <a:pt x="262356" y="3151880"/>
                </a:lnTo>
                <a:lnTo>
                  <a:pt x="240948" y="3110900"/>
                </a:lnTo>
                <a:lnTo>
                  <a:pt x="220451" y="3069511"/>
                </a:lnTo>
                <a:lnTo>
                  <a:pt x="200866" y="3027732"/>
                </a:lnTo>
                <a:lnTo>
                  <a:pt x="182191" y="2985579"/>
                </a:lnTo>
                <a:lnTo>
                  <a:pt x="164428" y="2943072"/>
                </a:lnTo>
                <a:lnTo>
                  <a:pt x="147575" y="2900227"/>
                </a:lnTo>
                <a:lnTo>
                  <a:pt x="131633" y="2857062"/>
                </a:lnTo>
                <a:lnTo>
                  <a:pt x="116602" y="2813596"/>
                </a:lnTo>
                <a:lnTo>
                  <a:pt x="102482" y="2769846"/>
                </a:lnTo>
                <a:lnTo>
                  <a:pt x="89273" y="2725829"/>
                </a:lnTo>
                <a:lnTo>
                  <a:pt x="76975" y="2681564"/>
                </a:lnTo>
                <a:lnTo>
                  <a:pt x="65589" y="2637068"/>
                </a:lnTo>
                <a:lnTo>
                  <a:pt x="55112" y="2592358"/>
                </a:lnTo>
                <a:lnTo>
                  <a:pt x="45547" y="2547454"/>
                </a:lnTo>
                <a:lnTo>
                  <a:pt x="36893" y="2502372"/>
                </a:lnTo>
                <a:lnTo>
                  <a:pt x="29150" y="2457130"/>
                </a:lnTo>
                <a:lnTo>
                  <a:pt x="22318" y="2411746"/>
                </a:lnTo>
                <a:lnTo>
                  <a:pt x="16397" y="2366237"/>
                </a:lnTo>
                <a:lnTo>
                  <a:pt x="11386" y="2320623"/>
                </a:lnTo>
                <a:lnTo>
                  <a:pt x="7287" y="2274919"/>
                </a:lnTo>
                <a:lnTo>
                  <a:pt x="4099" y="2229144"/>
                </a:lnTo>
                <a:lnTo>
                  <a:pt x="1821" y="2183317"/>
                </a:lnTo>
                <a:lnTo>
                  <a:pt x="455" y="2137453"/>
                </a:lnTo>
                <a:lnTo>
                  <a:pt x="0" y="2091572"/>
                </a:lnTo>
                <a:lnTo>
                  <a:pt x="455" y="2045691"/>
                </a:lnTo>
                <a:lnTo>
                  <a:pt x="1821" y="1999828"/>
                </a:lnTo>
                <a:lnTo>
                  <a:pt x="4099" y="1954000"/>
                </a:lnTo>
                <a:lnTo>
                  <a:pt x="7287" y="1908225"/>
                </a:lnTo>
                <a:lnTo>
                  <a:pt x="11386" y="1862521"/>
                </a:lnTo>
                <a:lnTo>
                  <a:pt x="16397" y="1816907"/>
                </a:lnTo>
                <a:lnTo>
                  <a:pt x="22318" y="1771398"/>
                </a:lnTo>
                <a:lnTo>
                  <a:pt x="29150" y="1726014"/>
                </a:lnTo>
                <a:lnTo>
                  <a:pt x="36893" y="1680773"/>
                </a:lnTo>
                <a:lnTo>
                  <a:pt x="45547" y="1635690"/>
                </a:lnTo>
                <a:lnTo>
                  <a:pt x="55112" y="1590786"/>
                </a:lnTo>
                <a:lnTo>
                  <a:pt x="65589" y="1546077"/>
                </a:lnTo>
                <a:lnTo>
                  <a:pt x="76975" y="1501580"/>
                </a:lnTo>
                <a:lnTo>
                  <a:pt x="89273" y="1457315"/>
                </a:lnTo>
                <a:lnTo>
                  <a:pt x="102482" y="1413298"/>
                </a:lnTo>
                <a:lnTo>
                  <a:pt x="116602" y="1369548"/>
                </a:lnTo>
                <a:lnTo>
                  <a:pt x="131633" y="1326082"/>
                </a:lnTo>
                <a:lnTo>
                  <a:pt x="147575" y="1282917"/>
                </a:lnTo>
                <a:lnTo>
                  <a:pt x="164428" y="1240072"/>
                </a:lnTo>
                <a:lnTo>
                  <a:pt x="182191" y="1197565"/>
                </a:lnTo>
                <a:lnTo>
                  <a:pt x="200866" y="1155413"/>
                </a:lnTo>
                <a:lnTo>
                  <a:pt x="220451" y="1113633"/>
                </a:lnTo>
                <a:lnTo>
                  <a:pt x="240948" y="1072244"/>
                </a:lnTo>
                <a:lnTo>
                  <a:pt x="262356" y="1031264"/>
                </a:lnTo>
                <a:lnTo>
                  <a:pt x="284674" y="990710"/>
                </a:lnTo>
                <a:lnTo>
                  <a:pt x="307903" y="950599"/>
                </a:lnTo>
                <a:lnTo>
                  <a:pt x="332044" y="910950"/>
                </a:lnTo>
                <a:lnTo>
                  <a:pt x="357095" y="871781"/>
                </a:lnTo>
                <a:lnTo>
                  <a:pt x="383058" y="833109"/>
                </a:lnTo>
                <a:lnTo>
                  <a:pt x="409931" y="794952"/>
                </a:lnTo>
                <a:lnTo>
                  <a:pt x="437715" y="757327"/>
                </a:lnTo>
                <a:lnTo>
                  <a:pt x="466410" y="720253"/>
                </a:lnTo>
                <a:lnTo>
                  <a:pt x="496016" y="683747"/>
                </a:lnTo>
                <a:lnTo>
                  <a:pt x="526534" y="647827"/>
                </a:lnTo>
                <a:lnTo>
                  <a:pt x="557962" y="612511"/>
                </a:lnTo>
                <a:lnTo>
                  <a:pt x="591579" y="576481"/>
                </a:lnTo>
                <a:lnTo>
                  <a:pt x="625795" y="541543"/>
                </a:lnTo>
                <a:lnTo>
                  <a:pt x="660593" y="507696"/>
                </a:lnTo>
                <a:lnTo>
                  <a:pt x="695953" y="474942"/>
                </a:lnTo>
                <a:lnTo>
                  <a:pt x="731857" y="443279"/>
                </a:lnTo>
                <a:lnTo>
                  <a:pt x="768286" y="412708"/>
                </a:lnTo>
                <a:lnTo>
                  <a:pt x="805223" y="383229"/>
                </a:lnTo>
                <a:lnTo>
                  <a:pt x="842648" y="354841"/>
                </a:lnTo>
                <a:lnTo>
                  <a:pt x="880544" y="327546"/>
                </a:lnTo>
                <a:lnTo>
                  <a:pt x="918891" y="301342"/>
                </a:lnTo>
                <a:lnTo>
                  <a:pt x="957672" y="276230"/>
                </a:lnTo>
                <a:lnTo>
                  <a:pt x="996868" y="252210"/>
                </a:lnTo>
                <a:lnTo>
                  <a:pt x="1036460" y="229282"/>
                </a:lnTo>
                <a:lnTo>
                  <a:pt x="1076431" y="207445"/>
                </a:lnTo>
                <a:lnTo>
                  <a:pt x="1116761" y="186701"/>
                </a:lnTo>
                <a:lnTo>
                  <a:pt x="1157432" y="167048"/>
                </a:lnTo>
                <a:lnTo>
                  <a:pt x="1198426" y="148487"/>
                </a:lnTo>
                <a:lnTo>
                  <a:pt x="1239724" y="131018"/>
                </a:lnTo>
                <a:lnTo>
                  <a:pt x="1281308" y="114641"/>
                </a:lnTo>
                <a:lnTo>
                  <a:pt x="1323159" y="99355"/>
                </a:lnTo>
                <a:lnTo>
                  <a:pt x="1365260" y="85162"/>
                </a:lnTo>
                <a:lnTo>
                  <a:pt x="1407590" y="72060"/>
                </a:lnTo>
                <a:lnTo>
                  <a:pt x="1450133" y="60050"/>
                </a:lnTo>
                <a:lnTo>
                  <a:pt x="1492870" y="49131"/>
                </a:lnTo>
                <a:lnTo>
                  <a:pt x="1535782" y="39305"/>
                </a:lnTo>
                <a:lnTo>
                  <a:pt x="1578850" y="30570"/>
                </a:lnTo>
                <a:lnTo>
                  <a:pt x="1622057" y="22928"/>
                </a:lnTo>
                <a:lnTo>
                  <a:pt x="1665384" y="16377"/>
                </a:lnTo>
                <a:lnTo>
                  <a:pt x="1708812" y="10918"/>
                </a:lnTo>
                <a:lnTo>
                  <a:pt x="1752323" y="6550"/>
                </a:lnTo>
                <a:lnTo>
                  <a:pt x="1795899" y="3275"/>
                </a:lnTo>
                <a:lnTo>
                  <a:pt x="1839521" y="1091"/>
                </a:lnTo>
                <a:lnTo>
                  <a:pt x="1883170" y="0"/>
                </a:lnTo>
                <a:lnTo>
                  <a:pt x="1926829" y="0"/>
                </a:lnTo>
                <a:lnTo>
                  <a:pt x="1970479" y="1091"/>
                </a:lnTo>
                <a:lnTo>
                  <a:pt x="2014100" y="3275"/>
                </a:lnTo>
                <a:lnTo>
                  <a:pt x="2057676" y="6550"/>
                </a:lnTo>
                <a:lnTo>
                  <a:pt x="2101187" y="10918"/>
                </a:lnTo>
                <a:lnTo>
                  <a:pt x="2144616" y="16377"/>
                </a:lnTo>
                <a:lnTo>
                  <a:pt x="2187942" y="22928"/>
                </a:lnTo>
                <a:lnTo>
                  <a:pt x="2231149" y="30570"/>
                </a:lnTo>
                <a:lnTo>
                  <a:pt x="2274218" y="39305"/>
                </a:lnTo>
                <a:lnTo>
                  <a:pt x="2317130" y="49131"/>
                </a:lnTo>
                <a:lnTo>
                  <a:pt x="2359866" y="60050"/>
                </a:lnTo>
                <a:lnTo>
                  <a:pt x="2402409" y="72060"/>
                </a:lnTo>
                <a:lnTo>
                  <a:pt x="2444740" y="85162"/>
                </a:lnTo>
                <a:lnTo>
                  <a:pt x="2486840" y="99355"/>
                </a:lnTo>
                <a:lnTo>
                  <a:pt x="2528692" y="114641"/>
                </a:lnTo>
                <a:lnTo>
                  <a:pt x="2570276" y="131018"/>
                </a:lnTo>
                <a:lnTo>
                  <a:pt x="2611574" y="148487"/>
                </a:lnTo>
                <a:lnTo>
                  <a:pt x="2652568" y="167048"/>
                </a:lnTo>
                <a:lnTo>
                  <a:pt x="2693239" y="186701"/>
                </a:lnTo>
                <a:lnTo>
                  <a:pt x="2733569" y="207445"/>
                </a:lnTo>
                <a:lnTo>
                  <a:pt x="2773539" y="229282"/>
                </a:lnTo>
                <a:lnTo>
                  <a:pt x="2813132" y="252210"/>
                </a:lnTo>
                <a:lnTo>
                  <a:pt x="2852327" y="276230"/>
                </a:lnTo>
                <a:lnTo>
                  <a:pt x="2891108" y="301342"/>
                </a:lnTo>
                <a:lnTo>
                  <a:pt x="2929456" y="327546"/>
                </a:lnTo>
                <a:lnTo>
                  <a:pt x="2967351" y="354841"/>
                </a:lnTo>
                <a:lnTo>
                  <a:pt x="3004777" y="383229"/>
                </a:lnTo>
                <a:lnTo>
                  <a:pt x="3041713" y="412708"/>
                </a:lnTo>
                <a:lnTo>
                  <a:pt x="3078143" y="443279"/>
                </a:lnTo>
                <a:lnTo>
                  <a:pt x="3114047" y="474942"/>
                </a:lnTo>
                <a:lnTo>
                  <a:pt x="3149407" y="507696"/>
                </a:lnTo>
                <a:lnTo>
                  <a:pt x="3184204" y="541543"/>
                </a:lnTo>
                <a:lnTo>
                  <a:pt x="3218421" y="576481"/>
                </a:lnTo>
                <a:lnTo>
                  <a:pt x="3252038" y="612511"/>
                </a:lnTo>
              </a:path>
            </a:pathLst>
          </a:custGeom>
          <a:ln w="50800">
            <a:solidFill>
              <a:srgbClr val="0042AA"/>
            </a:solidFill>
          </a:ln>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62</a:t>
            </a:fld>
            <a:endParaRPr spc="-105"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5503" rIns="0" bIns="0" rtlCol="0">
            <a:spAutoFit/>
          </a:bodyPr>
          <a:lstStyle/>
          <a:p>
            <a:pPr marL="190500">
              <a:lnSpc>
                <a:spcPct val="100000"/>
              </a:lnSpc>
            </a:pPr>
            <a:r>
              <a:rPr sz="3600" spc="65" dirty="0">
                <a:solidFill>
                  <a:srgbClr val="000000"/>
                </a:solidFill>
              </a:rPr>
              <a:t>若年層や会社員・主婦など</a:t>
            </a:r>
            <a:r>
              <a:rPr sz="3600" b="1" spc="65" dirty="0">
                <a:solidFill>
                  <a:srgbClr val="000000"/>
                </a:solidFill>
                <a:latin typeface="Calibri"/>
                <a:cs typeface="Calibri"/>
              </a:rPr>
              <a:t>Facebook</a:t>
            </a:r>
            <a:r>
              <a:rPr sz="3600" spc="65" dirty="0">
                <a:solidFill>
                  <a:srgbClr val="000000"/>
                </a:solidFill>
              </a:rPr>
              <a:t>とは違う客層を持つ</a:t>
            </a:r>
            <a:r>
              <a:rPr sz="3600" b="1" spc="65" dirty="0">
                <a:solidFill>
                  <a:srgbClr val="000000"/>
                </a:solidFill>
                <a:latin typeface="Calibri"/>
                <a:cs typeface="Calibri"/>
              </a:rPr>
              <a:t>LINE</a:t>
            </a:r>
            <a:endParaRPr sz="3600">
              <a:latin typeface="Calibri"/>
              <a:cs typeface="Calibri"/>
            </a:endParaRPr>
          </a:p>
        </p:txBody>
      </p:sp>
      <p:sp>
        <p:nvSpPr>
          <p:cNvPr id="3" name="object 3"/>
          <p:cNvSpPr txBox="1"/>
          <p:nvPr/>
        </p:nvSpPr>
        <p:spPr>
          <a:xfrm>
            <a:off x="406400" y="1079500"/>
            <a:ext cx="9906000" cy="365760"/>
          </a:xfrm>
          <a:prstGeom prst="rect">
            <a:avLst/>
          </a:prstGeom>
        </p:spPr>
        <p:txBody>
          <a:bodyPr vert="horz" wrap="square" lIns="0" tIns="0" rIns="0" bIns="0" rtlCol="0">
            <a:spAutoFit/>
          </a:bodyPr>
          <a:lstStyle/>
          <a:p>
            <a:pPr marL="12700">
              <a:lnSpc>
                <a:spcPct val="100000"/>
              </a:lnSpc>
            </a:pPr>
            <a:r>
              <a:rPr sz="2400" u="heavy" spc="-20" dirty="0">
                <a:latin typeface="Arial"/>
                <a:cs typeface="Arial"/>
                <a:hlinkClick r:id="rId2"/>
              </a:rPr>
              <a:t>http://linecorp.com/ads/pdf/89F3A5E6-D543-11E5-AF0A-B27B5BCB9FFE</a:t>
            </a:r>
            <a:endParaRPr sz="2400">
              <a:latin typeface="Arial"/>
              <a:cs typeface="Arial"/>
            </a:endParaRPr>
          </a:p>
        </p:txBody>
      </p:sp>
      <p:sp>
        <p:nvSpPr>
          <p:cNvPr id="4" name="object 4"/>
          <p:cNvSpPr txBox="1"/>
          <p:nvPr/>
        </p:nvSpPr>
        <p:spPr>
          <a:xfrm>
            <a:off x="7518400" y="8813800"/>
            <a:ext cx="5197475" cy="379095"/>
          </a:xfrm>
          <a:prstGeom prst="rect">
            <a:avLst/>
          </a:prstGeom>
        </p:spPr>
        <p:txBody>
          <a:bodyPr vert="horz" wrap="square" lIns="0" tIns="0" rIns="0" bIns="0" rtlCol="0">
            <a:spAutoFit/>
          </a:bodyPr>
          <a:lstStyle/>
          <a:p>
            <a:pPr marL="12700">
              <a:lnSpc>
                <a:spcPct val="100000"/>
              </a:lnSpc>
            </a:pPr>
            <a:r>
              <a:rPr sz="2400" u="heavy" spc="-90" dirty="0">
                <a:latin typeface="Arial"/>
                <a:cs typeface="Arial"/>
                <a:hlinkClick r:id="rId3"/>
              </a:rPr>
              <a:t>http://yokotashurin.com/sns/line-data.html</a:t>
            </a:r>
            <a:endParaRPr sz="2400">
              <a:latin typeface="Arial"/>
              <a:cs typeface="Arial"/>
            </a:endParaRPr>
          </a:p>
        </p:txBody>
      </p:sp>
      <p:sp>
        <p:nvSpPr>
          <p:cNvPr id="5" name="object 5"/>
          <p:cNvSpPr/>
          <p:nvPr/>
        </p:nvSpPr>
        <p:spPr>
          <a:xfrm>
            <a:off x="0" y="1460500"/>
            <a:ext cx="13004800" cy="728980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63</a:t>
            </a:fld>
            <a:endParaRPr spc="-105"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2376150" y="9294515"/>
            <a:ext cx="254000" cy="287655"/>
          </a:xfrm>
          <a:prstGeom prst="rect">
            <a:avLst/>
          </a:prstGeom>
        </p:spPr>
        <p:txBody>
          <a:bodyPr vert="horz" wrap="square" lIns="0" tIns="0" rIns="0" bIns="0" rtlCol="0">
            <a:spAutoFit/>
          </a:bodyPr>
          <a:lstStyle/>
          <a:p>
            <a:pPr marL="12700">
              <a:lnSpc>
                <a:spcPct val="100000"/>
              </a:lnSpc>
            </a:pPr>
            <a:r>
              <a:rPr sz="1800" spc="-105" dirty="0">
                <a:latin typeface="Arial"/>
                <a:cs typeface="Arial"/>
              </a:rPr>
              <a:t>64</a:t>
            </a:r>
            <a:endParaRPr sz="1800">
              <a:latin typeface="Arial"/>
              <a:cs typeface="Arial"/>
            </a:endParaRPr>
          </a:p>
        </p:txBody>
      </p:sp>
      <p:sp>
        <p:nvSpPr>
          <p:cNvPr id="4" name="object 4"/>
          <p:cNvSpPr/>
          <p:nvPr/>
        </p:nvSpPr>
        <p:spPr>
          <a:xfrm>
            <a:off x="158750" y="0"/>
            <a:ext cx="12687300" cy="887094"/>
          </a:xfrm>
          <a:custGeom>
            <a:avLst/>
            <a:gdLst/>
            <a:ahLst/>
            <a:cxnLst/>
            <a:rect l="l" t="t" r="r" b="b"/>
            <a:pathLst>
              <a:path w="12687300" h="887094">
                <a:moveTo>
                  <a:pt x="0" y="0"/>
                </a:moveTo>
                <a:lnTo>
                  <a:pt x="12687300" y="0"/>
                </a:lnTo>
                <a:lnTo>
                  <a:pt x="12687300" y="887095"/>
                </a:lnTo>
                <a:lnTo>
                  <a:pt x="0" y="887095"/>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0" y="9372600"/>
            <a:ext cx="11645900" cy="381000"/>
          </a:xfrm>
          <a:custGeom>
            <a:avLst/>
            <a:gdLst/>
            <a:ahLst/>
            <a:cxnLst/>
            <a:rect l="l" t="t" r="r" b="b"/>
            <a:pathLst>
              <a:path w="11645900" h="381000">
                <a:moveTo>
                  <a:pt x="0" y="381000"/>
                </a:moveTo>
                <a:lnTo>
                  <a:pt x="0" y="0"/>
                </a:lnTo>
                <a:lnTo>
                  <a:pt x="11645900" y="0"/>
                </a:lnTo>
                <a:lnTo>
                  <a:pt x="11645900" y="381000"/>
                </a:lnTo>
                <a:lnTo>
                  <a:pt x="0" y="381000"/>
                </a:lnTo>
                <a:close/>
              </a:path>
            </a:pathLst>
          </a:custGeom>
          <a:solidFill>
            <a:srgbClr val="FFFFFF"/>
          </a:solidFill>
        </p:spPr>
        <p:txBody>
          <a:bodyPr wrap="square" lIns="0" tIns="0" rIns="0" bIns="0" rtlCol="0"/>
          <a:lstStyle/>
          <a:p>
            <a:endParaRPr/>
          </a:p>
        </p:txBody>
      </p:sp>
      <p:sp>
        <p:nvSpPr>
          <p:cNvPr id="6" name="object 6"/>
          <p:cNvSpPr txBox="1"/>
          <p:nvPr/>
        </p:nvSpPr>
        <p:spPr>
          <a:xfrm>
            <a:off x="1943100" y="9474200"/>
            <a:ext cx="7586345" cy="231140"/>
          </a:xfrm>
          <a:prstGeom prst="rect">
            <a:avLst/>
          </a:prstGeom>
        </p:spPr>
        <p:txBody>
          <a:bodyPr vert="horz" wrap="square" lIns="0" tIns="0" rIns="0" bIns="0" rtlCol="0">
            <a:spAutoFit/>
          </a:bodyPr>
          <a:lstStyle/>
          <a:p>
            <a:pPr marL="12700">
              <a:lnSpc>
                <a:spcPct val="1000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
        <p:nvSpPr>
          <p:cNvPr id="7" name="object 7"/>
          <p:cNvSpPr/>
          <p:nvPr/>
        </p:nvSpPr>
        <p:spPr>
          <a:xfrm>
            <a:off x="9334500" y="5613400"/>
            <a:ext cx="3632200" cy="294640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6642100" y="7632700"/>
            <a:ext cx="1892300" cy="348615"/>
          </a:xfrm>
          <a:prstGeom prst="rect">
            <a:avLst/>
          </a:prstGeom>
        </p:spPr>
        <p:txBody>
          <a:bodyPr vert="horz" wrap="square" lIns="0" tIns="0" rIns="0" bIns="0" rtlCol="0">
            <a:spAutoFit/>
          </a:bodyPr>
          <a:lstStyle/>
          <a:p>
            <a:pPr marL="12700">
              <a:lnSpc>
                <a:spcPct val="100000"/>
              </a:lnSpc>
            </a:pPr>
            <a:r>
              <a:rPr sz="2100" dirty="0">
                <a:solidFill>
                  <a:srgbClr val="FF2600"/>
                </a:solidFill>
                <a:latin typeface="PMingLiU"/>
                <a:cs typeface="PMingLiU"/>
              </a:rPr>
              <a:t>無料版スタート</a:t>
            </a:r>
            <a:endParaRPr sz="2100">
              <a:latin typeface="PMingLiU"/>
              <a:cs typeface="PMingLiU"/>
            </a:endParaRPr>
          </a:p>
        </p:txBody>
      </p:sp>
      <p:sp>
        <p:nvSpPr>
          <p:cNvPr id="9" name="object 9"/>
          <p:cNvSpPr txBox="1"/>
          <p:nvPr/>
        </p:nvSpPr>
        <p:spPr>
          <a:xfrm>
            <a:off x="10998200" y="4422089"/>
            <a:ext cx="1892300" cy="841375"/>
          </a:xfrm>
          <a:prstGeom prst="rect">
            <a:avLst/>
          </a:prstGeom>
        </p:spPr>
        <p:txBody>
          <a:bodyPr vert="horz" wrap="square" lIns="0" tIns="0" rIns="0" bIns="0" rtlCol="0">
            <a:spAutoFit/>
          </a:bodyPr>
          <a:lstStyle/>
          <a:p>
            <a:pPr marL="12700" marR="5080">
              <a:lnSpc>
                <a:spcPct val="127000"/>
              </a:lnSpc>
            </a:pPr>
            <a:r>
              <a:rPr sz="2100" dirty="0">
                <a:solidFill>
                  <a:srgbClr val="FF2600"/>
                </a:solidFill>
                <a:latin typeface="PMingLiU"/>
                <a:cs typeface="PMingLiU"/>
              </a:rPr>
              <a:t>実店舗ない店舗  個人でも可能へ</a:t>
            </a:r>
            <a:endParaRPr sz="2100">
              <a:latin typeface="PMingLiU"/>
              <a:cs typeface="PMingLiU"/>
            </a:endParaRPr>
          </a:p>
        </p:txBody>
      </p:sp>
      <p:sp>
        <p:nvSpPr>
          <p:cNvPr id="10" name="object 10"/>
          <p:cNvSpPr/>
          <p:nvPr/>
        </p:nvSpPr>
        <p:spPr>
          <a:xfrm>
            <a:off x="7923796" y="838200"/>
            <a:ext cx="4032885" cy="1270000"/>
          </a:xfrm>
          <a:custGeom>
            <a:avLst/>
            <a:gdLst/>
            <a:ahLst/>
            <a:cxnLst/>
            <a:rect l="l" t="t" r="r" b="b"/>
            <a:pathLst>
              <a:path w="4032884" h="1270000">
                <a:moveTo>
                  <a:pt x="0" y="0"/>
                </a:moveTo>
                <a:lnTo>
                  <a:pt x="4032643" y="0"/>
                </a:lnTo>
                <a:lnTo>
                  <a:pt x="4032643" y="1270000"/>
                </a:lnTo>
                <a:lnTo>
                  <a:pt x="0" y="1270000"/>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9944100" y="965200"/>
            <a:ext cx="2032000" cy="7112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9944100" y="1079500"/>
            <a:ext cx="368300" cy="5080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2306115" y="460144"/>
            <a:ext cx="643890" cy="782955"/>
          </a:xfrm>
          <a:custGeom>
            <a:avLst/>
            <a:gdLst/>
            <a:ahLst/>
            <a:cxnLst/>
            <a:rect l="l" t="t" r="r" b="b"/>
            <a:pathLst>
              <a:path w="643890" h="782955">
                <a:moveTo>
                  <a:pt x="0" y="735365"/>
                </a:moveTo>
                <a:lnTo>
                  <a:pt x="583828" y="0"/>
                </a:lnTo>
                <a:lnTo>
                  <a:pt x="643507" y="47380"/>
                </a:lnTo>
                <a:lnTo>
                  <a:pt x="59678" y="782745"/>
                </a:lnTo>
                <a:lnTo>
                  <a:pt x="0" y="735365"/>
                </a:lnTo>
                <a:close/>
              </a:path>
            </a:pathLst>
          </a:custGeom>
          <a:solidFill>
            <a:srgbClr val="70BF41"/>
          </a:solidFill>
        </p:spPr>
        <p:txBody>
          <a:bodyPr wrap="square" lIns="0" tIns="0" rIns="0" bIns="0" rtlCol="0"/>
          <a:lstStyle/>
          <a:p>
            <a:endParaRPr/>
          </a:p>
        </p:txBody>
      </p:sp>
      <p:sp>
        <p:nvSpPr>
          <p:cNvPr id="14" name="object 14"/>
          <p:cNvSpPr txBox="1">
            <a:spLocks noGrp="1"/>
          </p:cNvSpPr>
          <p:nvPr>
            <p:ph type="title"/>
          </p:nvPr>
        </p:nvSpPr>
        <p:spPr>
          <a:xfrm>
            <a:off x="190500" y="0"/>
            <a:ext cx="12557125" cy="946785"/>
          </a:xfrm>
          <a:prstGeom prst="rect">
            <a:avLst/>
          </a:prstGeom>
        </p:spPr>
        <p:txBody>
          <a:bodyPr vert="horz" wrap="square" lIns="0" tIns="0" rIns="0" bIns="0" rtlCol="0">
            <a:spAutoFit/>
          </a:bodyPr>
          <a:lstStyle/>
          <a:p>
            <a:pPr marL="12700">
              <a:lnSpc>
                <a:spcPct val="100000"/>
              </a:lnSpc>
            </a:pPr>
            <a:r>
              <a:rPr sz="3700" spc="-25" dirty="0">
                <a:solidFill>
                  <a:srgbClr val="000000"/>
                </a:solidFill>
                <a:latin typeface="Arial"/>
                <a:cs typeface="Arial"/>
              </a:rPr>
              <a:t>2012</a:t>
            </a:r>
            <a:r>
              <a:rPr sz="3700" spc="-25" dirty="0">
                <a:solidFill>
                  <a:srgbClr val="000000"/>
                </a:solidFill>
                <a:latin typeface="Yu Mincho"/>
                <a:cs typeface="Yu Mincho"/>
              </a:rPr>
              <a:t>年</a:t>
            </a:r>
            <a:r>
              <a:rPr sz="3700" spc="-25" dirty="0">
                <a:solidFill>
                  <a:srgbClr val="000000"/>
                </a:solidFill>
                <a:latin typeface="Arial"/>
                <a:cs typeface="Arial"/>
              </a:rPr>
              <a:t>12</a:t>
            </a:r>
            <a:r>
              <a:rPr sz="3700" spc="-25" dirty="0">
                <a:solidFill>
                  <a:srgbClr val="000000"/>
                </a:solidFill>
                <a:latin typeface="Yu Mincho"/>
                <a:cs typeface="Yu Mincho"/>
              </a:rPr>
              <a:t>月に始まった</a:t>
            </a:r>
            <a:r>
              <a:rPr sz="3700" spc="-25" dirty="0">
                <a:solidFill>
                  <a:srgbClr val="000000"/>
                </a:solidFill>
                <a:latin typeface="Arial"/>
                <a:cs typeface="Arial"/>
              </a:rPr>
              <a:t>LINE@</a:t>
            </a:r>
            <a:r>
              <a:rPr sz="3700" spc="-25" dirty="0">
                <a:solidFill>
                  <a:srgbClr val="000000"/>
                </a:solidFill>
                <a:latin typeface="Yu Mincho"/>
                <a:cs typeface="Yu Mincho"/>
              </a:rPr>
              <a:t>は</a:t>
            </a:r>
            <a:r>
              <a:rPr sz="3700" spc="-25" dirty="0">
                <a:solidFill>
                  <a:srgbClr val="000000"/>
                </a:solidFill>
                <a:latin typeface="Arial"/>
                <a:cs typeface="Arial"/>
              </a:rPr>
              <a:t>2015</a:t>
            </a:r>
            <a:r>
              <a:rPr sz="3700" spc="-25" dirty="0">
                <a:solidFill>
                  <a:srgbClr val="000000"/>
                </a:solidFill>
                <a:latin typeface="Yu Mincho"/>
                <a:cs typeface="Yu Mincho"/>
              </a:rPr>
              <a:t>年</a:t>
            </a:r>
            <a:r>
              <a:rPr sz="3700" spc="-25" dirty="0">
                <a:solidFill>
                  <a:srgbClr val="000000"/>
                </a:solidFill>
                <a:latin typeface="Arial"/>
                <a:cs typeface="Arial"/>
              </a:rPr>
              <a:t>9</a:t>
            </a:r>
            <a:r>
              <a:rPr sz="3700" spc="-25" dirty="0">
                <a:solidFill>
                  <a:srgbClr val="000000"/>
                </a:solidFill>
                <a:latin typeface="Yu Mincho"/>
                <a:cs typeface="Yu Mincho"/>
              </a:rPr>
              <a:t>月末に‹</a:t>
            </a:r>
            <a:r>
              <a:rPr sz="3700" spc="-475" dirty="0">
                <a:solidFill>
                  <a:srgbClr val="000000"/>
                </a:solidFill>
                <a:latin typeface="Yu Mincho"/>
                <a:cs typeface="Yu Mincho"/>
              </a:rPr>
              <a:t> </a:t>
            </a:r>
            <a:r>
              <a:rPr sz="8250" b="1" spc="120" baseline="-7070" dirty="0">
                <a:solidFill>
                  <a:srgbClr val="00C241"/>
                </a:solidFill>
                <a:latin typeface="Calibri"/>
                <a:cs typeface="Calibri"/>
              </a:rPr>
              <a:t>600,000</a:t>
            </a:r>
            <a:endParaRPr sz="8250" baseline="-7070">
              <a:latin typeface="Calibri"/>
              <a:cs typeface="Calibri"/>
            </a:endParaRPr>
          </a:p>
        </p:txBody>
      </p:sp>
      <p:sp>
        <p:nvSpPr>
          <p:cNvPr id="15" name="object 15"/>
          <p:cNvSpPr/>
          <p:nvPr/>
        </p:nvSpPr>
        <p:spPr>
          <a:xfrm>
            <a:off x="12826365" y="319049"/>
            <a:ext cx="173355" cy="184150"/>
          </a:xfrm>
          <a:custGeom>
            <a:avLst/>
            <a:gdLst/>
            <a:ahLst/>
            <a:cxnLst/>
            <a:rect l="l" t="t" r="r" b="b"/>
            <a:pathLst>
              <a:path w="173354" h="184150">
                <a:moveTo>
                  <a:pt x="147702" y="26885"/>
                </a:moveTo>
                <a:lnTo>
                  <a:pt x="166708" y="57250"/>
                </a:lnTo>
                <a:lnTo>
                  <a:pt x="173044" y="91791"/>
                </a:lnTo>
                <a:lnTo>
                  <a:pt x="166708" y="126332"/>
                </a:lnTo>
                <a:lnTo>
                  <a:pt x="147702" y="156697"/>
                </a:lnTo>
                <a:lnTo>
                  <a:pt x="119080" y="176861"/>
                </a:lnTo>
                <a:lnTo>
                  <a:pt x="86522" y="183582"/>
                </a:lnTo>
                <a:lnTo>
                  <a:pt x="53963" y="176861"/>
                </a:lnTo>
                <a:lnTo>
                  <a:pt x="25341" y="156697"/>
                </a:lnTo>
                <a:lnTo>
                  <a:pt x="6335" y="126332"/>
                </a:lnTo>
                <a:lnTo>
                  <a:pt x="0" y="91791"/>
                </a:lnTo>
                <a:lnTo>
                  <a:pt x="6335" y="57250"/>
                </a:lnTo>
                <a:lnTo>
                  <a:pt x="25341" y="26885"/>
                </a:lnTo>
                <a:lnTo>
                  <a:pt x="53963" y="6721"/>
                </a:lnTo>
                <a:lnTo>
                  <a:pt x="86522" y="0"/>
                </a:lnTo>
                <a:lnTo>
                  <a:pt x="119080" y="6721"/>
                </a:lnTo>
                <a:lnTo>
                  <a:pt x="147702" y="26885"/>
                </a:lnTo>
                <a:close/>
              </a:path>
            </a:pathLst>
          </a:custGeom>
          <a:ln w="50800">
            <a:solidFill>
              <a:srgbClr val="70BF41"/>
            </a:solidFill>
          </a:ln>
        </p:spPr>
        <p:txBody>
          <a:bodyPr wrap="square" lIns="0" tIns="0" rIns="0" bIns="0" rtlCol="0"/>
          <a:lstStyle/>
          <a:p>
            <a:endParaRPr/>
          </a:p>
        </p:txBody>
      </p:sp>
      <p:sp>
        <p:nvSpPr>
          <p:cNvPr id="16" name="object 16"/>
          <p:cNvSpPr txBox="1"/>
          <p:nvPr/>
        </p:nvSpPr>
        <p:spPr>
          <a:xfrm>
            <a:off x="9613900" y="749300"/>
            <a:ext cx="2882900" cy="293370"/>
          </a:xfrm>
          <a:prstGeom prst="rect">
            <a:avLst/>
          </a:prstGeom>
        </p:spPr>
        <p:txBody>
          <a:bodyPr vert="horz" wrap="square" lIns="0" tIns="0" rIns="0" bIns="0" rtlCol="0">
            <a:spAutoFit/>
          </a:bodyPr>
          <a:lstStyle/>
          <a:p>
            <a:pPr marL="12700">
              <a:lnSpc>
                <a:spcPct val="100000"/>
              </a:lnSpc>
            </a:pPr>
            <a:r>
              <a:rPr sz="1800" spc="-105" dirty="0">
                <a:latin typeface="Arial"/>
                <a:cs typeface="Arial"/>
              </a:rPr>
              <a:t>2015</a:t>
            </a:r>
            <a:r>
              <a:rPr sz="1800" spc="-105" dirty="0">
                <a:latin typeface="Yu Mincho"/>
                <a:cs typeface="Yu Mincho"/>
              </a:rPr>
              <a:t>年</a:t>
            </a:r>
            <a:r>
              <a:rPr sz="1800" spc="-105" dirty="0">
                <a:latin typeface="Arial"/>
                <a:cs typeface="Arial"/>
              </a:rPr>
              <a:t>4</a:t>
            </a:r>
            <a:r>
              <a:rPr sz="1800" spc="-105" dirty="0">
                <a:latin typeface="Yu Mincho"/>
                <a:cs typeface="Yu Mincho"/>
              </a:rPr>
              <a:t>月末</a:t>
            </a:r>
            <a:r>
              <a:rPr sz="1800" spc="-105" dirty="0">
                <a:latin typeface="Arial"/>
                <a:cs typeface="Arial"/>
              </a:rPr>
              <a:t>33</a:t>
            </a:r>
            <a:r>
              <a:rPr sz="1800" spc="-105" dirty="0">
                <a:latin typeface="Yu Mincho"/>
                <a:cs typeface="Yu Mincho"/>
              </a:rPr>
              <a:t>万アカウント</a:t>
            </a:r>
            <a:endParaRPr sz="1800">
              <a:latin typeface="Yu Mincho"/>
              <a:cs typeface="Yu Mincho"/>
            </a:endParaRPr>
          </a:p>
        </p:txBody>
      </p:sp>
      <p:sp>
        <p:nvSpPr>
          <p:cNvPr id="17" name="object 17"/>
          <p:cNvSpPr/>
          <p:nvPr/>
        </p:nvSpPr>
        <p:spPr>
          <a:xfrm>
            <a:off x="441186" y="5246052"/>
            <a:ext cx="4382135" cy="2032000"/>
          </a:xfrm>
          <a:custGeom>
            <a:avLst/>
            <a:gdLst/>
            <a:ahLst/>
            <a:cxnLst/>
            <a:rect l="l" t="t" r="r" b="b"/>
            <a:pathLst>
              <a:path w="4382135" h="2032000">
                <a:moveTo>
                  <a:pt x="0" y="0"/>
                </a:moveTo>
                <a:lnTo>
                  <a:pt x="4381905" y="0"/>
                </a:lnTo>
                <a:lnTo>
                  <a:pt x="4381905" y="2032000"/>
                </a:lnTo>
                <a:lnTo>
                  <a:pt x="0" y="2032000"/>
                </a:lnTo>
                <a:lnTo>
                  <a:pt x="0" y="0"/>
                </a:lnTo>
                <a:close/>
              </a:path>
            </a:pathLst>
          </a:custGeom>
          <a:solidFill>
            <a:srgbClr val="FFFFFF"/>
          </a:solidFill>
        </p:spPr>
        <p:txBody>
          <a:bodyPr wrap="square" lIns="0" tIns="0" rIns="0" bIns="0" rtlCol="0"/>
          <a:lstStyle/>
          <a:p>
            <a:endParaRPr/>
          </a:p>
        </p:txBody>
      </p:sp>
      <p:sp>
        <p:nvSpPr>
          <p:cNvPr id="18" name="object 18"/>
          <p:cNvSpPr txBox="1"/>
          <p:nvPr/>
        </p:nvSpPr>
        <p:spPr>
          <a:xfrm>
            <a:off x="482600" y="5270500"/>
            <a:ext cx="8051800" cy="2304415"/>
          </a:xfrm>
          <a:prstGeom prst="rect">
            <a:avLst/>
          </a:prstGeom>
        </p:spPr>
        <p:txBody>
          <a:bodyPr vert="horz" wrap="square" lIns="0" tIns="0" rIns="0" bIns="0" rtlCol="0">
            <a:spAutoFit/>
          </a:bodyPr>
          <a:lstStyle/>
          <a:p>
            <a:pPr marL="12700">
              <a:lnSpc>
                <a:spcPct val="100000"/>
              </a:lnSpc>
            </a:pPr>
            <a:r>
              <a:rPr sz="1600" spc="100" dirty="0">
                <a:latin typeface="SimSun"/>
                <a:cs typeface="SimSun"/>
              </a:rPr>
              <a:t>2011.3.11</a:t>
            </a:r>
            <a:r>
              <a:rPr sz="1600" spc="-345" dirty="0">
                <a:latin typeface="SimSun"/>
                <a:cs typeface="SimSun"/>
              </a:rPr>
              <a:t> </a:t>
            </a:r>
            <a:r>
              <a:rPr sz="1600" dirty="0">
                <a:latin typeface="SimSun"/>
                <a:cs typeface="SimSun"/>
              </a:rPr>
              <a:t>東日本大震災</a:t>
            </a:r>
            <a:endParaRPr sz="1600">
              <a:latin typeface="SimSun"/>
              <a:cs typeface="SimSun"/>
            </a:endParaRPr>
          </a:p>
          <a:p>
            <a:pPr marL="12700">
              <a:lnSpc>
                <a:spcPct val="100000"/>
              </a:lnSpc>
              <a:spcBef>
                <a:spcPts val="780"/>
              </a:spcBef>
            </a:pPr>
            <a:r>
              <a:rPr sz="1600" spc="310" dirty="0">
                <a:solidFill>
                  <a:srgbClr val="0433FF"/>
                </a:solidFill>
                <a:latin typeface="PMingLiU"/>
                <a:cs typeface="PMingLiU"/>
              </a:rPr>
              <a:t>2011.6.23</a:t>
            </a:r>
            <a:r>
              <a:rPr sz="1600" spc="80" dirty="0">
                <a:solidFill>
                  <a:srgbClr val="0433FF"/>
                </a:solidFill>
                <a:latin typeface="PMingLiU"/>
                <a:cs typeface="PMingLiU"/>
              </a:rPr>
              <a:t> </a:t>
            </a:r>
            <a:r>
              <a:rPr sz="1600" spc="50" dirty="0">
                <a:solidFill>
                  <a:srgbClr val="0433FF"/>
                </a:solidFill>
                <a:latin typeface="PMingLiU"/>
                <a:cs typeface="PMingLiU"/>
              </a:rPr>
              <a:t>LINEアプリ公開</a:t>
            </a:r>
            <a:endParaRPr sz="1600">
              <a:latin typeface="PMingLiU"/>
              <a:cs typeface="PMingLiU"/>
            </a:endParaRPr>
          </a:p>
          <a:p>
            <a:pPr marL="12700">
              <a:lnSpc>
                <a:spcPct val="100000"/>
              </a:lnSpc>
              <a:spcBef>
                <a:spcPts val="880"/>
              </a:spcBef>
            </a:pPr>
            <a:r>
              <a:rPr sz="1600" spc="310" dirty="0">
                <a:solidFill>
                  <a:srgbClr val="0433FF"/>
                </a:solidFill>
                <a:latin typeface="PMingLiU"/>
                <a:cs typeface="PMingLiU"/>
              </a:rPr>
              <a:t>2011.10.8</a:t>
            </a:r>
            <a:r>
              <a:rPr sz="1600" spc="45" dirty="0">
                <a:solidFill>
                  <a:srgbClr val="0433FF"/>
                </a:solidFill>
                <a:latin typeface="PMingLiU"/>
                <a:cs typeface="PMingLiU"/>
              </a:rPr>
              <a:t> </a:t>
            </a:r>
            <a:r>
              <a:rPr sz="1600" dirty="0">
                <a:solidFill>
                  <a:srgbClr val="0433FF"/>
                </a:solidFill>
                <a:latin typeface="PMingLiU"/>
                <a:cs typeface="PMingLiU"/>
              </a:rPr>
              <a:t>通話・スタンプ開始</a:t>
            </a:r>
            <a:endParaRPr sz="1600">
              <a:latin typeface="PMingLiU"/>
              <a:cs typeface="PMingLiU"/>
            </a:endParaRPr>
          </a:p>
          <a:p>
            <a:pPr marL="12700">
              <a:lnSpc>
                <a:spcPct val="100000"/>
              </a:lnSpc>
              <a:spcBef>
                <a:spcPts val="780"/>
              </a:spcBef>
            </a:pPr>
            <a:r>
              <a:rPr sz="1600" spc="310" dirty="0">
                <a:solidFill>
                  <a:srgbClr val="0433FF"/>
                </a:solidFill>
                <a:latin typeface="PMingLiU"/>
                <a:cs typeface="PMingLiU"/>
              </a:rPr>
              <a:t>2012.4.26</a:t>
            </a:r>
            <a:r>
              <a:rPr sz="1600" spc="45" dirty="0">
                <a:solidFill>
                  <a:srgbClr val="0433FF"/>
                </a:solidFill>
                <a:latin typeface="PMingLiU"/>
                <a:cs typeface="PMingLiU"/>
              </a:rPr>
              <a:t> </a:t>
            </a:r>
            <a:r>
              <a:rPr sz="1600" dirty="0">
                <a:solidFill>
                  <a:srgbClr val="0433FF"/>
                </a:solidFill>
                <a:latin typeface="PMingLiU"/>
                <a:cs typeface="PMingLiU"/>
              </a:rPr>
              <a:t>有料スタンプ開始</a:t>
            </a:r>
            <a:endParaRPr sz="1600">
              <a:latin typeface="PMingLiU"/>
              <a:cs typeface="PMingLiU"/>
            </a:endParaRPr>
          </a:p>
          <a:p>
            <a:pPr marL="12700">
              <a:lnSpc>
                <a:spcPct val="100000"/>
              </a:lnSpc>
              <a:spcBef>
                <a:spcPts val="780"/>
              </a:spcBef>
            </a:pPr>
            <a:r>
              <a:rPr sz="1600" spc="310" dirty="0">
                <a:solidFill>
                  <a:srgbClr val="0433FF"/>
                </a:solidFill>
                <a:latin typeface="PMingLiU"/>
                <a:cs typeface="PMingLiU"/>
              </a:rPr>
              <a:t>2012.6.18</a:t>
            </a:r>
            <a:r>
              <a:rPr sz="1600" spc="105" dirty="0">
                <a:solidFill>
                  <a:srgbClr val="0433FF"/>
                </a:solidFill>
                <a:latin typeface="PMingLiU"/>
                <a:cs typeface="PMingLiU"/>
              </a:rPr>
              <a:t> </a:t>
            </a:r>
            <a:r>
              <a:rPr sz="1600" spc="15" dirty="0">
                <a:solidFill>
                  <a:srgbClr val="0433FF"/>
                </a:solidFill>
                <a:latin typeface="PMingLiU"/>
                <a:cs typeface="PMingLiU"/>
              </a:rPr>
              <a:t>公式アカウント(大企業向け)開始</a:t>
            </a:r>
            <a:endParaRPr sz="1600">
              <a:latin typeface="PMingLiU"/>
              <a:cs typeface="PMingLiU"/>
            </a:endParaRPr>
          </a:p>
          <a:p>
            <a:pPr marL="12700">
              <a:lnSpc>
                <a:spcPts val="1860"/>
              </a:lnSpc>
              <a:spcBef>
                <a:spcPts val="780"/>
              </a:spcBef>
              <a:tabLst>
                <a:tab pos="1193165" algn="l"/>
              </a:tabLst>
            </a:pPr>
            <a:r>
              <a:rPr sz="1600" spc="300" dirty="0">
                <a:solidFill>
                  <a:srgbClr val="0433FF"/>
                </a:solidFill>
                <a:latin typeface="PMingLiU"/>
                <a:cs typeface="PMingLiU"/>
              </a:rPr>
              <a:t>2012.8.6	</a:t>
            </a:r>
            <a:r>
              <a:rPr sz="1600" spc="60" dirty="0">
                <a:solidFill>
                  <a:srgbClr val="0433FF"/>
                </a:solidFill>
                <a:latin typeface="PMingLiU"/>
                <a:cs typeface="PMingLiU"/>
              </a:rPr>
              <a:t>タイムライン(SNS機能)開始</a:t>
            </a:r>
            <a:endParaRPr sz="1600">
              <a:latin typeface="PMingLiU"/>
              <a:cs typeface="PMingLiU"/>
            </a:endParaRPr>
          </a:p>
          <a:p>
            <a:pPr marR="5080" algn="r">
              <a:lnSpc>
                <a:spcPts val="2460"/>
              </a:lnSpc>
            </a:pPr>
            <a:r>
              <a:rPr sz="2100" dirty="0">
                <a:solidFill>
                  <a:srgbClr val="FF2600"/>
                </a:solidFill>
                <a:latin typeface="PMingLiU"/>
                <a:cs typeface="PMingLiU"/>
              </a:rPr>
              <a:t>実店舗ある店舗</a:t>
            </a:r>
            <a:endParaRPr sz="2100">
              <a:latin typeface="PMingLiU"/>
              <a:cs typeface="PMingLiU"/>
            </a:endParaRPr>
          </a:p>
        </p:txBody>
      </p:sp>
      <p:sp>
        <p:nvSpPr>
          <p:cNvPr id="19" name="object 19"/>
          <p:cNvSpPr txBox="1"/>
          <p:nvPr/>
        </p:nvSpPr>
        <p:spPr>
          <a:xfrm>
            <a:off x="723900" y="7717673"/>
            <a:ext cx="2524125" cy="1183005"/>
          </a:xfrm>
          <a:prstGeom prst="rect">
            <a:avLst/>
          </a:prstGeom>
        </p:spPr>
        <p:txBody>
          <a:bodyPr vert="horz" wrap="square" lIns="0" tIns="54610" rIns="0" bIns="0" rtlCol="0">
            <a:spAutoFit/>
          </a:bodyPr>
          <a:lstStyle/>
          <a:p>
            <a:pPr marL="12700">
              <a:lnSpc>
                <a:spcPct val="100000"/>
              </a:lnSpc>
              <a:spcBef>
                <a:spcPts val="430"/>
              </a:spcBef>
            </a:pPr>
            <a:r>
              <a:rPr sz="2100" dirty="0">
                <a:solidFill>
                  <a:srgbClr val="FF2600"/>
                </a:solidFill>
                <a:latin typeface="PMingLiU"/>
                <a:cs typeface="PMingLiU"/>
              </a:rPr>
              <a:t>実店舗ある店舗</a:t>
            </a:r>
            <a:endParaRPr sz="2100">
              <a:latin typeface="PMingLiU"/>
              <a:cs typeface="PMingLiU"/>
            </a:endParaRPr>
          </a:p>
          <a:p>
            <a:pPr marL="12700">
              <a:lnSpc>
                <a:spcPct val="100000"/>
              </a:lnSpc>
              <a:spcBef>
                <a:spcPts val="680"/>
              </a:spcBef>
            </a:pPr>
            <a:r>
              <a:rPr sz="2100" spc="229" dirty="0">
                <a:solidFill>
                  <a:srgbClr val="FF2600"/>
                </a:solidFill>
                <a:latin typeface="PMingLiU"/>
                <a:cs typeface="PMingLiU"/>
              </a:rPr>
              <a:t>有料5000円/月のみ</a:t>
            </a:r>
            <a:endParaRPr sz="2100">
              <a:latin typeface="PMingLiU"/>
              <a:cs typeface="PMingLiU"/>
            </a:endParaRPr>
          </a:p>
          <a:p>
            <a:pPr marL="50800">
              <a:lnSpc>
                <a:spcPct val="100000"/>
              </a:lnSpc>
              <a:spcBef>
                <a:spcPts val="180"/>
              </a:spcBef>
            </a:pPr>
            <a:r>
              <a:rPr sz="2400" spc="-140" dirty="0">
                <a:latin typeface="Arial"/>
                <a:cs typeface="Arial"/>
              </a:rPr>
              <a:t>2012.12</a:t>
            </a:r>
            <a:endParaRPr sz="2400">
              <a:latin typeface="Arial"/>
              <a:cs typeface="Arial"/>
            </a:endParaRPr>
          </a:p>
        </p:txBody>
      </p:sp>
      <p:sp>
        <p:nvSpPr>
          <p:cNvPr id="20" name="object 20"/>
          <p:cNvSpPr/>
          <p:nvPr/>
        </p:nvSpPr>
        <p:spPr>
          <a:xfrm>
            <a:off x="493458" y="770013"/>
            <a:ext cx="1899285" cy="4467860"/>
          </a:xfrm>
          <a:custGeom>
            <a:avLst/>
            <a:gdLst/>
            <a:ahLst/>
            <a:cxnLst/>
            <a:rect l="l" t="t" r="r" b="b"/>
            <a:pathLst>
              <a:path w="1899285" h="4467860">
                <a:moveTo>
                  <a:pt x="0" y="0"/>
                </a:moveTo>
                <a:lnTo>
                  <a:pt x="1899246" y="0"/>
                </a:lnTo>
                <a:lnTo>
                  <a:pt x="1899246" y="4467860"/>
                </a:lnTo>
                <a:lnTo>
                  <a:pt x="0" y="4467860"/>
                </a:lnTo>
                <a:lnTo>
                  <a:pt x="0" y="0"/>
                </a:lnTo>
                <a:close/>
              </a:path>
            </a:pathLst>
          </a:custGeom>
          <a:solidFill>
            <a:srgbClr val="FFFFFF"/>
          </a:solidFill>
        </p:spPr>
        <p:txBody>
          <a:bodyPr wrap="square" lIns="0" tIns="0" rIns="0" bIns="0" rtlCol="0"/>
          <a:lstStyle/>
          <a:p>
            <a:endParaRPr/>
          </a:p>
        </p:txBody>
      </p:sp>
      <p:sp>
        <p:nvSpPr>
          <p:cNvPr id="21" name="object 21"/>
          <p:cNvSpPr txBox="1"/>
          <p:nvPr/>
        </p:nvSpPr>
        <p:spPr>
          <a:xfrm>
            <a:off x="533400" y="812800"/>
            <a:ext cx="635000" cy="262255"/>
          </a:xfrm>
          <a:prstGeom prst="rect">
            <a:avLst/>
          </a:prstGeom>
        </p:spPr>
        <p:txBody>
          <a:bodyPr vert="horz" wrap="square" lIns="0" tIns="0" rIns="0" bIns="0" rtlCol="0">
            <a:spAutoFit/>
          </a:bodyPr>
          <a:lstStyle/>
          <a:p>
            <a:pPr marL="12700">
              <a:lnSpc>
                <a:spcPct val="100000"/>
              </a:lnSpc>
            </a:pPr>
            <a:r>
              <a:rPr sz="1600" spc="-90" dirty="0">
                <a:latin typeface="Arial"/>
                <a:cs typeface="Arial"/>
              </a:rPr>
              <a:t>2007</a:t>
            </a:r>
            <a:r>
              <a:rPr sz="1600" spc="-90" dirty="0">
                <a:latin typeface="Yu Mincho"/>
                <a:cs typeface="Yu Mincho"/>
              </a:rPr>
              <a:t>年</a:t>
            </a:r>
            <a:endParaRPr sz="1600">
              <a:latin typeface="Yu Mincho"/>
              <a:cs typeface="Yu Mincho"/>
            </a:endParaRPr>
          </a:p>
        </p:txBody>
      </p:sp>
      <p:sp>
        <p:nvSpPr>
          <p:cNvPr id="22" name="object 22"/>
          <p:cNvSpPr txBox="1"/>
          <p:nvPr/>
        </p:nvSpPr>
        <p:spPr>
          <a:xfrm>
            <a:off x="533400" y="1056619"/>
            <a:ext cx="1754505" cy="4145915"/>
          </a:xfrm>
          <a:prstGeom prst="rect">
            <a:avLst/>
          </a:prstGeom>
        </p:spPr>
        <p:txBody>
          <a:bodyPr vert="horz" wrap="square" lIns="0" tIns="0" rIns="0" bIns="0" rtlCol="0">
            <a:spAutoFit/>
          </a:bodyPr>
          <a:lstStyle/>
          <a:p>
            <a:pPr marL="12700" marR="100330" indent="203200">
              <a:lnSpc>
                <a:spcPct val="119800"/>
              </a:lnSpc>
            </a:pPr>
            <a:r>
              <a:rPr sz="1600" dirty="0">
                <a:latin typeface="Yu Mincho"/>
                <a:cs typeface="Yu Mincho"/>
              </a:rPr>
              <a:t>米国</a:t>
            </a:r>
            <a:r>
              <a:rPr sz="1600" spc="-40" dirty="0">
                <a:latin typeface="Yu Mincho"/>
                <a:cs typeface="Yu Mincho"/>
              </a:rPr>
              <a:t> </a:t>
            </a:r>
            <a:r>
              <a:rPr sz="1600" spc="-75" dirty="0">
                <a:latin typeface="Arial"/>
                <a:cs typeface="Arial"/>
              </a:rPr>
              <a:t>iPhone</a:t>
            </a:r>
            <a:r>
              <a:rPr sz="1600" spc="-75" dirty="0">
                <a:latin typeface="Yu Mincho"/>
                <a:cs typeface="Yu Mincho"/>
              </a:rPr>
              <a:t>発売  </a:t>
            </a:r>
            <a:r>
              <a:rPr sz="1600" spc="-75" dirty="0">
                <a:latin typeface="Arial"/>
                <a:cs typeface="Arial"/>
              </a:rPr>
              <a:t>2008</a:t>
            </a:r>
            <a:r>
              <a:rPr sz="1600" spc="-75" dirty="0">
                <a:latin typeface="Yu Mincho"/>
                <a:cs typeface="Yu Mincho"/>
              </a:rPr>
              <a:t>年</a:t>
            </a:r>
            <a:endParaRPr sz="1600">
              <a:latin typeface="Yu Mincho"/>
              <a:cs typeface="Yu Mincho"/>
            </a:endParaRPr>
          </a:p>
          <a:p>
            <a:pPr marL="215900" marR="5080">
              <a:lnSpc>
                <a:spcPct val="119800"/>
              </a:lnSpc>
              <a:spcBef>
                <a:spcPts val="100"/>
              </a:spcBef>
            </a:pPr>
            <a:r>
              <a:rPr sz="1600" dirty="0">
                <a:latin typeface="Yu Mincho"/>
                <a:cs typeface="Yu Mincho"/>
              </a:rPr>
              <a:t>日本 </a:t>
            </a:r>
            <a:r>
              <a:rPr sz="1600" spc="-75" dirty="0">
                <a:latin typeface="Arial"/>
                <a:cs typeface="Arial"/>
              </a:rPr>
              <a:t>iPhone</a:t>
            </a:r>
            <a:r>
              <a:rPr sz="1600" spc="-75" dirty="0">
                <a:latin typeface="Yu Mincho"/>
                <a:cs typeface="Yu Mincho"/>
              </a:rPr>
              <a:t>発売  </a:t>
            </a:r>
            <a:r>
              <a:rPr sz="1600" dirty="0">
                <a:latin typeface="Yu Mincho"/>
                <a:cs typeface="Yu Mincho"/>
              </a:rPr>
              <a:t>世界</a:t>
            </a:r>
            <a:r>
              <a:rPr sz="1600" spc="-200" dirty="0">
                <a:latin typeface="Yu Mincho"/>
                <a:cs typeface="Yu Mincho"/>
              </a:rPr>
              <a:t> </a:t>
            </a:r>
            <a:r>
              <a:rPr sz="1600" spc="-25" dirty="0">
                <a:latin typeface="Arial"/>
                <a:cs typeface="Arial"/>
              </a:rPr>
              <a:t>Android</a:t>
            </a:r>
            <a:r>
              <a:rPr sz="1600" spc="-25" dirty="0">
                <a:latin typeface="Yu Mincho"/>
                <a:cs typeface="Yu Mincho"/>
              </a:rPr>
              <a:t>発売</a:t>
            </a:r>
            <a:endParaRPr sz="1600">
              <a:latin typeface="Yu Mincho"/>
              <a:cs typeface="Yu Mincho"/>
            </a:endParaRPr>
          </a:p>
          <a:p>
            <a:pPr marL="12700">
              <a:lnSpc>
                <a:spcPct val="100000"/>
              </a:lnSpc>
              <a:spcBef>
                <a:spcPts val="380"/>
              </a:spcBef>
            </a:pPr>
            <a:r>
              <a:rPr sz="1600" spc="-75" dirty="0">
                <a:latin typeface="Arial"/>
                <a:cs typeface="Arial"/>
              </a:rPr>
              <a:t>2011</a:t>
            </a:r>
            <a:r>
              <a:rPr sz="1600" spc="-75" dirty="0">
                <a:latin typeface="Yu Mincho"/>
                <a:cs typeface="Yu Mincho"/>
              </a:rPr>
              <a:t>年</a:t>
            </a:r>
            <a:endParaRPr sz="1600">
              <a:latin typeface="Yu Mincho"/>
              <a:cs typeface="Yu Mincho"/>
            </a:endParaRPr>
          </a:p>
          <a:p>
            <a:pPr marL="12700" marR="332105" indent="203200">
              <a:lnSpc>
                <a:spcPct val="119800"/>
              </a:lnSpc>
            </a:pPr>
            <a:r>
              <a:rPr sz="1600" dirty="0">
                <a:latin typeface="Yu Mincho"/>
                <a:cs typeface="Yu Mincho"/>
              </a:rPr>
              <a:t>スマホ率</a:t>
            </a:r>
            <a:r>
              <a:rPr sz="1600" spc="-95" dirty="0">
                <a:latin typeface="Arial"/>
                <a:cs typeface="Arial"/>
              </a:rPr>
              <a:t>9.</a:t>
            </a:r>
            <a:r>
              <a:rPr sz="1600" spc="-150" dirty="0">
                <a:latin typeface="Arial"/>
                <a:cs typeface="Arial"/>
              </a:rPr>
              <a:t>5%  </a:t>
            </a:r>
            <a:r>
              <a:rPr sz="1600" spc="-75" dirty="0">
                <a:latin typeface="Arial"/>
                <a:cs typeface="Arial"/>
              </a:rPr>
              <a:t>2012</a:t>
            </a:r>
            <a:r>
              <a:rPr sz="1600" spc="-75" dirty="0">
                <a:latin typeface="Yu Mincho"/>
                <a:cs typeface="Yu Mincho"/>
              </a:rPr>
              <a:t>年</a:t>
            </a:r>
            <a:endParaRPr sz="1600">
              <a:latin typeface="Yu Mincho"/>
              <a:cs typeface="Yu Mincho"/>
            </a:endParaRPr>
          </a:p>
          <a:p>
            <a:pPr marL="12700" marR="376555" indent="203200">
              <a:lnSpc>
                <a:spcPct val="119800"/>
              </a:lnSpc>
              <a:spcBef>
                <a:spcPts val="100"/>
              </a:spcBef>
            </a:pPr>
            <a:r>
              <a:rPr sz="1600" dirty="0">
                <a:latin typeface="Yu Mincho"/>
                <a:cs typeface="Yu Mincho"/>
              </a:rPr>
              <a:t>スマホ率</a:t>
            </a:r>
            <a:r>
              <a:rPr sz="1600" spc="-135" dirty="0">
                <a:latin typeface="Arial"/>
                <a:cs typeface="Arial"/>
              </a:rPr>
              <a:t>18%  </a:t>
            </a:r>
            <a:r>
              <a:rPr sz="1600" spc="-75" dirty="0">
                <a:latin typeface="Arial"/>
                <a:cs typeface="Arial"/>
              </a:rPr>
              <a:t>2013</a:t>
            </a:r>
            <a:r>
              <a:rPr sz="1600" spc="-75" dirty="0">
                <a:latin typeface="Yu Mincho"/>
                <a:cs typeface="Yu Mincho"/>
              </a:rPr>
              <a:t>年</a:t>
            </a:r>
            <a:endParaRPr sz="1600">
              <a:latin typeface="Yu Mincho"/>
              <a:cs typeface="Yu Mincho"/>
            </a:endParaRPr>
          </a:p>
          <a:p>
            <a:pPr marL="12700" marR="230504" indent="203200">
              <a:lnSpc>
                <a:spcPct val="119800"/>
              </a:lnSpc>
            </a:pPr>
            <a:r>
              <a:rPr sz="1600" dirty="0">
                <a:latin typeface="Yu Mincho"/>
                <a:cs typeface="Yu Mincho"/>
              </a:rPr>
              <a:t>スマホ率</a:t>
            </a:r>
            <a:r>
              <a:rPr sz="1600" spc="-95" dirty="0">
                <a:latin typeface="Arial"/>
                <a:cs typeface="Arial"/>
              </a:rPr>
              <a:t>28.</a:t>
            </a:r>
            <a:r>
              <a:rPr sz="1600" spc="-150" dirty="0">
                <a:latin typeface="Arial"/>
                <a:cs typeface="Arial"/>
              </a:rPr>
              <a:t>2%  </a:t>
            </a:r>
            <a:r>
              <a:rPr sz="1600" spc="-75" dirty="0">
                <a:latin typeface="Arial"/>
                <a:cs typeface="Arial"/>
              </a:rPr>
              <a:t>2014</a:t>
            </a:r>
            <a:r>
              <a:rPr sz="1600" spc="-75" dirty="0">
                <a:latin typeface="Yu Mincho"/>
                <a:cs typeface="Yu Mincho"/>
              </a:rPr>
              <a:t>年</a:t>
            </a:r>
            <a:endParaRPr sz="1600">
              <a:latin typeface="Yu Mincho"/>
              <a:cs typeface="Yu Mincho"/>
            </a:endParaRPr>
          </a:p>
          <a:p>
            <a:pPr marL="12700" marR="230504" indent="203200">
              <a:lnSpc>
                <a:spcPts val="2400"/>
              </a:lnSpc>
              <a:spcBef>
                <a:spcPts val="60"/>
              </a:spcBef>
            </a:pPr>
            <a:r>
              <a:rPr sz="1600" dirty="0">
                <a:latin typeface="Yu Mincho"/>
                <a:cs typeface="Yu Mincho"/>
              </a:rPr>
              <a:t>スマホ率</a:t>
            </a:r>
            <a:r>
              <a:rPr sz="1600" spc="-95" dirty="0">
                <a:latin typeface="Arial"/>
                <a:cs typeface="Arial"/>
              </a:rPr>
              <a:t>36.</a:t>
            </a:r>
            <a:r>
              <a:rPr sz="1600" spc="-150" dirty="0">
                <a:latin typeface="Arial"/>
                <a:cs typeface="Arial"/>
              </a:rPr>
              <a:t>9%  </a:t>
            </a:r>
            <a:r>
              <a:rPr sz="1600" spc="-75" dirty="0">
                <a:latin typeface="Arial"/>
                <a:cs typeface="Arial"/>
              </a:rPr>
              <a:t>2015</a:t>
            </a:r>
            <a:r>
              <a:rPr sz="1600" spc="-75" dirty="0">
                <a:latin typeface="Yu Mincho"/>
                <a:cs typeface="Yu Mincho"/>
              </a:rPr>
              <a:t>年</a:t>
            </a:r>
            <a:endParaRPr sz="1600">
              <a:latin typeface="Yu Mincho"/>
              <a:cs typeface="Yu Mincho"/>
            </a:endParaRPr>
          </a:p>
          <a:p>
            <a:pPr marL="215900">
              <a:lnSpc>
                <a:spcPct val="100000"/>
              </a:lnSpc>
              <a:spcBef>
                <a:spcPts val="219"/>
              </a:spcBef>
            </a:pPr>
            <a:r>
              <a:rPr sz="1600" spc="-80" dirty="0">
                <a:latin typeface="Yu Mincho"/>
                <a:cs typeface="Yu Mincho"/>
              </a:rPr>
              <a:t>スマホ率</a:t>
            </a:r>
            <a:r>
              <a:rPr sz="1600" spc="-80" dirty="0">
                <a:latin typeface="Arial"/>
                <a:cs typeface="Arial"/>
              </a:rPr>
              <a:t>49.7%</a:t>
            </a:r>
            <a:endParaRPr sz="1600">
              <a:latin typeface="Arial"/>
              <a:cs typeface="Arial"/>
            </a:endParaRPr>
          </a:p>
        </p:txBody>
      </p:sp>
      <p:sp>
        <p:nvSpPr>
          <p:cNvPr id="23" name="object 23"/>
          <p:cNvSpPr txBox="1"/>
          <p:nvPr/>
        </p:nvSpPr>
        <p:spPr>
          <a:xfrm>
            <a:off x="4203700" y="4978400"/>
            <a:ext cx="3943985" cy="287655"/>
          </a:xfrm>
          <a:prstGeom prst="rect">
            <a:avLst/>
          </a:prstGeom>
        </p:spPr>
        <p:txBody>
          <a:bodyPr vert="horz" wrap="square" lIns="0" tIns="0" rIns="0" bIns="0" rtlCol="0">
            <a:spAutoFit/>
          </a:bodyPr>
          <a:lstStyle/>
          <a:p>
            <a:pPr marL="12700">
              <a:lnSpc>
                <a:spcPct val="100000"/>
              </a:lnSpc>
            </a:pPr>
            <a:r>
              <a:rPr sz="1800" u="sng" spc="-60" dirty="0">
                <a:latin typeface="Arial"/>
                <a:cs typeface="Arial"/>
                <a:hlinkClick r:id="rId6"/>
              </a:rPr>
              <a:t>http://linecorp.com/ja/pr/news/ja/2015/965</a:t>
            </a:r>
            <a:endParaRPr sz="1800">
              <a:latin typeface="Arial"/>
              <a:cs typeface="Arial"/>
            </a:endParaRPr>
          </a:p>
        </p:txBody>
      </p:sp>
      <p:sp>
        <p:nvSpPr>
          <p:cNvPr id="24" name="object 24"/>
          <p:cNvSpPr txBox="1"/>
          <p:nvPr/>
        </p:nvSpPr>
        <p:spPr>
          <a:xfrm>
            <a:off x="3162300" y="5029200"/>
            <a:ext cx="925830" cy="287655"/>
          </a:xfrm>
          <a:prstGeom prst="rect">
            <a:avLst/>
          </a:prstGeom>
        </p:spPr>
        <p:txBody>
          <a:bodyPr vert="horz" wrap="square" lIns="0" tIns="0" rIns="0" bIns="0" rtlCol="0">
            <a:spAutoFit/>
          </a:bodyPr>
          <a:lstStyle/>
          <a:p>
            <a:pPr marL="12700">
              <a:lnSpc>
                <a:spcPct val="100000"/>
              </a:lnSpc>
            </a:pPr>
            <a:r>
              <a:rPr sz="1800" spc="-105" dirty="0">
                <a:latin typeface="Arial"/>
                <a:cs typeface="Arial"/>
              </a:rPr>
              <a:t>2015.3.17</a:t>
            </a:r>
            <a:endParaRPr sz="1800">
              <a:latin typeface="Arial"/>
              <a:cs typeface="Arial"/>
            </a:endParaRPr>
          </a:p>
        </p:txBody>
      </p:sp>
      <p:sp>
        <p:nvSpPr>
          <p:cNvPr id="25" name="object 25"/>
          <p:cNvSpPr/>
          <p:nvPr/>
        </p:nvSpPr>
        <p:spPr>
          <a:xfrm>
            <a:off x="7251700" y="5346700"/>
            <a:ext cx="1752600" cy="558800"/>
          </a:xfrm>
          <a:prstGeom prst="rect">
            <a:avLst/>
          </a:prstGeom>
          <a:blipFill>
            <a:blip r:embed="rId7" cstate="print"/>
            <a:stretch>
              <a:fillRect/>
            </a:stretch>
          </a:blipFill>
        </p:spPr>
        <p:txBody>
          <a:bodyPr wrap="square" lIns="0" tIns="0" rIns="0" bIns="0" rtlCol="0"/>
          <a:lstStyle/>
          <a:p>
            <a:endParaRPr/>
          </a:p>
        </p:txBody>
      </p:sp>
      <p:sp>
        <p:nvSpPr>
          <p:cNvPr id="26" name="object 26"/>
          <p:cNvSpPr txBox="1"/>
          <p:nvPr/>
        </p:nvSpPr>
        <p:spPr>
          <a:xfrm>
            <a:off x="3035300" y="840597"/>
            <a:ext cx="4180204" cy="3013075"/>
          </a:xfrm>
          <a:prstGeom prst="rect">
            <a:avLst/>
          </a:prstGeom>
        </p:spPr>
        <p:txBody>
          <a:bodyPr vert="horz" wrap="square" lIns="0" tIns="0" rIns="0" bIns="0" rtlCol="0">
            <a:spAutoFit/>
          </a:bodyPr>
          <a:lstStyle/>
          <a:p>
            <a:pPr marL="12700" marR="519430" algn="ctr">
              <a:lnSpc>
                <a:spcPct val="136600"/>
              </a:lnSpc>
            </a:pPr>
            <a:r>
              <a:rPr sz="3600" spc="-245" dirty="0">
                <a:latin typeface="Arial"/>
                <a:cs typeface="Arial"/>
              </a:rPr>
              <a:t>L</a:t>
            </a:r>
            <a:r>
              <a:rPr sz="3600" spc="55" dirty="0">
                <a:latin typeface="Arial"/>
                <a:cs typeface="Arial"/>
              </a:rPr>
              <a:t>IN</a:t>
            </a:r>
            <a:r>
              <a:rPr sz="3600" spc="-605" dirty="0">
                <a:latin typeface="Arial"/>
                <a:cs typeface="Arial"/>
              </a:rPr>
              <a:t>E</a:t>
            </a:r>
            <a:r>
              <a:rPr sz="3600" spc="-110" dirty="0">
                <a:latin typeface="Yu Mincho"/>
                <a:cs typeface="Yu Mincho"/>
              </a:rPr>
              <a:t>ユ</a:t>
            </a:r>
            <a:r>
              <a:rPr sz="3600" dirty="0">
                <a:latin typeface="Yu Mincho"/>
                <a:cs typeface="Yu Mincho"/>
              </a:rPr>
              <a:t>ー</a:t>
            </a:r>
            <a:r>
              <a:rPr sz="3600" spc="-110" dirty="0">
                <a:latin typeface="Yu Mincho"/>
                <a:cs typeface="Yu Mincho"/>
              </a:rPr>
              <a:t>ザ</a:t>
            </a:r>
            <a:r>
              <a:rPr sz="3600" dirty="0">
                <a:latin typeface="Yu Mincho"/>
                <a:cs typeface="Yu Mincho"/>
              </a:rPr>
              <a:t>ー数は  </a:t>
            </a:r>
            <a:r>
              <a:rPr sz="3600" spc="-70" dirty="0">
                <a:latin typeface="Yu Mincho"/>
                <a:cs typeface="Yu Mincho"/>
              </a:rPr>
              <a:t>全世界で</a:t>
            </a:r>
            <a:r>
              <a:rPr sz="3600" spc="-70" dirty="0">
                <a:latin typeface="Arial"/>
                <a:cs typeface="Arial"/>
              </a:rPr>
              <a:t>2.1</a:t>
            </a:r>
            <a:r>
              <a:rPr sz="3600" spc="-70" dirty="0">
                <a:latin typeface="Yu Mincho"/>
                <a:cs typeface="Yu Mincho"/>
              </a:rPr>
              <a:t>億人  </a:t>
            </a:r>
            <a:r>
              <a:rPr sz="3600" spc="-90" dirty="0">
                <a:latin typeface="Yu Mincho"/>
                <a:cs typeface="Yu Mincho"/>
              </a:rPr>
              <a:t>国内で</a:t>
            </a:r>
            <a:r>
              <a:rPr sz="3600" spc="-90" dirty="0">
                <a:latin typeface="Arial"/>
                <a:cs typeface="Arial"/>
              </a:rPr>
              <a:t>6800</a:t>
            </a:r>
            <a:r>
              <a:rPr sz="3600" spc="-90" dirty="0">
                <a:latin typeface="Yu Mincho"/>
                <a:cs typeface="Yu Mincho"/>
              </a:rPr>
              <a:t>万人</a:t>
            </a:r>
            <a:endParaRPr sz="3600">
              <a:latin typeface="Yu Mincho"/>
              <a:cs typeface="Yu Mincho"/>
            </a:endParaRPr>
          </a:p>
          <a:p>
            <a:pPr marL="254000">
              <a:lnSpc>
                <a:spcPts val="1420"/>
              </a:lnSpc>
              <a:spcBef>
                <a:spcPts val="1880"/>
              </a:spcBef>
            </a:pPr>
            <a:r>
              <a:rPr sz="1200" spc="-70" dirty="0">
                <a:latin typeface="Arial"/>
                <a:cs typeface="Arial"/>
              </a:rPr>
              <a:t>2015.10.29</a:t>
            </a:r>
            <a:endParaRPr sz="1200">
              <a:latin typeface="Arial"/>
              <a:cs typeface="Arial"/>
            </a:endParaRPr>
          </a:p>
          <a:p>
            <a:pPr marL="254000" marR="5080">
              <a:lnSpc>
                <a:spcPts val="1200"/>
              </a:lnSpc>
              <a:spcBef>
                <a:spcPts val="219"/>
              </a:spcBef>
            </a:pPr>
            <a:r>
              <a:rPr sz="1200" spc="-80" dirty="0">
                <a:latin typeface="Arial"/>
                <a:cs typeface="Arial"/>
              </a:rPr>
              <a:t>L</a:t>
            </a:r>
            <a:r>
              <a:rPr sz="1200" spc="15" dirty="0">
                <a:latin typeface="Arial"/>
                <a:cs typeface="Arial"/>
              </a:rPr>
              <a:t>IN</a:t>
            </a:r>
            <a:r>
              <a:rPr sz="1200" spc="-204" dirty="0">
                <a:latin typeface="Arial"/>
                <a:cs typeface="Arial"/>
              </a:rPr>
              <a:t>E</a:t>
            </a:r>
            <a:r>
              <a:rPr sz="1200" spc="-204" dirty="0">
                <a:latin typeface="Yu Mincho"/>
                <a:cs typeface="Yu Mincho"/>
              </a:rPr>
              <a:t>の月間</a:t>
            </a:r>
            <a:r>
              <a:rPr sz="1200" spc="-75" dirty="0">
                <a:latin typeface="Yu Mincho"/>
                <a:cs typeface="Yu Mincho"/>
              </a:rPr>
              <a:t>ア</a:t>
            </a:r>
            <a:r>
              <a:rPr sz="1200" dirty="0">
                <a:latin typeface="Yu Mincho"/>
                <a:cs typeface="Yu Mincho"/>
              </a:rPr>
              <a:t>ク</a:t>
            </a:r>
            <a:r>
              <a:rPr sz="1200" spc="-40" dirty="0">
                <a:latin typeface="Yu Mincho"/>
                <a:cs typeface="Yu Mincho"/>
              </a:rPr>
              <a:t>テ</a:t>
            </a:r>
            <a:r>
              <a:rPr sz="1200" dirty="0">
                <a:latin typeface="Yu Mincho"/>
                <a:cs typeface="Yu Mincho"/>
              </a:rPr>
              <a:t>ィ</a:t>
            </a:r>
            <a:r>
              <a:rPr sz="1200" spc="-100" dirty="0">
                <a:latin typeface="Yu Mincho"/>
                <a:cs typeface="Yu Mincho"/>
              </a:rPr>
              <a:t>ブ</a:t>
            </a:r>
            <a:r>
              <a:rPr sz="1200" spc="-40" dirty="0">
                <a:latin typeface="Yu Mincho"/>
                <a:cs typeface="Yu Mincho"/>
              </a:rPr>
              <a:t>ユ</a:t>
            </a:r>
            <a:r>
              <a:rPr sz="1200" dirty="0">
                <a:latin typeface="Yu Mincho"/>
                <a:cs typeface="Yu Mincho"/>
              </a:rPr>
              <a:t>ー</a:t>
            </a:r>
            <a:r>
              <a:rPr sz="1200" spc="-40" dirty="0">
                <a:latin typeface="Yu Mincho"/>
                <a:cs typeface="Yu Mincho"/>
              </a:rPr>
              <a:t>ザ</a:t>
            </a:r>
            <a:r>
              <a:rPr sz="1200" dirty="0">
                <a:latin typeface="Yu Mincho"/>
                <a:cs typeface="Yu Mincho"/>
              </a:rPr>
              <a:t>ー数は世界で</a:t>
            </a:r>
            <a:r>
              <a:rPr sz="1200" dirty="0">
                <a:latin typeface="Yu Gothic"/>
                <a:cs typeface="Yu Gothic"/>
              </a:rPr>
              <a:t>約</a:t>
            </a:r>
            <a:r>
              <a:rPr sz="1200" b="1" spc="25" dirty="0">
                <a:latin typeface="Calibri"/>
                <a:cs typeface="Calibri"/>
              </a:rPr>
              <a:t>2</a:t>
            </a:r>
            <a:r>
              <a:rPr sz="1200" dirty="0">
                <a:latin typeface="Yu Gothic"/>
                <a:cs typeface="Yu Gothic"/>
              </a:rPr>
              <a:t>億</a:t>
            </a:r>
            <a:r>
              <a:rPr sz="1200" b="1" spc="15" dirty="0">
                <a:latin typeface="Calibri"/>
                <a:cs typeface="Calibri"/>
              </a:rPr>
              <a:t>1,200</a:t>
            </a:r>
            <a:r>
              <a:rPr sz="1200" dirty="0">
                <a:latin typeface="Yu Gothic"/>
                <a:cs typeface="Yu Gothic"/>
              </a:rPr>
              <a:t>万人  </a:t>
            </a:r>
            <a:r>
              <a:rPr sz="1200" u="sng" spc="-40" dirty="0">
                <a:latin typeface="Arial"/>
                <a:cs typeface="Arial"/>
                <a:hlinkClick r:id="rId8"/>
              </a:rPr>
              <a:t>http://linecorp.com/ja/pr/news/ja/2015/1133</a:t>
            </a:r>
            <a:endParaRPr sz="1200">
              <a:latin typeface="Arial"/>
              <a:cs typeface="Arial"/>
            </a:endParaRPr>
          </a:p>
        </p:txBody>
      </p:sp>
      <p:sp>
        <p:nvSpPr>
          <p:cNvPr id="27" name="object 27"/>
          <p:cNvSpPr txBox="1"/>
          <p:nvPr/>
        </p:nvSpPr>
        <p:spPr>
          <a:xfrm>
            <a:off x="9946475" y="2498483"/>
            <a:ext cx="1855470" cy="1010919"/>
          </a:xfrm>
          <a:prstGeom prst="rect">
            <a:avLst/>
          </a:prstGeom>
          <a:ln w="12700">
            <a:solidFill>
              <a:srgbClr val="000000"/>
            </a:solidFill>
          </a:ln>
        </p:spPr>
        <p:txBody>
          <a:bodyPr vert="horz" wrap="square" lIns="0" tIns="15875" rIns="0" bIns="0" rtlCol="0">
            <a:spAutoFit/>
          </a:bodyPr>
          <a:lstStyle/>
          <a:p>
            <a:pPr marL="54610" marR="51435" indent="-1270" algn="ctr">
              <a:lnSpc>
                <a:spcPct val="109100"/>
              </a:lnSpc>
              <a:spcBef>
                <a:spcPts val="125"/>
              </a:spcBef>
            </a:pPr>
            <a:r>
              <a:rPr sz="1400" spc="-40" dirty="0">
                <a:latin typeface="Arial"/>
                <a:cs typeface="Arial"/>
              </a:rPr>
              <a:t>2015</a:t>
            </a:r>
            <a:r>
              <a:rPr sz="1400" spc="-40" dirty="0">
                <a:latin typeface="Yu Mincho"/>
                <a:cs typeface="Yu Mincho"/>
              </a:rPr>
              <a:t>年末時点  </a:t>
            </a:r>
            <a:r>
              <a:rPr sz="1400" spc="-55" dirty="0">
                <a:latin typeface="Yu Mincho"/>
                <a:cs typeface="Yu Mincho"/>
                <a:hlinkClick r:id="rId9"/>
              </a:rPr>
              <a:t>認証</a:t>
            </a:r>
            <a:r>
              <a:rPr sz="1400" spc="-55" dirty="0">
                <a:latin typeface="Arial"/>
                <a:cs typeface="Arial"/>
                <a:hlinkClick r:id="rId9"/>
              </a:rPr>
              <a:t>LINE@19.8</a:t>
            </a:r>
            <a:r>
              <a:rPr sz="1400" spc="-55" dirty="0">
                <a:latin typeface="Yu Mincho"/>
                <a:cs typeface="Yu Mincho"/>
                <a:hlinkClick r:id="rId9"/>
              </a:rPr>
              <a:t>万 </a:t>
            </a:r>
            <a:r>
              <a:rPr sz="1400" spc="-55" dirty="0">
                <a:latin typeface="Yu Mincho"/>
                <a:cs typeface="Yu Mincho"/>
              </a:rPr>
              <a:t> </a:t>
            </a:r>
            <a:r>
              <a:rPr sz="1400" spc="-55" dirty="0">
                <a:latin typeface="Yu Mincho"/>
                <a:cs typeface="Yu Mincho"/>
                <a:hlinkClick r:id="rId10"/>
              </a:rPr>
              <a:t>一般</a:t>
            </a:r>
            <a:r>
              <a:rPr sz="1400" spc="-55" dirty="0">
                <a:latin typeface="Arial"/>
                <a:cs typeface="Arial"/>
                <a:hlinkClick r:id="rId10"/>
              </a:rPr>
              <a:t>LINE@38.7</a:t>
            </a:r>
            <a:r>
              <a:rPr sz="1400" spc="-55" dirty="0">
                <a:latin typeface="Yu Mincho"/>
                <a:cs typeface="Yu Mincho"/>
                <a:hlinkClick r:id="rId10"/>
              </a:rPr>
              <a:t>万 </a:t>
            </a:r>
            <a:r>
              <a:rPr sz="1400" spc="-55" dirty="0">
                <a:latin typeface="Yu Mincho"/>
                <a:cs typeface="Yu Mincho"/>
              </a:rPr>
              <a:t> </a:t>
            </a:r>
            <a:r>
              <a:rPr sz="1400" dirty="0">
                <a:latin typeface="Yu Mincho"/>
                <a:cs typeface="Yu Mincho"/>
              </a:rPr>
              <a:t>合計</a:t>
            </a:r>
            <a:r>
              <a:rPr sz="1400" spc="-80" dirty="0">
                <a:latin typeface="Arial"/>
                <a:cs typeface="Arial"/>
              </a:rPr>
              <a:t>58.5</a:t>
            </a:r>
            <a:r>
              <a:rPr sz="1400" dirty="0">
                <a:latin typeface="Yu Mincho"/>
                <a:cs typeface="Yu Mincho"/>
              </a:rPr>
              <a:t>万アカウント</a:t>
            </a:r>
            <a:endParaRPr sz="1400">
              <a:latin typeface="Yu Mincho"/>
              <a:cs typeface="Yu Minch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2803" rIns="0" bIns="0" rtlCol="0">
            <a:spAutoFit/>
          </a:bodyPr>
          <a:lstStyle/>
          <a:p>
            <a:pPr marL="419100">
              <a:lnSpc>
                <a:spcPct val="100000"/>
              </a:lnSpc>
            </a:pPr>
            <a:r>
              <a:rPr sz="3800" spc="-30" dirty="0">
                <a:solidFill>
                  <a:srgbClr val="000000"/>
                </a:solidFill>
                <a:latin typeface="Yu Mincho"/>
                <a:cs typeface="Yu Mincho"/>
              </a:rPr>
              <a:t>位置情報を友達に送信できるアプリは</a:t>
            </a:r>
            <a:r>
              <a:rPr sz="3800" spc="-30" dirty="0">
                <a:solidFill>
                  <a:srgbClr val="000000"/>
                </a:solidFill>
                <a:latin typeface="Arial"/>
                <a:cs typeface="Arial"/>
              </a:rPr>
              <a:t>LINE</a:t>
            </a:r>
            <a:r>
              <a:rPr sz="3800" spc="-30" dirty="0">
                <a:solidFill>
                  <a:srgbClr val="000000"/>
                </a:solidFill>
                <a:latin typeface="Yu Mincho"/>
                <a:cs typeface="Yu Mincho"/>
              </a:rPr>
              <a:t>しか無かった</a:t>
            </a:r>
            <a:endParaRPr sz="3800">
              <a:latin typeface="Yu Mincho"/>
              <a:cs typeface="Yu Mincho"/>
            </a:endParaRPr>
          </a:p>
        </p:txBody>
      </p:sp>
      <p:sp>
        <p:nvSpPr>
          <p:cNvPr id="3" name="object 3"/>
          <p:cNvSpPr/>
          <p:nvPr/>
        </p:nvSpPr>
        <p:spPr>
          <a:xfrm>
            <a:off x="406400" y="1930400"/>
            <a:ext cx="4025900" cy="7162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6400" y="1930396"/>
            <a:ext cx="4025900" cy="7162800"/>
          </a:xfrm>
          <a:custGeom>
            <a:avLst/>
            <a:gdLst/>
            <a:ahLst/>
            <a:cxnLst/>
            <a:rect l="l" t="t" r="r" b="b"/>
            <a:pathLst>
              <a:path w="4025900" h="7162800">
                <a:moveTo>
                  <a:pt x="0" y="0"/>
                </a:moveTo>
                <a:lnTo>
                  <a:pt x="4025900" y="0"/>
                </a:lnTo>
                <a:lnTo>
                  <a:pt x="4025900" y="7162803"/>
                </a:lnTo>
                <a:lnTo>
                  <a:pt x="0" y="7162803"/>
                </a:lnTo>
                <a:lnTo>
                  <a:pt x="0" y="0"/>
                </a:lnTo>
                <a:close/>
              </a:path>
            </a:pathLst>
          </a:custGeom>
          <a:ln w="12700">
            <a:solidFill>
              <a:srgbClr val="000000"/>
            </a:solidFill>
          </a:ln>
        </p:spPr>
        <p:txBody>
          <a:bodyPr wrap="square" lIns="0" tIns="0" rIns="0" bIns="0" rtlCol="0"/>
          <a:lstStyle/>
          <a:p>
            <a:endParaRPr/>
          </a:p>
        </p:txBody>
      </p:sp>
      <p:sp>
        <p:nvSpPr>
          <p:cNvPr id="5" name="object 5"/>
          <p:cNvSpPr/>
          <p:nvPr/>
        </p:nvSpPr>
        <p:spPr>
          <a:xfrm>
            <a:off x="4533900" y="1930400"/>
            <a:ext cx="4025900" cy="71628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33900" y="1930400"/>
            <a:ext cx="4025900" cy="7162800"/>
          </a:xfrm>
          <a:custGeom>
            <a:avLst/>
            <a:gdLst/>
            <a:ahLst/>
            <a:cxnLst/>
            <a:rect l="l" t="t" r="r" b="b"/>
            <a:pathLst>
              <a:path w="4025900" h="7162800">
                <a:moveTo>
                  <a:pt x="0" y="0"/>
                </a:moveTo>
                <a:lnTo>
                  <a:pt x="4025900" y="0"/>
                </a:lnTo>
                <a:lnTo>
                  <a:pt x="4025900" y="7162800"/>
                </a:lnTo>
                <a:lnTo>
                  <a:pt x="0" y="7162800"/>
                </a:lnTo>
                <a:lnTo>
                  <a:pt x="0" y="0"/>
                </a:lnTo>
                <a:close/>
              </a:path>
            </a:pathLst>
          </a:custGeom>
          <a:ln w="12700">
            <a:solidFill>
              <a:srgbClr val="000000"/>
            </a:solidFill>
          </a:ln>
        </p:spPr>
        <p:txBody>
          <a:bodyPr wrap="square" lIns="0" tIns="0" rIns="0" bIns="0" rtlCol="0"/>
          <a:lstStyle/>
          <a:p>
            <a:endParaRPr/>
          </a:p>
        </p:txBody>
      </p:sp>
      <p:sp>
        <p:nvSpPr>
          <p:cNvPr id="7" name="object 7"/>
          <p:cNvSpPr/>
          <p:nvPr/>
        </p:nvSpPr>
        <p:spPr>
          <a:xfrm>
            <a:off x="8661400" y="1905000"/>
            <a:ext cx="4025900" cy="71628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61400" y="1905000"/>
            <a:ext cx="4025900" cy="7162800"/>
          </a:xfrm>
          <a:custGeom>
            <a:avLst/>
            <a:gdLst/>
            <a:ahLst/>
            <a:cxnLst/>
            <a:rect l="l" t="t" r="r" b="b"/>
            <a:pathLst>
              <a:path w="4025900" h="7162800">
                <a:moveTo>
                  <a:pt x="0" y="0"/>
                </a:moveTo>
                <a:lnTo>
                  <a:pt x="4025900" y="0"/>
                </a:lnTo>
                <a:lnTo>
                  <a:pt x="4025900" y="7162800"/>
                </a:lnTo>
                <a:lnTo>
                  <a:pt x="0" y="7162800"/>
                </a:lnTo>
                <a:lnTo>
                  <a:pt x="0" y="0"/>
                </a:lnTo>
                <a:close/>
              </a:path>
            </a:pathLst>
          </a:custGeom>
          <a:ln w="12700">
            <a:solidFill>
              <a:srgbClr val="000000"/>
            </a:solidFill>
          </a:ln>
        </p:spPr>
        <p:txBody>
          <a:bodyPr wrap="square" lIns="0" tIns="0" rIns="0" bIns="0" rtlCol="0"/>
          <a:lstStyle/>
          <a:p>
            <a:endParaRPr/>
          </a:p>
        </p:txBody>
      </p:sp>
      <p:sp>
        <p:nvSpPr>
          <p:cNvPr id="9" name="object 9"/>
          <p:cNvSpPr txBox="1"/>
          <p:nvPr/>
        </p:nvSpPr>
        <p:spPr>
          <a:xfrm>
            <a:off x="406400" y="939800"/>
            <a:ext cx="12186920" cy="873760"/>
          </a:xfrm>
          <a:prstGeom prst="rect">
            <a:avLst/>
          </a:prstGeom>
        </p:spPr>
        <p:txBody>
          <a:bodyPr vert="horz" wrap="square" lIns="0" tIns="0" rIns="0" bIns="0" rtlCol="0">
            <a:spAutoFit/>
          </a:bodyPr>
          <a:lstStyle/>
          <a:p>
            <a:pPr marL="12700">
              <a:lnSpc>
                <a:spcPct val="100000"/>
              </a:lnSpc>
            </a:pPr>
            <a:r>
              <a:rPr sz="2400" spc="-140" dirty="0">
                <a:latin typeface="Arial"/>
                <a:cs typeface="Arial"/>
              </a:rPr>
              <a:t>2011.3.</a:t>
            </a:r>
            <a:r>
              <a:rPr sz="2400" spc="-135" dirty="0">
                <a:latin typeface="Arial"/>
                <a:cs typeface="Arial"/>
              </a:rPr>
              <a:t>11</a:t>
            </a:r>
            <a:r>
              <a:rPr sz="2400" spc="-135" dirty="0">
                <a:latin typeface="Yu Mincho"/>
                <a:cs typeface="Yu Mincho"/>
              </a:rPr>
              <a:t>東日本大震災の時に友だちや家族、同僚に連絡するアプリがあれば</a:t>
            </a:r>
            <a:r>
              <a:rPr sz="2400" spc="-135" dirty="0">
                <a:latin typeface="Arial"/>
                <a:cs typeface="Arial"/>
              </a:rPr>
              <a:t>…</a:t>
            </a:r>
            <a:r>
              <a:rPr sz="2400" spc="-135" dirty="0">
                <a:latin typeface="Yu Mincho"/>
                <a:cs typeface="Yu Mincho"/>
              </a:rPr>
              <a:t>との想</a:t>
            </a:r>
            <a:r>
              <a:rPr sz="2400" spc="-100" dirty="0">
                <a:latin typeface="Yu Mincho"/>
                <a:cs typeface="Yu Mincho"/>
              </a:rPr>
              <a:t>い</a:t>
            </a:r>
            <a:r>
              <a:rPr sz="2400" dirty="0">
                <a:latin typeface="Yu Mincho"/>
                <a:cs typeface="Yu Mincho"/>
              </a:rPr>
              <a:t>で</a:t>
            </a:r>
            <a:endParaRPr sz="2400">
              <a:latin typeface="Yu Mincho"/>
              <a:cs typeface="Yu Mincho"/>
            </a:endParaRPr>
          </a:p>
          <a:p>
            <a:pPr marL="12700">
              <a:lnSpc>
                <a:spcPct val="100000"/>
              </a:lnSpc>
              <a:spcBef>
                <a:spcPts val="1120"/>
              </a:spcBef>
            </a:pPr>
            <a:r>
              <a:rPr sz="2400" spc="-30" dirty="0">
                <a:latin typeface="Arial"/>
                <a:cs typeface="Arial"/>
              </a:rPr>
              <a:t>2011.6</a:t>
            </a:r>
            <a:r>
              <a:rPr sz="2400" spc="-30" dirty="0">
                <a:latin typeface="Yu Mincho"/>
                <a:cs typeface="Yu Mincho"/>
              </a:rPr>
              <a:t>に生まれた</a:t>
            </a:r>
            <a:r>
              <a:rPr sz="2400" spc="-30" dirty="0">
                <a:latin typeface="Arial"/>
                <a:cs typeface="Arial"/>
              </a:rPr>
              <a:t>LINE</a:t>
            </a:r>
            <a:r>
              <a:rPr sz="2400" spc="-30" dirty="0">
                <a:latin typeface="Yu Mincho"/>
                <a:cs typeface="Yu Mincho"/>
              </a:rPr>
              <a:t>のスマホアプリらしい機能（既読管理も安否確認できる為の機能）</a:t>
            </a:r>
            <a:endParaRPr sz="2400">
              <a:latin typeface="Yu Mincho"/>
              <a:cs typeface="Yu Mincho"/>
            </a:endParaRPr>
          </a:p>
        </p:txBody>
      </p:sp>
      <p:sp>
        <p:nvSpPr>
          <p:cNvPr id="10" name="object 10"/>
          <p:cNvSpPr/>
          <p:nvPr/>
        </p:nvSpPr>
        <p:spPr>
          <a:xfrm>
            <a:off x="3225800" y="7531100"/>
            <a:ext cx="1181100" cy="1028700"/>
          </a:xfrm>
          <a:custGeom>
            <a:avLst/>
            <a:gdLst/>
            <a:ahLst/>
            <a:cxnLst/>
            <a:rect l="l" t="t" r="r" b="b"/>
            <a:pathLst>
              <a:path w="1181100" h="1028700">
                <a:moveTo>
                  <a:pt x="0" y="838200"/>
                </a:moveTo>
                <a:lnTo>
                  <a:pt x="0" y="190500"/>
                </a:lnTo>
                <a:lnTo>
                  <a:pt x="5031" y="146820"/>
                </a:lnTo>
                <a:lnTo>
                  <a:pt x="19362" y="106722"/>
                </a:lnTo>
                <a:lnTo>
                  <a:pt x="41850" y="71351"/>
                </a:lnTo>
                <a:lnTo>
                  <a:pt x="71351" y="41850"/>
                </a:lnTo>
                <a:lnTo>
                  <a:pt x="106722" y="19362"/>
                </a:lnTo>
                <a:lnTo>
                  <a:pt x="146820" y="5031"/>
                </a:lnTo>
                <a:lnTo>
                  <a:pt x="190500" y="0"/>
                </a:lnTo>
                <a:lnTo>
                  <a:pt x="990600" y="0"/>
                </a:lnTo>
                <a:lnTo>
                  <a:pt x="1034280" y="5031"/>
                </a:lnTo>
                <a:lnTo>
                  <a:pt x="1074377" y="19362"/>
                </a:lnTo>
                <a:lnTo>
                  <a:pt x="1109748" y="41850"/>
                </a:lnTo>
                <a:lnTo>
                  <a:pt x="1139249" y="71351"/>
                </a:lnTo>
                <a:lnTo>
                  <a:pt x="1161737" y="106722"/>
                </a:lnTo>
                <a:lnTo>
                  <a:pt x="1176068" y="146820"/>
                </a:lnTo>
                <a:lnTo>
                  <a:pt x="1181100" y="190500"/>
                </a:lnTo>
                <a:lnTo>
                  <a:pt x="1181100" y="838200"/>
                </a:lnTo>
                <a:lnTo>
                  <a:pt x="1176068" y="881880"/>
                </a:lnTo>
                <a:lnTo>
                  <a:pt x="1161737" y="921977"/>
                </a:lnTo>
                <a:lnTo>
                  <a:pt x="1139249" y="957348"/>
                </a:lnTo>
                <a:lnTo>
                  <a:pt x="1109748" y="986849"/>
                </a:lnTo>
                <a:lnTo>
                  <a:pt x="1074377" y="1009337"/>
                </a:lnTo>
                <a:lnTo>
                  <a:pt x="1034280" y="1023668"/>
                </a:lnTo>
                <a:lnTo>
                  <a:pt x="990600" y="1028700"/>
                </a:lnTo>
                <a:lnTo>
                  <a:pt x="190500" y="1028700"/>
                </a:lnTo>
                <a:lnTo>
                  <a:pt x="146820" y="1023668"/>
                </a:lnTo>
                <a:lnTo>
                  <a:pt x="106722" y="1009337"/>
                </a:lnTo>
                <a:lnTo>
                  <a:pt x="71351" y="986849"/>
                </a:lnTo>
                <a:lnTo>
                  <a:pt x="41850" y="957348"/>
                </a:lnTo>
                <a:lnTo>
                  <a:pt x="19362" y="921977"/>
                </a:lnTo>
                <a:lnTo>
                  <a:pt x="5031" y="881880"/>
                </a:lnTo>
                <a:lnTo>
                  <a:pt x="0" y="838200"/>
                </a:lnTo>
                <a:close/>
              </a:path>
            </a:pathLst>
          </a:custGeom>
          <a:ln w="50800">
            <a:solidFill>
              <a:srgbClr val="E32400"/>
            </a:solidFill>
          </a:ln>
        </p:spPr>
        <p:txBody>
          <a:bodyPr wrap="square" lIns="0" tIns="0" rIns="0" bIns="0" rtlCol="0"/>
          <a:lstStyle/>
          <a:p>
            <a:endParaRPr/>
          </a:p>
        </p:txBody>
      </p:sp>
      <p:sp>
        <p:nvSpPr>
          <p:cNvPr id="11" name="object 11"/>
          <p:cNvSpPr/>
          <p:nvPr/>
        </p:nvSpPr>
        <p:spPr>
          <a:xfrm>
            <a:off x="5194300" y="4978400"/>
            <a:ext cx="1511300" cy="317500"/>
          </a:xfrm>
          <a:custGeom>
            <a:avLst/>
            <a:gdLst/>
            <a:ahLst/>
            <a:cxnLst/>
            <a:rect l="l" t="t" r="r" b="b"/>
            <a:pathLst>
              <a:path w="1511300" h="317500">
                <a:moveTo>
                  <a:pt x="0" y="158750"/>
                </a:moveTo>
                <a:lnTo>
                  <a:pt x="8093" y="108572"/>
                </a:lnTo>
                <a:lnTo>
                  <a:pt x="30629" y="64994"/>
                </a:lnTo>
                <a:lnTo>
                  <a:pt x="64994" y="30629"/>
                </a:lnTo>
                <a:lnTo>
                  <a:pt x="108572" y="8093"/>
                </a:lnTo>
                <a:lnTo>
                  <a:pt x="158750" y="0"/>
                </a:lnTo>
                <a:lnTo>
                  <a:pt x="1352550" y="0"/>
                </a:lnTo>
                <a:lnTo>
                  <a:pt x="1402729" y="8093"/>
                </a:lnTo>
                <a:lnTo>
                  <a:pt x="1446308" y="30629"/>
                </a:lnTo>
                <a:lnTo>
                  <a:pt x="1480672" y="64994"/>
                </a:lnTo>
                <a:lnTo>
                  <a:pt x="1503207" y="108572"/>
                </a:lnTo>
                <a:lnTo>
                  <a:pt x="1511300" y="158750"/>
                </a:lnTo>
                <a:lnTo>
                  <a:pt x="1503207" y="208927"/>
                </a:lnTo>
                <a:lnTo>
                  <a:pt x="1480672" y="252505"/>
                </a:lnTo>
                <a:lnTo>
                  <a:pt x="1446308" y="286870"/>
                </a:lnTo>
                <a:lnTo>
                  <a:pt x="1402729" y="309406"/>
                </a:lnTo>
                <a:lnTo>
                  <a:pt x="1352550" y="317500"/>
                </a:lnTo>
                <a:lnTo>
                  <a:pt x="158750" y="317500"/>
                </a:lnTo>
                <a:lnTo>
                  <a:pt x="108572" y="309406"/>
                </a:lnTo>
                <a:lnTo>
                  <a:pt x="64994" y="286870"/>
                </a:lnTo>
                <a:lnTo>
                  <a:pt x="30629" y="252505"/>
                </a:lnTo>
                <a:lnTo>
                  <a:pt x="8093" y="208927"/>
                </a:lnTo>
                <a:lnTo>
                  <a:pt x="0" y="158750"/>
                </a:lnTo>
                <a:close/>
              </a:path>
            </a:pathLst>
          </a:custGeom>
          <a:ln w="50800">
            <a:solidFill>
              <a:srgbClr val="E32400"/>
            </a:solidFill>
          </a:ln>
        </p:spPr>
        <p:txBody>
          <a:bodyPr wrap="square" lIns="0" tIns="0" rIns="0" bIns="0" rtlCol="0"/>
          <a:lstStyle/>
          <a:p>
            <a:endParaRPr/>
          </a:p>
        </p:txBody>
      </p:sp>
      <p:sp>
        <p:nvSpPr>
          <p:cNvPr id="12" name="object 12"/>
          <p:cNvSpPr/>
          <p:nvPr/>
        </p:nvSpPr>
        <p:spPr>
          <a:xfrm>
            <a:off x="9918700" y="6946900"/>
            <a:ext cx="2667000" cy="685800"/>
          </a:xfrm>
          <a:custGeom>
            <a:avLst/>
            <a:gdLst/>
            <a:ahLst/>
            <a:cxnLst/>
            <a:rect l="l" t="t" r="r" b="b"/>
            <a:pathLst>
              <a:path w="2667000" h="685800">
                <a:moveTo>
                  <a:pt x="0" y="495300"/>
                </a:moveTo>
                <a:lnTo>
                  <a:pt x="0" y="190500"/>
                </a:lnTo>
                <a:lnTo>
                  <a:pt x="5031" y="146820"/>
                </a:lnTo>
                <a:lnTo>
                  <a:pt x="19362" y="106722"/>
                </a:lnTo>
                <a:lnTo>
                  <a:pt x="41850" y="71351"/>
                </a:lnTo>
                <a:lnTo>
                  <a:pt x="71351" y="41850"/>
                </a:lnTo>
                <a:lnTo>
                  <a:pt x="106722" y="19362"/>
                </a:lnTo>
                <a:lnTo>
                  <a:pt x="146820" y="5031"/>
                </a:lnTo>
                <a:lnTo>
                  <a:pt x="190500" y="0"/>
                </a:lnTo>
                <a:lnTo>
                  <a:pt x="2476500" y="0"/>
                </a:lnTo>
                <a:lnTo>
                  <a:pt x="2520178" y="5031"/>
                </a:lnTo>
                <a:lnTo>
                  <a:pt x="2560275" y="19362"/>
                </a:lnTo>
                <a:lnTo>
                  <a:pt x="2595646" y="41850"/>
                </a:lnTo>
                <a:lnTo>
                  <a:pt x="2625148" y="71351"/>
                </a:lnTo>
                <a:lnTo>
                  <a:pt x="2647636" y="106722"/>
                </a:lnTo>
                <a:lnTo>
                  <a:pt x="2661968" y="146820"/>
                </a:lnTo>
                <a:lnTo>
                  <a:pt x="2667000" y="190500"/>
                </a:lnTo>
                <a:lnTo>
                  <a:pt x="2667000" y="495300"/>
                </a:lnTo>
                <a:lnTo>
                  <a:pt x="2661968" y="538980"/>
                </a:lnTo>
                <a:lnTo>
                  <a:pt x="2647636" y="579077"/>
                </a:lnTo>
                <a:lnTo>
                  <a:pt x="2625148" y="614448"/>
                </a:lnTo>
                <a:lnTo>
                  <a:pt x="2595646" y="643949"/>
                </a:lnTo>
                <a:lnTo>
                  <a:pt x="2560275" y="666437"/>
                </a:lnTo>
                <a:lnTo>
                  <a:pt x="2520178" y="680768"/>
                </a:lnTo>
                <a:lnTo>
                  <a:pt x="2476500" y="685800"/>
                </a:lnTo>
                <a:lnTo>
                  <a:pt x="190500" y="685800"/>
                </a:lnTo>
                <a:lnTo>
                  <a:pt x="146820" y="680768"/>
                </a:lnTo>
                <a:lnTo>
                  <a:pt x="106722" y="666437"/>
                </a:lnTo>
                <a:lnTo>
                  <a:pt x="71351" y="643949"/>
                </a:lnTo>
                <a:lnTo>
                  <a:pt x="41850" y="614448"/>
                </a:lnTo>
                <a:lnTo>
                  <a:pt x="19362" y="579077"/>
                </a:lnTo>
                <a:lnTo>
                  <a:pt x="5031" y="538980"/>
                </a:lnTo>
                <a:lnTo>
                  <a:pt x="0" y="495300"/>
                </a:lnTo>
                <a:close/>
              </a:path>
            </a:pathLst>
          </a:custGeom>
          <a:ln w="50800">
            <a:solidFill>
              <a:srgbClr val="E32400"/>
            </a:solidFill>
          </a:ln>
        </p:spPr>
        <p:txBody>
          <a:bodyPr wrap="square" lIns="0" tIns="0" rIns="0" bIns="0" rtlCol="0"/>
          <a:lstStyle/>
          <a:p>
            <a:endParaRPr/>
          </a:p>
        </p:txBody>
      </p:sp>
      <p:sp>
        <p:nvSpPr>
          <p:cNvPr id="13" name="object 13"/>
          <p:cNvSpPr/>
          <p:nvPr/>
        </p:nvSpPr>
        <p:spPr>
          <a:xfrm>
            <a:off x="4410976" y="5352517"/>
            <a:ext cx="1422400" cy="2232660"/>
          </a:xfrm>
          <a:custGeom>
            <a:avLst/>
            <a:gdLst/>
            <a:ahLst/>
            <a:cxnLst/>
            <a:rect l="l" t="t" r="r" b="b"/>
            <a:pathLst>
              <a:path w="1422400" h="2232659">
                <a:moveTo>
                  <a:pt x="1421917" y="0"/>
                </a:moveTo>
                <a:lnTo>
                  <a:pt x="1411681" y="16068"/>
                </a:lnTo>
                <a:lnTo>
                  <a:pt x="0" y="2232607"/>
                </a:lnTo>
              </a:path>
            </a:pathLst>
          </a:custGeom>
          <a:ln w="38100">
            <a:solidFill>
              <a:srgbClr val="E32400"/>
            </a:solidFill>
          </a:ln>
        </p:spPr>
        <p:txBody>
          <a:bodyPr wrap="square" lIns="0" tIns="0" rIns="0" bIns="0" rtlCol="0"/>
          <a:lstStyle/>
          <a:p>
            <a:endParaRPr/>
          </a:p>
        </p:txBody>
      </p:sp>
      <p:sp>
        <p:nvSpPr>
          <p:cNvPr id="14" name="object 14"/>
          <p:cNvSpPr/>
          <p:nvPr/>
        </p:nvSpPr>
        <p:spPr>
          <a:xfrm>
            <a:off x="5729439" y="5262536"/>
            <a:ext cx="161290" cy="186690"/>
          </a:xfrm>
          <a:custGeom>
            <a:avLst/>
            <a:gdLst/>
            <a:ahLst/>
            <a:cxnLst/>
            <a:rect l="l" t="t" r="r" b="b"/>
            <a:pathLst>
              <a:path w="161289" h="186689">
                <a:moveTo>
                  <a:pt x="160756" y="0"/>
                </a:moveTo>
                <a:lnTo>
                  <a:pt x="0" y="96380"/>
                </a:lnTo>
                <a:lnTo>
                  <a:pt x="93205" y="106057"/>
                </a:lnTo>
                <a:lnTo>
                  <a:pt x="141401" y="186423"/>
                </a:lnTo>
                <a:lnTo>
                  <a:pt x="160756" y="0"/>
                </a:lnTo>
                <a:close/>
              </a:path>
            </a:pathLst>
          </a:custGeom>
          <a:solidFill>
            <a:srgbClr val="E32400"/>
          </a:solidFill>
        </p:spPr>
        <p:txBody>
          <a:bodyPr wrap="square" lIns="0" tIns="0" rIns="0" bIns="0" rtlCol="0"/>
          <a:lstStyle/>
          <a:p>
            <a:endParaRPr/>
          </a:p>
        </p:txBody>
      </p:sp>
      <p:sp>
        <p:nvSpPr>
          <p:cNvPr id="15" name="object 15"/>
          <p:cNvSpPr/>
          <p:nvPr/>
        </p:nvSpPr>
        <p:spPr>
          <a:xfrm>
            <a:off x="9406458" y="5918200"/>
            <a:ext cx="3228975" cy="965200"/>
          </a:xfrm>
          <a:custGeom>
            <a:avLst/>
            <a:gdLst/>
            <a:ahLst/>
            <a:cxnLst/>
            <a:rect l="l" t="t" r="r" b="b"/>
            <a:pathLst>
              <a:path w="3228975" h="965200">
                <a:moveTo>
                  <a:pt x="0" y="0"/>
                </a:moveTo>
                <a:lnTo>
                  <a:pt x="3228695" y="0"/>
                </a:lnTo>
                <a:lnTo>
                  <a:pt x="3228695" y="965200"/>
                </a:lnTo>
                <a:lnTo>
                  <a:pt x="0" y="965200"/>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4488584" y="8181967"/>
            <a:ext cx="4232910" cy="585470"/>
          </a:xfrm>
          <a:custGeom>
            <a:avLst/>
            <a:gdLst/>
            <a:ahLst/>
            <a:cxnLst/>
            <a:rect l="l" t="t" r="r" b="b"/>
            <a:pathLst>
              <a:path w="4232909" h="585470">
                <a:moveTo>
                  <a:pt x="0" y="0"/>
                </a:moveTo>
                <a:lnTo>
                  <a:pt x="18870" y="2608"/>
                </a:lnTo>
                <a:lnTo>
                  <a:pt x="4232505" y="585193"/>
                </a:lnTo>
              </a:path>
            </a:pathLst>
          </a:custGeom>
          <a:ln w="38100">
            <a:solidFill>
              <a:srgbClr val="E32400"/>
            </a:solidFill>
          </a:ln>
        </p:spPr>
        <p:txBody>
          <a:bodyPr wrap="square" lIns="0" tIns="0" rIns="0" bIns="0" rtlCol="0"/>
          <a:lstStyle/>
          <a:p>
            <a:endParaRPr/>
          </a:p>
        </p:txBody>
      </p:sp>
      <p:sp>
        <p:nvSpPr>
          <p:cNvPr id="17" name="object 17"/>
          <p:cNvSpPr/>
          <p:nvPr/>
        </p:nvSpPr>
        <p:spPr>
          <a:xfrm>
            <a:off x="4382909" y="8107286"/>
            <a:ext cx="177800" cy="166370"/>
          </a:xfrm>
          <a:custGeom>
            <a:avLst/>
            <a:gdLst/>
            <a:ahLst/>
            <a:cxnLst/>
            <a:rect l="l" t="t" r="r" b="b"/>
            <a:pathLst>
              <a:path w="177800" h="166370">
                <a:moveTo>
                  <a:pt x="177546" y="0"/>
                </a:moveTo>
                <a:lnTo>
                  <a:pt x="0" y="60070"/>
                </a:lnTo>
                <a:lnTo>
                  <a:pt x="154584" y="166052"/>
                </a:lnTo>
                <a:lnTo>
                  <a:pt x="124548" y="77279"/>
                </a:lnTo>
                <a:lnTo>
                  <a:pt x="177546" y="0"/>
                </a:lnTo>
                <a:close/>
              </a:path>
            </a:pathLst>
          </a:custGeom>
          <a:solidFill>
            <a:srgbClr val="E32400"/>
          </a:solidFill>
        </p:spPr>
        <p:txBody>
          <a:bodyPr wrap="square" lIns="0" tIns="0" rIns="0" bIns="0" rtlCol="0"/>
          <a:lstStyle/>
          <a:p>
            <a:endParaRPr/>
          </a:p>
        </p:txBody>
      </p:sp>
      <p:sp>
        <p:nvSpPr>
          <p:cNvPr id="18" name="object 18"/>
          <p:cNvSpPr/>
          <p:nvPr/>
        </p:nvSpPr>
        <p:spPr>
          <a:xfrm>
            <a:off x="8686800" y="8509000"/>
            <a:ext cx="406400" cy="546100"/>
          </a:xfrm>
          <a:custGeom>
            <a:avLst/>
            <a:gdLst/>
            <a:ahLst/>
            <a:cxnLst/>
            <a:rect l="l" t="t" r="r" b="b"/>
            <a:pathLst>
              <a:path w="406400" h="546100">
                <a:moveTo>
                  <a:pt x="0" y="355600"/>
                </a:moveTo>
                <a:lnTo>
                  <a:pt x="0" y="190500"/>
                </a:lnTo>
                <a:lnTo>
                  <a:pt x="5031" y="146820"/>
                </a:lnTo>
                <a:lnTo>
                  <a:pt x="19362" y="106722"/>
                </a:lnTo>
                <a:lnTo>
                  <a:pt x="41850" y="71351"/>
                </a:lnTo>
                <a:lnTo>
                  <a:pt x="71351" y="41850"/>
                </a:lnTo>
                <a:lnTo>
                  <a:pt x="106722" y="19362"/>
                </a:lnTo>
                <a:lnTo>
                  <a:pt x="146820" y="5031"/>
                </a:lnTo>
                <a:lnTo>
                  <a:pt x="190500" y="0"/>
                </a:lnTo>
                <a:lnTo>
                  <a:pt x="215900" y="0"/>
                </a:lnTo>
                <a:lnTo>
                  <a:pt x="259580" y="5031"/>
                </a:lnTo>
                <a:lnTo>
                  <a:pt x="299677" y="19362"/>
                </a:lnTo>
                <a:lnTo>
                  <a:pt x="335048" y="41850"/>
                </a:lnTo>
                <a:lnTo>
                  <a:pt x="364549" y="71351"/>
                </a:lnTo>
                <a:lnTo>
                  <a:pt x="387037" y="106722"/>
                </a:lnTo>
                <a:lnTo>
                  <a:pt x="401368" y="146820"/>
                </a:lnTo>
                <a:lnTo>
                  <a:pt x="406400" y="190500"/>
                </a:lnTo>
                <a:lnTo>
                  <a:pt x="406400" y="355600"/>
                </a:lnTo>
                <a:lnTo>
                  <a:pt x="401368" y="399280"/>
                </a:lnTo>
                <a:lnTo>
                  <a:pt x="387037" y="439377"/>
                </a:lnTo>
                <a:lnTo>
                  <a:pt x="364549" y="474748"/>
                </a:lnTo>
                <a:lnTo>
                  <a:pt x="335048" y="504249"/>
                </a:lnTo>
                <a:lnTo>
                  <a:pt x="299677" y="526737"/>
                </a:lnTo>
                <a:lnTo>
                  <a:pt x="259580" y="541068"/>
                </a:lnTo>
                <a:lnTo>
                  <a:pt x="215900" y="546100"/>
                </a:lnTo>
                <a:lnTo>
                  <a:pt x="190500" y="546100"/>
                </a:lnTo>
                <a:lnTo>
                  <a:pt x="146820" y="541068"/>
                </a:lnTo>
                <a:lnTo>
                  <a:pt x="106722" y="526737"/>
                </a:lnTo>
                <a:lnTo>
                  <a:pt x="71351" y="504249"/>
                </a:lnTo>
                <a:lnTo>
                  <a:pt x="41850" y="474748"/>
                </a:lnTo>
                <a:lnTo>
                  <a:pt x="19362" y="439377"/>
                </a:lnTo>
                <a:lnTo>
                  <a:pt x="5031" y="399280"/>
                </a:lnTo>
                <a:lnTo>
                  <a:pt x="0" y="355600"/>
                </a:lnTo>
                <a:close/>
              </a:path>
            </a:pathLst>
          </a:custGeom>
          <a:ln w="50800">
            <a:solidFill>
              <a:srgbClr val="E32400"/>
            </a:solidFill>
          </a:ln>
        </p:spPr>
        <p:txBody>
          <a:bodyPr wrap="square" lIns="0" tIns="0" rIns="0" bIns="0" rtlCol="0"/>
          <a:lstStyle/>
          <a:p>
            <a:endParaRPr/>
          </a:p>
        </p:txBody>
      </p:sp>
      <p:sp>
        <p:nvSpPr>
          <p:cNvPr id="19" name="object 19"/>
          <p:cNvSpPr/>
          <p:nvPr/>
        </p:nvSpPr>
        <p:spPr>
          <a:xfrm>
            <a:off x="10574756" y="3115322"/>
            <a:ext cx="688340" cy="582295"/>
          </a:xfrm>
          <a:custGeom>
            <a:avLst/>
            <a:gdLst/>
            <a:ahLst/>
            <a:cxnLst/>
            <a:rect l="l" t="t" r="r" b="b"/>
            <a:pathLst>
              <a:path w="688340" h="582295">
                <a:moveTo>
                  <a:pt x="0" y="471086"/>
                </a:moveTo>
                <a:lnTo>
                  <a:pt x="0" y="110968"/>
                </a:lnTo>
                <a:lnTo>
                  <a:pt x="8720" y="67774"/>
                </a:lnTo>
                <a:lnTo>
                  <a:pt x="32501" y="32501"/>
                </a:lnTo>
                <a:lnTo>
                  <a:pt x="67774" y="8720"/>
                </a:lnTo>
                <a:lnTo>
                  <a:pt x="110968" y="0"/>
                </a:lnTo>
                <a:lnTo>
                  <a:pt x="577035" y="0"/>
                </a:lnTo>
                <a:lnTo>
                  <a:pt x="620229" y="8720"/>
                </a:lnTo>
                <a:lnTo>
                  <a:pt x="655501" y="32501"/>
                </a:lnTo>
                <a:lnTo>
                  <a:pt x="679282" y="67774"/>
                </a:lnTo>
                <a:lnTo>
                  <a:pt x="688003" y="110968"/>
                </a:lnTo>
                <a:lnTo>
                  <a:pt x="688003" y="471086"/>
                </a:lnTo>
                <a:lnTo>
                  <a:pt x="679282" y="514280"/>
                </a:lnTo>
                <a:lnTo>
                  <a:pt x="655501" y="549552"/>
                </a:lnTo>
                <a:lnTo>
                  <a:pt x="620229" y="573333"/>
                </a:lnTo>
                <a:lnTo>
                  <a:pt x="577035" y="582053"/>
                </a:lnTo>
                <a:lnTo>
                  <a:pt x="110968" y="582053"/>
                </a:lnTo>
                <a:lnTo>
                  <a:pt x="67774" y="573333"/>
                </a:lnTo>
                <a:lnTo>
                  <a:pt x="32501" y="549552"/>
                </a:lnTo>
                <a:lnTo>
                  <a:pt x="8720" y="514280"/>
                </a:lnTo>
                <a:lnTo>
                  <a:pt x="0" y="471086"/>
                </a:lnTo>
                <a:close/>
              </a:path>
            </a:pathLst>
          </a:custGeom>
          <a:ln w="50799">
            <a:solidFill>
              <a:srgbClr val="E32400"/>
            </a:solidFill>
          </a:ln>
        </p:spPr>
        <p:txBody>
          <a:bodyPr wrap="square" lIns="0" tIns="0" rIns="0" bIns="0" rtlCol="0"/>
          <a:lstStyle/>
          <a:p>
            <a:endParaRPr/>
          </a:p>
        </p:txBody>
      </p:sp>
      <p:sp>
        <p:nvSpPr>
          <p:cNvPr id="20" name="object 20"/>
          <p:cNvSpPr txBox="1"/>
          <p:nvPr/>
        </p:nvSpPr>
        <p:spPr>
          <a:xfrm>
            <a:off x="9398000" y="3073400"/>
            <a:ext cx="1092200" cy="684530"/>
          </a:xfrm>
          <a:prstGeom prst="rect">
            <a:avLst/>
          </a:prstGeom>
        </p:spPr>
        <p:txBody>
          <a:bodyPr vert="horz" wrap="square" lIns="0" tIns="0" rIns="0" bIns="0" rtlCol="0">
            <a:spAutoFit/>
          </a:bodyPr>
          <a:lstStyle/>
          <a:p>
            <a:pPr marL="12700">
              <a:lnSpc>
                <a:spcPct val="100000"/>
              </a:lnSpc>
            </a:pPr>
            <a:r>
              <a:rPr sz="4200" dirty="0">
                <a:solidFill>
                  <a:srgbClr val="FF2600"/>
                </a:solidFill>
                <a:latin typeface="Yu Gothic"/>
                <a:cs typeface="Yu Gothic"/>
              </a:rPr>
              <a:t>既読</a:t>
            </a:r>
            <a:endParaRPr sz="4200">
              <a:latin typeface="Yu Gothic"/>
              <a:cs typeface="Yu Gothic"/>
            </a:endParaRPr>
          </a:p>
        </p:txBody>
      </p:sp>
      <p:sp>
        <p:nvSpPr>
          <p:cNvPr id="21" name="object 21"/>
          <p:cNvSpPr/>
          <p:nvPr/>
        </p:nvSpPr>
        <p:spPr>
          <a:xfrm>
            <a:off x="10325100" y="4889500"/>
            <a:ext cx="660400" cy="457200"/>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10315511" y="4964861"/>
            <a:ext cx="688340" cy="582295"/>
          </a:xfrm>
          <a:custGeom>
            <a:avLst/>
            <a:gdLst/>
            <a:ahLst/>
            <a:cxnLst/>
            <a:rect l="l" t="t" r="r" b="b"/>
            <a:pathLst>
              <a:path w="688340" h="582295">
                <a:moveTo>
                  <a:pt x="0" y="471086"/>
                </a:moveTo>
                <a:lnTo>
                  <a:pt x="0" y="110968"/>
                </a:lnTo>
                <a:lnTo>
                  <a:pt x="8720" y="67774"/>
                </a:lnTo>
                <a:lnTo>
                  <a:pt x="32501" y="32501"/>
                </a:lnTo>
                <a:lnTo>
                  <a:pt x="67774" y="8720"/>
                </a:lnTo>
                <a:lnTo>
                  <a:pt x="110968" y="0"/>
                </a:lnTo>
                <a:lnTo>
                  <a:pt x="577035" y="0"/>
                </a:lnTo>
                <a:lnTo>
                  <a:pt x="620229" y="8720"/>
                </a:lnTo>
                <a:lnTo>
                  <a:pt x="655501" y="32501"/>
                </a:lnTo>
                <a:lnTo>
                  <a:pt x="679282" y="67774"/>
                </a:lnTo>
                <a:lnTo>
                  <a:pt x="688003" y="110968"/>
                </a:lnTo>
                <a:lnTo>
                  <a:pt x="688003" y="471086"/>
                </a:lnTo>
                <a:lnTo>
                  <a:pt x="679282" y="514280"/>
                </a:lnTo>
                <a:lnTo>
                  <a:pt x="655501" y="549552"/>
                </a:lnTo>
                <a:lnTo>
                  <a:pt x="620229" y="573333"/>
                </a:lnTo>
                <a:lnTo>
                  <a:pt x="577035" y="582053"/>
                </a:lnTo>
                <a:lnTo>
                  <a:pt x="110968" y="582053"/>
                </a:lnTo>
                <a:lnTo>
                  <a:pt x="67774" y="573333"/>
                </a:lnTo>
                <a:lnTo>
                  <a:pt x="32501" y="549552"/>
                </a:lnTo>
                <a:lnTo>
                  <a:pt x="8720" y="514280"/>
                </a:lnTo>
                <a:lnTo>
                  <a:pt x="0" y="471086"/>
                </a:lnTo>
                <a:close/>
              </a:path>
            </a:pathLst>
          </a:custGeom>
          <a:ln w="50799">
            <a:solidFill>
              <a:srgbClr val="E32400"/>
            </a:solidFill>
          </a:ln>
        </p:spPr>
        <p:txBody>
          <a:bodyPr wrap="square" lIns="0" tIns="0" rIns="0" bIns="0" rtlCol="0"/>
          <a:lstStyle/>
          <a:p>
            <a:endParaRPr/>
          </a:p>
        </p:txBody>
      </p:sp>
      <p:sp>
        <p:nvSpPr>
          <p:cNvPr id="23" name="object 23"/>
          <p:cNvSpPr txBox="1"/>
          <p:nvPr/>
        </p:nvSpPr>
        <p:spPr>
          <a:xfrm>
            <a:off x="5194300" y="4533900"/>
            <a:ext cx="7366000" cy="2292350"/>
          </a:xfrm>
          <a:prstGeom prst="rect">
            <a:avLst/>
          </a:prstGeom>
        </p:spPr>
        <p:txBody>
          <a:bodyPr vert="horz" wrap="square" lIns="0" tIns="0" rIns="0" bIns="0" rtlCol="0">
            <a:spAutoFit/>
          </a:bodyPr>
          <a:lstStyle/>
          <a:p>
            <a:pPr marL="12700">
              <a:lnSpc>
                <a:spcPct val="100000"/>
              </a:lnSpc>
            </a:pPr>
            <a:r>
              <a:rPr sz="2400" spc="-30" dirty="0">
                <a:solidFill>
                  <a:srgbClr val="FF4013"/>
                </a:solidFill>
                <a:latin typeface="Yu Mincho"/>
                <a:cs typeface="Yu Mincho"/>
              </a:rPr>
              <a:t>タップする</a:t>
            </a:r>
            <a:endParaRPr sz="2400">
              <a:latin typeface="Yu Mincho"/>
              <a:cs typeface="Yu Mincho"/>
            </a:endParaRPr>
          </a:p>
          <a:p>
            <a:pPr marL="3924300">
              <a:lnSpc>
                <a:spcPct val="100000"/>
              </a:lnSpc>
              <a:spcBef>
                <a:spcPts val="219"/>
              </a:spcBef>
            </a:pPr>
            <a:r>
              <a:rPr sz="4200" dirty="0">
                <a:solidFill>
                  <a:srgbClr val="FF2600"/>
                </a:solidFill>
                <a:latin typeface="Yu Gothic"/>
                <a:cs typeface="Yu Gothic"/>
              </a:rPr>
              <a:t>未既</a:t>
            </a:r>
            <a:endParaRPr sz="4200">
              <a:latin typeface="Yu Gothic"/>
              <a:cs typeface="Yu Gothic"/>
            </a:endParaRPr>
          </a:p>
          <a:p>
            <a:pPr marL="4305300" marR="5080" indent="12700">
              <a:lnSpc>
                <a:spcPct val="125000"/>
              </a:lnSpc>
              <a:spcBef>
                <a:spcPts val="2540"/>
              </a:spcBef>
            </a:pPr>
            <a:r>
              <a:rPr sz="2400" dirty="0">
                <a:solidFill>
                  <a:srgbClr val="FF4013"/>
                </a:solidFill>
                <a:latin typeface="Yu Mincho"/>
                <a:cs typeface="Yu Mincho"/>
              </a:rPr>
              <a:t>位置情報を長押し</a:t>
            </a:r>
            <a:r>
              <a:rPr sz="2400" spc="-145" dirty="0">
                <a:solidFill>
                  <a:srgbClr val="FF4013"/>
                </a:solidFill>
                <a:latin typeface="Yu Mincho"/>
                <a:cs typeface="Yu Mincho"/>
              </a:rPr>
              <a:t>し</a:t>
            </a:r>
            <a:r>
              <a:rPr sz="2400" dirty="0">
                <a:solidFill>
                  <a:srgbClr val="FF4013"/>
                </a:solidFill>
                <a:latin typeface="Yu Mincho"/>
                <a:cs typeface="Yu Mincho"/>
              </a:rPr>
              <a:t>て  友だち等へ送信できる</a:t>
            </a:r>
            <a:endParaRPr sz="2400">
              <a:latin typeface="Yu Mincho"/>
              <a:cs typeface="Yu Mincho"/>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65</a:t>
            </a:fld>
            <a:endParaRPr spc="-105" dirty="0"/>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2803" rIns="0" bIns="0" rtlCol="0">
            <a:spAutoFit/>
          </a:bodyPr>
          <a:lstStyle/>
          <a:p>
            <a:pPr marL="419100">
              <a:lnSpc>
                <a:spcPct val="100000"/>
              </a:lnSpc>
            </a:pPr>
            <a:r>
              <a:rPr sz="3800" spc="-5" dirty="0">
                <a:solidFill>
                  <a:srgbClr val="333333"/>
                </a:solidFill>
                <a:latin typeface="Lucida Sans Unicode"/>
                <a:cs typeface="Lucida Sans Unicode"/>
              </a:rPr>
              <a:t>LINE</a:t>
            </a:r>
            <a:r>
              <a:rPr sz="3800" spc="-5" dirty="0">
                <a:solidFill>
                  <a:srgbClr val="333333"/>
                </a:solidFill>
                <a:latin typeface="Yu Mincho"/>
                <a:cs typeface="Yu Mincho"/>
              </a:rPr>
              <a:t>既読より前に存在したソフトバンクの</a:t>
            </a:r>
            <a:r>
              <a:rPr sz="3800" spc="-5" dirty="0">
                <a:solidFill>
                  <a:srgbClr val="333333"/>
                </a:solidFill>
                <a:latin typeface="Lucida Sans Unicode"/>
                <a:cs typeface="Lucida Sans Unicode"/>
              </a:rPr>
              <a:t>SMS</a:t>
            </a:r>
            <a:r>
              <a:rPr sz="3800" spc="-5" dirty="0">
                <a:solidFill>
                  <a:srgbClr val="333333"/>
                </a:solidFill>
                <a:latin typeface="Yu Mincho"/>
                <a:cs typeface="Yu Mincho"/>
              </a:rPr>
              <a:t>配信確認</a:t>
            </a:r>
            <a:endParaRPr sz="3800">
              <a:latin typeface="Yu Mincho"/>
              <a:cs typeface="Yu Mincho"/>
            </a:endParaRPr>
          </a:p>
        </p:txBody>
      </p:sp>
      <p:sp>
        <p:nvSpPr>
          <p:cNvPr id="3" name="object 3"/>
          <p:cNvSpPr/>
          <p:nvPr/>
        </p:nvSpPr>
        <p:spPr>
          <a:xfrm>
            <a:off x="647700" y="838200"/>
            <a:ext cx="11214100" cy="8432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23410" y="1956166"/>
            <a:ext cx="1090930" cy="723265"/>
          </a:xfrm>
          <a:custGeom>
            <a:avLst/>
            <a:gdLst/>
            <a:ahLst/>
            <a:cxnLst/>
            <a:rect l="l" t="t" r="r" b="b"/>
            <a:pathLst>
              <a:path w="1090929" h="723264">
                <a:moveTo>
                  <a:pt x="931539" y="105645"/>
                </a:moveTo>
                <a:lnTo>
                  <a:pt x="971348" y="135034"/>
                </a:lnTo>
                <a:lnTo>
                  <a:pt x="1005471" y="166453"/>
                </a:lnTo>
                <a:lnTo>
                  <a:pt x="1033907" y="199589"/>
                </a:lnTo>
                <a:lnTo>
                  <a:pt x="1056655" y="234130"/>
                </a:lnTo>
                <a:lnTo>
                  <a:pt x="1073717" y="269765"/>
                </a:lnTo>
                <a:lnTo>
                  <a:pt x="1085091" y="306180"/>
                </a:lnTo>
                <a:lnTo>
                  <a:pt x="1090778" y="343063"/>
                </a:lnTo>
                <a:lnTo>
                  <a:pt x="1090778" y="380102"/>
                </a:lnTo>
                <a:lnTo>
                  <a:pt x="1073717" y="453401"/>
                </a:lnTo>
                <a:lnTo>
                  <a:pt x="1056655" y="489035"/>
                </a:lnTo>
                <a:lnTo>
                  <a:pt x="1033907" y="523576"/>
                </a:lnTo>
                <a:lnTo>
                  <a:pt x="1005471" y="556713"/>
                </a:lnTo>
                <a:lnTo>
                  <a:pt x="971348" y="588132"/>
                </a:lnTo>
                <a:lnTo>
                  <a:pt x="931539" y="617521"/>
                </a:lnTo>
                <a:lnTo>
                  <a:pt x="892582" y="640997"/>
                </a:lnTo>
                <a:lnTo>
                  <a:pt x="851198" y="661540"/>
                </a:lnTo>
                <a:lnTo>
                  <a:pt x="807711" y="679147"/>
                </a:lnTo>
                <a:lnTo>
                  <a:pt x="762443" y="693820"/>
                </a:lnTo>
                <a:lnTo>
                  <a:pt x="715719" y="705559"/>
                </a:lnTo>
                <a:lnTo>
                  <a:pt x="667862" y="714362"/>
                </a:lnTo>
                <a:lnTo>
                  <a:pt x="619196" y="720232"/>
                </a:lnTo>
                <a:lnTo>
                  <a:pt x="570045" y="723166"/>
                </a:lnTo>
                <a:lnTo>
                  <a:pt x="520732" y="723166"/>
                </a:lnTo>
                <a:lnTo>
                  <a:pt x="471581" y="720232"/>
                </a:lnTo>
                <a:lnTo>
                  <a:pt x="422915" y="714362"/>
                </a:lnTo>
                <a:lnTo>
                  <a:pt x="375058" y="705559"/>
                </a:lnTo>
                <a:lnTo>
                  <a:pt x="328334" y="693820"/>
                </a:lnTo>
                <a:lnTo>
                  <a:pt x="283066" y="679147"/>
                </a:lnTo>
                <a:lnTo>
                  <a:pt x="239578" y="661540"/>
                </a:lnTo>
                <a:lnTo>
                  <a:pt x="198194" y="640997"/>
                </a:lnTo>
                <a:lnTo>
                  <a:pt x="159238" y="617521"/>
                </a:lnTo>
                <a:lnTo>
                  <a:pt x="119428" y="588132"/>
                </a:lnTo>
                <a:lnTo>
                  <a:pt x="85306" y="556713"/>
                </a:lnTo>
                <a:lnTo>
                  <a:pt x="56870" y="523576"/>
                </a:lnTo>
                <a:lnTo>
                  <a:pt x="34122" y="489035"/>
                </a:lnTo>
                <a:lnTo>
                  <a:pt x="17061" y="453401"/>
                </a:lnTo>
                <a:lnTo>
                  <a:pt x="5687" y="416986"/>
                </a:lnTo>
                <a:lnTo>
                  <a:pt x="0" y="343063"/>
                </a:lnTo>
                <a:lnTo>
                  <a:pt x="5687" y="306180"/>
                </a:lnTo>
                <a:lnTo>
                  <a:pt x="17061" y="269765"/>
                </a:lnTo>
                <a:lnTo>
                  <a:pt x="34122" y="234130"/>
                </a:lnTo>
                <a:lnTo>
                  <a:pt x="56870" y="199589"/>
                </a:lnTo>
                <a:lnTo>
                  <a:pt x="85306" y="166453"/>
                </a:lnTo>
                <a:lnTo>
                  <a:pt x="119428" y="135034"/>
                </a:lnTo>
                <a:lnTo>
                  <a:pt x="159238" y="105645"/>
                </a:lnTo>
                <a:lnTo>
                  <a:pt x="198194" y="82168"/>
                </a:lnTo>
                <a:lnTo>
                  <a:pt x="239578" y="61626"/>
                </a:lnTo>
                <a:lnTo>
                  <a:pt x="283066" y="44019"/>
                </a:lnTo>
                <a:lnTo>
                  <a:pt x="328334" y="29346"/>
                </a:lnTo>
                <a:lnTo>
                  <a:pt x="375058" y="17607"/>
                </a:lnTo>
                <a:lnTo>
                  <a:pt x="422915" y="8803"/>
                </a:lnTo>
                <a:lnTo>
                  <a:pt x="471581" y="2934"/>
                </a:lnTo>
                <a:lnTo>
                  <a:pt x="520732" y="0"/>
                </a:lnTo>
                <a:lnTo>
                  <a:pt x="570045" y="0"/>
                </a:lnTo>
                <a:lnTo>
                  <a:pt x="619196" y="2934"/>
                </a:lnTo>
                <a:lnTo>
                  <a:pt x="667862" y="8803"/>
                </a:lnTo>
                <a:lnTo>
                  <a:pt x="715719" y="17607"/>
                </a:lnTo>
                <a:lnTo>
                  <a:pt x="762443" y="29346"/>
                </a:lnTo>
                <a:lnTo>
                  <a:pt x="807711" y="44019"/>
                </a:lnTo>
                <a:lnTo>
                  <a:pt x="851198" y="61626"/>
                </a:lnTo>
                <a:lnTo>
                  <a:pt x="892582" y="82168"/>
                </a:lnTo>
                <a:lnTo>
                  <a:pt x="931539" y="105645"/>
                </a:lnTo>
              </a:path>
            </a:pathLst>
          </a:custGeom>
          <a:ln w="50800">
            <a:solidFill>
              <a:srgbClr val="E32400"/>
            </a:solidFill>
          </a:ln>
        </p:spPr>
        <p:txBody>
          <a:bodyPr wrap="square" lIns="0" tIns="0" rIns="0" bIns="0" rtlCol="0"/>
          <a:lstStyle/>
          <a:p>
            <a:endParaRPr/>
          </a:p>
        </p:txBody>
      </p:sp>
      <p:sp>
        <p:nvSpPr>
          <p:cNvPr id="5" name="object 5"/>
          <p:cNvSpPr/>
          <p:nvPr/>
        </p:nvSpPr>
        <p:spPr>
          <a:xfrm>
            <a:off x="3671010" y="4381867"/>
            <a:ext cx="1090930" cy="723265"/>
          </a:xfrm>
          <a:custGeom>
            <a:avLst/>
            <a:gdLst/>
            <a:ahLst/>
            <a:cxnLst/>
            <a:rect l="l" t="t" r="r" b="b"/>
            <a:pathLst>
              <a:path w="1090929" h="723264">
                <a:moveTo>
                  <a:pt x="931539" y="105645"/>
                </a:moveTo>
                <a:lnTo>
                  <a:pt x="971348" y="135034"/>
                </a:lnTo>
                <a:lnTo>
                  <a:pt x="1005471" y="166453"/>
                </a:lnTo>
                <a:lnTo>
                  <a:pt x="1033907" y="199589"/>
                </a:lnTo>
                <a:lnTo>
                  <a:pt x="1056655" y="234130"/>
                </a:lnTo>
                <a:lnTo>
                  <a:pt x="1073717" y="269765"/>
                </a:lnTo>
                <a:lnTo>
                  <a:pt x="1085091" y="306180"/>
                </a:lnTo>
                <a:lnTo>
                  <a:pt x="1090778" y="343063"/>
                </a:lnTo>
                <a:lnTo>
                  <a:pt x="1090778" y="380102"/>
                </a:lnTo>
                <a:lnTo>
                  <a:pt x="1073717" y="453401"/>
                </a:lnTo>
                <a:lnTo>
                  <a:pt x="1056655" y="489035"/>
                </a:lnTo>
                <a:lnTo>
                  <a:pt x="1033907" y="523576"/>
                </a:lnTo>
                <a:lnTo>
                  <a:pt x="1005471" y="556713"/>
                </a:lnTo>
                <a:lnTo>
                  <a:pt x="971348" y="588132"/>
                </a:lnTo>
                <a:lnTo>
                  <a:pt x="931539" y="617521"/>
                </a:lnTo>
                <a:lnTo>
                  <a:pt x="892582" y="640997"/>
                </a:lnTo>
                <a:lnTo>
                  <a:pt x="851198" y="661540"/>
                </a:lnTo>
                <a:lnTo>
                  <a:pt x="807711" y="679147"/>
                </a:lnTo>
                <a:lnTo>
                  <a:pt x="762443" y="693820"/>
                </a:lnTo>
                <a:lnTo>
                  <a:pt x="715719" y="705559"/>
                </a:lnTo>
                <a:lnTo>
                  <a:pt x="667862" y="714362"/>
                </a:lnTo>
                <a:lnTo>
                  <a:pt x="619196" y="720232"/>
                </a:lnTo>
                <a:lnTo>
                  <a:pt x="570045" y="723166"/>
                </a:lnTo>
                <a:lnTo>
                  <a:pt x="520732" y="723166"/>
                </a:lnTo>
                <a:lnTo>
                  <a:pt x="471581" y="720232"/>
                </a:lnTo>
                <a:lnTo>
                  <a:pt x="422915" y="714362"/>
                </a:lnTo>
                <a:lnTo>
                  <a:pt x="375058" y="705559"/>
                </a:lnTo>
                <a:lnTo>
                  <a:pt x="328334" y="693820"/>
                </a:lnTo>
                <a:lnTo>
                  <a:pt x="283066" y="679147"/>
                </a:lnTo>
                <a:lnTo>
                  <a:pt x="239578" y="661540"/>
                </a:lnTo>
                <a:lnTo>
                  <a:pt x="198194" y="640997"/>
                </a:lnTo>
                <a:lnTo>
                  <a:pt x="159238" y="617521"/>
                </a:lnTo>
                <a:lnTo>
                  <a:pt x="119428" y="588132"/>
                </a:lnTo>
                <a:lnTo>
                  <a:pt x="85306" y="556713"/>
                </a:lnTo>
                <a:lnTo>
                  <a:pt x="56870" y="523576"/>
                </a:lnTo>
                <a:lnTo>
                  <a:pt x="34122" y="489035"/>
                </a:lnTo>
                <a:lnTo>
                  <a:pt x="17061" y="453401"/>
                </a:lnTo>
                <a:lnTo>
                  <a:pt x="5687" y="416986"/>
                </a:lnTo>
                <a:lnTo>
                  <a:pt x="0" y="343063"/>
                </a:lnTo>
                <a:lnTo>
                  <a:pt x="5687" y="306180"/>
                </a:lnTo>
                <a:lnTo>
                  <a:pt x="17061" y="269765"/>
                </a:lnTo>
                <a:lnTo>
                  <a:pt x="34122" y="234130"/>
                </a:lnTo>
                <a:lnTo>
                  <a:pt x="56870" y="199589"/>
                </a:lnTo>
                <a:lnTo>
                  <a:pt x="85306" y="166453"/>
                </a:lnTo>
                <a:lnTo>
                  <a:pt x="119428" y="135034"/>
                </a:lnTo>
                <a:lnTo>
                  <a:pt x="159238" y="105645"/>
                </a:lnTo>
                <a:lnTo>
                  <a:pt x="198194" y="82168"/>
                </a:lnTo>
                <a:lnTo>
                  <a:pt x="239578" y="61626"/>
                </a:lnTo>
                <a:lnTo>
                  <a:pt x="283066" y="44019"/>
                </a:lnTo>
                <a:lnTo>
                  <a:pt x="328334" y="29346"/>
                </a:lnTo>
                <a:lnTo>
                  <a:pt x="375058" y="17607"/>
                </a:lnTo>
                <a:lnTo>
                  <a:pt x="422915" y="8803"/>
                </a:lnTo>
                <a:lnTo>
                  <a:pt x="471581" y="2934"/>
                </a:lnTo>
                <a:lnTo>
                  <a:pt x="520732" y="0"/>
                </a:lnTo>
                <a:lnTo>
                  <a:pt x="570045" y="0"/>
                </a:lnTo>
                <a:lnTo>
                  <a:pt x="619196" y="2934"/>
                </a:lnTo>
                <a:lnTo>
                  <a:pt x="667862" y="8803"/>
                </a:lnTo>
                <a:lnTo>
                  <a:pt x="715719" y="17607"/>
                </a:lnTo>
                <a:lnTo>
                  <a:pt x="762443" y="29346"/>
                </a:lnTo>
                <a:lnTo>
                  <a:pt x="807711" y="44019"/>
                </a:lnTo>
                <a:lnTo>
                  <a:pt x="851198" y="61626"/>
                </a:lnTo>
                <a:lnTo>
                  <a:pt x="892582" y="82168"/>
                </a:lnTo>
                <a:lnTo>
                  <a:pt x="931539" y="105645"/>
                </a:lnTo>
              </a:path>
            </a:pathLst>
          </a:custGeom>
          <a:ln w="50800">
            <a:solidFill>
              <a:srgbClr val="E32400"/>
            </a:solidFill>
          </a:ln>
        </p:spPr>
        <p:txBody>
          <a:bodyPr wrap="square" lIns="0" tIns="0" rIns="0" bIns="0" rtlCol="0"/>
          <a:lstStyle/>
          <a:p>
            <a:endParaRPr/>
          </a:p>
        </p:txBody>
      </p:sp>
      <p:sp>
        <p:nvSpPr>
          <p:cNvPr id="6" name="object 6"/>
          <p:cNvSpPr/>
          <p:nvPr/>
        </p:nvSpPr>
        <p:spPr>
          <a:xfrm>
            <a:off x="3671010" y="6286867"/>
            <a:ext cx="1090930" cy="723265"/>
          </a:xfrm>
          <a:custGeom>
            <a:avLst/>
            <a:gdLst/>
            <a:ahLst/>
            <a:cxnLst/>
            <a:rect l="l" t="t" r="r" b="b"/>
            <a:pathLst>
              <a:path w="1090929" h="723265">
                <a:moveTo>
                  <a:pt x="931539" y="105645"/>
                </a:moveTo>
                <a:lnTo>
                  <a:pt x="971348" y="135034"/>
                </a:lnTo>
                <a:lnTo>
                  <a:pt x="1005471" y="166453"/>
                </a:lnTo>
                <a:lnTo>
                  <a:pt x="1033907" y="199589"/>
                </a:lnTo>
                <a:lnTo>
                  <a:pt x="1056655" y="234130"/>
                </a:lnTo>
                <a:lnTo>
                  <a:pt x="1073717" y="269765"/>
                </a:lnTo>
                <a:lnTo>
                  <a:pt x="1085091" y="306180"/>
                </a:lnTo>
                <a:lnTo>
                  <a:pt x="1090778" y="343063"/>
                </a:lnTo>
                <a:lnTo>
                  <a:pt x="1090778" y="380102"/>
                </a:lnTo>
                <a:lnTo>
                  <a:pt x="1073717" y="453401"/>
                </a:lnTo>
                <a:lnTo>
                  <a:pt x="1056655" y="489035"/>
                </a:lnTo>
                <a:lnTo>
                  <a:pt x="1033907" y="523576"/>
                </a:lnTo>
                <a:lnTo>
                  <a:pt x="1005471" y="556713"/>
                </a:lnTo>
                <a:lnTo>
                  <a:pt x="971348" y="588132"/>
                </a:lnTo>
                <a:lnTo>
                  <a:pt x="931539" y="617521"/>
                </a:lnTo>
                <a:lnTo>
                  <a:pt x="892582" y="640997"/>
                </a:lnTo>
                <a:lnTo>
                  <a:pt x="851198" y="661540"/>
                </a:lnTo>
                <a:lnTo>
                  <a:pt x="807711" y="679147"/>
                </a:lnTo>
                <a:lnTo>
                  <a:pt x="762443" y="693820"/>
                </a:lnTo>
                <a:lnTo>
                  <a:pt x="715719" y="705559"/>
                </a:lnTo>
                <a:lnTo>
                  <a:pt x="667862" y="714362"/>
                </a:lnTo>
                <a:lnTo>
                  <a:pt x="619196" y="720232"/>
                </a:lnTo>
                <a:lnTo>
                  <a:pt x="570045" y="723166"/>
                </a:lnTo>
                <a:lnTo>
                  <a:pt x="520732" y="723166"/>
                </a:lnTo>
                <a:lnTo>
                  <a:pt x="471581" y="720232"/>
                </a:lnTo>
                <a:lnTo>
                  <a:pt x="422915" y="714362"/>
                </a:lnTo>
                <a:lnTo>
                  <a:pt x="375058" y="705559"/>
                </a:lnTo>
                <a:lnTo>
                  <a:pt x="328334" y="693820"/>
                </a:lnTo>
                <a:lnTo>
                  <a:pt x="283066" y="679147"/>
                </a:lnTo>
                <a:lnTo>
                  <a:pt x="239578" y="661540"/>
                </a:lnTo>
                <a:lnTo>
                  <a:pt x="198194" y="640997"/>
                </a:lnTo>
                <a:lnTo>
                  <a:pt x="159238" y="617521"/>
                </a:lnTo>
                <a:lnTo>
                  <a:pt x="119428" y="588132"/>
                </a:lnTo>
                <a:lnTo>
                  <a:pt x="85306" y="556713"/>
                </a:lnTo>
                <a:lnTo>
                  <a:pt x="56870" y="523576"/>
                </a:lnTo>
                <a:lnTo>
                  <a:pt x="34122" y="489035"/>
                </a:lnTo>
                <a:lnTo>
                  <a:pt x="17061" y="453401"/>
                </a:lnTo>
                <a:lnTo>
                  <a:pt x="5687" y="416986"/>
                </a:lnTo>
                <a:lnTo>
                  <a:pt x="0" y="343063"/>
                </a:lnTo>
                <a:lnTo>
                  <a:pt x="5687" y="306180"/>
                </a:lnTo>
                <a:lnTo>
                  <a:pt x="17061" y="269765"/>
                </a:lnTo>
                <a:lnTo>
                  <a:pt x="34122" y="234130"/>
                </a:lnTo>
                <a:lnTo>
                  <a:pt x="56870" y="199589"/>
                </a:lnTo>
                <a:lnTo>
                  <a:pt x="85306" y="166453"/>
                </a:lnTo>
                <a:lnTo>
                  <a:pt x="119428" y="135034"/>
                </a:lnTo>
                <a:lnTo>
                  <a:pt x="159238" y="105645"/>
                </a:lnTo>
                <a:lnTo>
                  <a:pt x="198194" y="82168"/>
                </a:lnTo>
                <a:lnTo>
                  <a:pt x="239578" y="61626"/>
                </a:lnTo>
                <a:lnTo>
                  <a:pt x="283066" y="44019"/>
                </a:lnTo>
                <a:lnTo>
                  <a:pt x="328334" y="29346"/>
                </a:lnTo>
                <a:lnTo>
                  <a:pt x="375058" y="17607"/>
                </a:lnTo>
                <a:lnTo>
                  <a:pt x="422915" y="8803"/>
                </a:lnTo>
                <a:lnTo>
                  <a:pt x="471581" y="2934"/>
                </a:lnTo>
                <a:lnTo>
                  <a:pt x="520732" y="0"/>
                </a:lnTo>
                <a:lnTo>
                  <a:pt x="570045" y="0"/>
                </a:lnTo>
                <a:lnTo>
                  <a:pt x="619196" y="2934"/>
                </a:lnTo>
                <a:lnTo>
                  <a:pt x="667862" y="8803"/>
                </a:lnTo>
                <a:lnTo>
                  <a:pt x="715719" y="17607"/>
                </a:lnTo>
                <a:lnTo>
                  <a:pt x="762443" y="29346"/>
                </a:lnTo>
                <a:lnTo>
                  <a:pt x="807711" y="44019"/>
                </a:lnTo>
                <a:lnTo>
                  <a:pt x="851198" y="61626"/>
                </a:lnTo>
                <a:lnTo>
                  <a:pt x="892582" y="82168"/>
                </a:lnTo>
                <a:lnTo>
                  <a:pt x="931539" y="105645"/>
                </a:lnTo>
              </a:path>
            </a:pathLst>
          </a:custGeom>
          <a:ln w="50800">
            <a:solidFill>
              <a:srgbClr val="E32400"/>
            </a:solidFill>
          </a:ln>
        </p:spPr>
        <p:txBody>
          <a:bodyPr wrap="square" lIns="0" tIns="0" rIns="0" bIns="0" rtlCol="0"/>
          <a:lstStyle/>
          <a:p>
            <a:endParaRPr/>
          </a:p>
        </p:txBody>
      </p:sp>
      <p:sp>
        <p:nvSpPr>
          <p:cNvPr id="7" name="object 7"/>
          <p:cNvSpPr/>
          <p:nvPr/>
        </p:nvSpPr>
        <p:spPr>
          <a:xfrm>
            <a:off x="7214337" y="1092200"/>
            <a:ext cx="849630" cy="723900"/>
          </a:xfrm>
          <a:custGeom>
            <a:avLst/>
            <a:gdLst/>
            <a:ahLst/>
            <a:cxnLst/>
            <a:rect l="l" t="t" r="r" b="b"/>
            <a:pathLst>
              <a:path w="849629" h="723900">
                <a:moveTo>
                  <a:pt x="725551" y="106012"/>
                </a:moveTo>
                <a:lnTo>
                  <a:pt x="760944" y="140110"/>
                </a:lnTo>
                <a:lnTo>
                  <a:pt x="790438" y="176847"/>
                </a:lnTo>
                <a:lnTo>
                  <a:pt x="814033" y="215742"/>
                </a:lnTo>
                <a:lnTo>
                  <a:pt x="831729" y="256317"/>
                </a:lnTo>
                <a:lnTo>
                  <a:pt x="843527" y="298090"/>
                </a:lnTo>
                <a:lnTo>
                  <a:pt x="849425" y="340583"/>
                </a:lnTo>
                <a:lnTo>
                  <a:pt x="849425" y="383316"/>
                </a:lnTo>
                <a:lnTo>
                  <a:pt x="843527" y="425809"/>
                </a:lnTo>
                <a:lnTo>
                  <a:pt x="831729" y="467583"/>
                </a:lnTo>
                <a:lnTo>
                  <a:pt x="814033" y="508157"/>
                </a:lnTo>
                <a:lnTo>
                  <a:pt x="790438" y="547052"/>
                </a:lnTo>
                <a:lnTo>
                  <a:pt x="760944" y="583789"/>
                </a:lnTo>
                <a:lnTo>
                  <a:pt x="725551" y="617887"/>
                </a:lnTo>
                <a:lnTo>
                  <a:pt x="688443" y="646013"/>
                </a:lnTo>
                <a:lnTo>
                  <a:pt x="648626" y="669812"/>
                </a:lnTo>
                <a:lnTo>
                  <a:pt x="606552" y="689284"/>
                </a:lnTo>
                <a:lnTo>
                  <a:pt x="562672" y="704428"/>
                </a:lnTo>
                <a:lnTo>
                  <a:pt x="517438" y="715246"/>
                </a:lnTo>
                <a:lnTo>
                  <a:pt x="471301" y="721736"/>
                </a:lnTo>
                <a:lnTo>
                  <a:pt x="424712" y="723900"/>
                </a:lnTo>
                <a:lnTo>
                  <a:pt x="378124" y="721736"/>
                </a:lnTo>
                <a:lnTo>
                  <a:pt x="331987" y="715246"/>
                </a:lnTo>
                <a:lnTo>
                  <a:pt x="286752" y="704428"/>
                </a:lnTo>
                <a:lnTo>
                  <a:pt x="242873" y="689284"/>
                </a:lnTo>
                <a:lnTo>
                  <a:pt x="200798" y="669812"/>
                </a:lnTo>
                <a:lnTo>
                  <a:pt x="160982" y="646013"/>
                </a:lnTo>
                <a:lnTo>
                  <a:pt x="123874" y="617887"/>
                </a:lnTo>
                <a:lnTo>
                  <a:pt x="88481" y="583789"/>
                </a:lnTo>
                <a:lnTo>
                  <a:pt x="58987" y="547052"/>
                </a:lnTo>
                <a:lnTo>
                  <a:pt x="35392" y="508157"/>
                </a:lnTo>
                <a:lnTo>
                  <a:pt x="17696" y="467583"/>
                </a:lnTo>
                <a:lnTo>
                  <a:pt x="5898" y="425809"/>
                </a:lnTo>
                <a:lnTo>
                  <a:pt x="0" y="383316"/>
                </a:lnTo>
                <a:lnTo>
                  <a:pt x="0" y="340583"/>
                </a:lnTo>
                <a:lnTo>
                  <a:pt x="5898" y="298090"/>
                </a:lnTo>
                <a:lnTo>
                  <a:pt x="17696" y="256317"/>
                </a:lnTo>
                <a:lnTo>
                  <a:pt x="35392" y="215742"/>
                </a:lnTo>
                <a:lnTo>
                  <a:pt x="58987" y="176847"/>
                </a:lnTo>
                <a:lnTo>
                  <a:pt x="88481" y="140110"/>
                </a:lnTo>
                <a:lnTo>
                  <a:pt x="123874" y="106012"/>
                </a:lnTo>
                <a:lnTo>
                  <a:pt x="160982" y="77886"/>
                </a:lnTo>
                <a:lnTo>
                  <a:pt x="200798" y="54088"/>
                </a:lnTo>
                <a:lnTo>
                  <a:pt x="242873" y="34616"/>
                </a:lnTo>
                <a:lnTo>
                  <a:pt x="286752" y="19471"/>
                </a:lnTo>
                <a:lnTo>
                  <a:pt x="331987" y="8654"/>
                </a:lnTo>
                <a:lnTo>
                  <a:pt x="378124" y="2163"/>
                </a:lnTo>
                <a:lnTo>
                  <a:pt x="424712" y="0"/>
                </a:lnTo>
                <a:lnTo>
                  <a:pt x="471301" y="2163"/>
                </a:lnTo>
                <a:lnTo>
                  <a:pt x="517438" y="8654"/>
                </a:lnTo>
                <a:lnTo>
                  <a:pt x="562672" y="19471"/>
                </a:lnTo>
                <a:lnTo>
                  <a:pt x="606552" y="34616"/>
                </a:lnTo>
                <a:lnTo>
                  <a:pt x="648626" y="54088"/>
                </a:lnTo>
                <a:lnTo>
                  <a:pt x="688443" y="77886"/>
                </a:lnTo>
                <a:lnTo>
                  <a:pt x="725551" y="106012"/>
                </a:lnTo>
              </a:path>
            </a:pathLst>
          </a:custGeom>
          <a:ln w="50800">
            <a:solidFill>
              <a:srgbClr val="E32400"/>
            </a:solidFill>
          </a:ln>
        </p:spPr>
        <p:txBody>
          <a:bodyPr wrap="square" lIns="0" tIns="0" rIns="0" bIns="0" rtlCol="0"/>
          <a:lstStyle/>
          <a:p>
            <a:endParaRPr/>
          </a:p>
        </p:txBody>
      </p:sp>
      <p:sp>
        <p:nvSpPr>
          <p:cNvPr id="8" name="object 8"/>
          <p:cNvSpPr txBox="1"/>
          <p:nvPr/>
        </p:nvSpPr>
        <p:spPr>
          <a:xfrm>
            <a:off x="8086597" y="1066800"/>
            <a:ext cx="4229100" cy="622300"/>
          </a:xfrm>
          <a:prstGeom prst="rect">
            <a:avLst/>
          </a:prstGeom>
          <a:solidFill>
            <a:srgbClr val="EBEBEB"/>
          </a:solidFill>
        </p:spPr>
        <p:txBody>
          <a:bodyPr vert="horz" wrap="square" lIns="0" tIns="38100" rIns="0" bIns="0" rtlCol="0">
            <a:spAutoFit/>
          </a:bodyPr>
          <a:lstStyle/>
          <a:p>
            <a:pPr marL="53975">
              <a:lnSpc>
                <a:spcPct val="100000"/>
              </a:lnSpc>
              <a:spcBef>
                <a:spcPts val="300"/>
              </a:spcBef>
            </a:pPr>
            <a:r>
              <a:rPr sz="3600" dirty="0">
                <a:solidFill>
                  <a:srgbClr val="E32400"/>
                </a:solidFill>
                <a:latin typeface="Yu Mincho"/>
                <a:cs typeface="Yu Mincho"/>
              </a:rPr>
              <a:t>①機内モードにする</a:t>
            </a:r>
            <a:endParaRPr sz="3600">
              <a:latin typeface="Yu Mincho"/>
              <a:cs typeface="Yu Mincho"/>
            </a:endParaRPr>
          </a:p>
        </p:txBody>
      </p:sp>
      <p:sp>
        <p:nvSpPr>
          <p:cNvPr id="9" name="object 9"/>
          <p:cNvSpPr/>
          <p:nvPr/>
        </p:nvSpPr>
        <p:spPr>
          <a:xfrm>
            <a:off x="4982860" y="4864109"/>
            <a:ext cx="2912110" cy="678180"/>
          </a:xfrm>
          <a:custGeom>
            <a:avLst/>
            <a:gdLst/>
            <a:ahLst/>
            <a:cxnLst/>
            <a:rect l="l" t="t" r="r" b="b"/>
            <a:pathLst>
              <a:path w="2912109" h="678179">
                <a:moveTo>
                  <a:pt x="0" y="0"/>
                </a:moveTo>
                <a:lnTo>
                  <a:pt x="18553" y="4319"/>
                </a:lnTo>
                <a:lnTo>
                  <a:pt x="2911891" y="678012"/>
                </a:lnTo>
              </a:path>
            </a:pathLst>
          </a:custGeom>
          <a:ln w="38100">
            <a:solidFill>
              <a:srgbClr val="000000"/>
            </a:solidFill>
          </a:ln>
        </p:spPr>
        <p:txBody>
          <a:bodyPr wrap="square" lIns="0" tIns="0" rIns="0" bIns="0" rtlCol="0"/>
          <a:lstStyle/>
          <a:p>
            <a:endParaRPr/>
          </a:p>
        </p:txBody>
      </p:sp>
      <p:sp>
        <p:nvSpPr>
          <p:cNvPr id="10" name="object 10"/>
          <p:cNvSpPr/>
          <p:nvPr/>
        </p:nvSpPr>
        <p:spPr>
          <a:xfrm>
            <a:off x="4878959" y="4796294"/>
            <a:ext cx="182880" cy="163830"/>
          </a:xfrm>
          <a:custGeom>
            <a:avLst/>
            <a:gdLst/>
            <a:ahLst/>
            <a:cxnLst/>
            <a:rect l="l" t="t" r="r" b="b"/>
            <a:pathLst>
              <a:path w="182879" h="163829">
                <a:moveTo>
                  <a:pt x="182283" y="0"/>
                </a:moveTo>
                <a:lnTo>
                  <a:pt x="0" y="43624"/>
                </a:lnTo>
                <a:lnTo>
                  <a:pt x="144271" y="163271"/>
                </a:lnTo>
                <a:lnTo>
                  <a:pt x="122453" y="72136"/>
                </a:lnTo>
                <a:lnTo>
                  <a:pt x="182283" y="0"/>
                </a:lnTo>
                <a:close/>
              </a:path>
            </a:pathLst>
          </a:custGeom>
          <a:solidFill>
            <a:srgbClr val="000000"/>
          </a:solidFill>
        </p:spPr>
        <p:txBody>
          <a:bodyPr wrap="square" lIns="0" tIns="0" rIns="0" bIns="0" rtlCol="0"/>
          <a:lstStyle/>
          <a:p>
            <a:endParaRPr/>
          </a:p>
        </p:txBody>
      </p:sp>
      <p:sp>
        <p:nvSpPr>
          <p:cNvPr id="11" name="object 11"/>
          <p:cNvSpPr/>
          <p:nvPr/>
        </p:nvSpPr>
        <p:spPr>
          <a:xfrm>
            <a:off x="4853701" y="6564690"/>
            <a:ext cx="2912110" cy="678180"/>
          </a:xfrm>
          <a:custGeom>
            <a:avLst/>
            <a:gdLst/>
            <a:ahLst/>
            <a:cxnLst/>
            <a:rect l="l" t="t" r="r" b="b"/>
            <a:pathLst>
              <a:path w="2912109" h="678179">
                <a:moveTo>
                  <a:pt x="0" y="0"/>
                </a:moveTo>
                <a:lnTo>
                  <a:pt x="18553" y="4319"/>
                </a:lnTo>
                <a:lnTo>
                  <a:pt x="2911891" y="678012"/>
                </a:lnTo>
              </a:path>
            </a:pathLst>
          </a:custGeom>
          <a:ln w="38100">
            <a:solidFill>
              <a:srgbClr val="000000"/>
            </a:solidFill>
          </a:ln>
        </p:spPr>
        <p:txBody>
          <a:bodyPr wrap="square" lIns="0" tIns="0" rIns="0" bIns="0" rtlCol="0"/>
          <a:lstStyle/>
          <a:p>
            <a:endParaRPr/>
          </a:p>
        </p:txBody>
      </p:sp>
      <p:sp>
        <p:nvSpPr>
          <p:cNvPr id="12" name="object 12"/>
          <p:cNvSpPr/>
          <p:nvPr/>
        </p:nvSpPr>
        <p:spPr>
          <a:xfrm>
            <a:off x="4749800" y="6496875"/>
            <a:ext cx="182880" cy="163830"/>
          </a:xfrm>
          <a:custGeom>
            <a:avLst/>
            <a:gdLst/>
            <a:ahLst/>
            <a:cxnLst/>
            <a:rect l="l" t="t" r="r" b="b"/>
            <a:pathLst>
              <a:path w="182879" h="163829">
                <a:moveTo>
                  <a:pt x="182283" y="0"/>
                </a:moveTo>
                <a:lnTo>
                  <a:pt x="0" y="43624"/>
                </a:lnTo>
                <a:lnTo>
                  <a:pt x="144272" y="163271"/>
                </a:lnTo>
                <a:lnTo>
                  <a:pt x="122453" y="72136"/>
                </a:lnTo>
                <a:lnTo>
                  <a:pt x="182283" y="0"/>
                </a:lnTo>
                <a:close/>
              </a:path>
            </a:pathLst>
          </a:custGeom>
          <a:solidFill>
            <a:srgbClr val="000000"/>
          </a:solidFill>
        </p:spPr>
        <p:txBody>
          <a:bodyPr wrap="square" lIns="0" tIns="0" rIns="0" bIns="0" rtlCol="0"/>
          <a:lstStyle/>
          <a:p>
            <a:endParaRPr/>
          </a:p>
        </p:txBody>
      </p:sp>
      <p:sp>
        <p:nvSpPr>
          <p:cNvPr id="13" name="object 13"/>
          <p:cNvSpPr txBox="1"/>
          <p:nvPr/>
        </p:nvSpPr>
        <p:spPr>
          <a:xfrm>
            <a:off x="5969000" y="7442200"/>
            <a:ext cx="6642100" cy="622300"/>
          </a:xfrm>
          <a:prstGeom prst="rect">
            <a:avLst/>
          </a:prstGeom>
          <a:solidFill>
            <a:srgbClr val="EBEBEB"/>
          </a:solidFill>
        </p:spPr>
        <p:txBody>
          <a:bodyPr vert="horz" wrap="square" lIns="0" tIns="38100" rIns="0" bIns="0" rtlCol="0">
            <a:spAutoFit/>
          </a:bodyPr>
          <a:lstStyle/>
          <a:p>
            <a:pPr marL="355600">
              <a:lnSpc>
                <a:spcPct val="100000"/>
              </a:lnSpc>
              <a:spcBef>
                <a:spcPts val="300"/>
              </a:spcBef>
            </a:pPr>
            <a:r>
              <a:rPr sz="3600" dirty="0">
                <a:solidFill>
                  <a:srgbClr val="E32400"/>
                </a:solidFill>
                <a:latin typeface="Yu Mincho"/>
                <a:cs typeface="Yu Mincho"/>
              </a:rPr>
              <a:t>②アプリを待機状態から消す</a:t>
            </a:r>
            <a:endParaRPr sz="3600">
              <a:latin typeface="Yu Mincho"/>
              <a:cs typeface="Yu Mincho"/>
            </a:endParaRPr>
          </a:p>
        </p:txBody>
      </p:sp>
      <p:sp>
        <p:nvSpPr>
          <p:cNvPr id="14" name="object 14"/>
          <p:cNvSpPr/>
          <p:nvPr/>
        </p:nvSpPr>
        <p:spPr>
          <a:xfrm>
            <a:off x="6294107" y="8870950"/>
            <a:ext cx="6290310" cy="457200"/>
          </a:xfrm>
          <a:custGeom>
            <a:avLst/>
            <a:gdLst/>
            <a:ahLst/>
            <a:cxnLst/>
            <a:rect l="l" t="t" r="r" b="b"/>
            <a:pathLst>
              <a:path w="6290309" h="457200">
                <a:moveTo>
                  <a:pt x="0" y="0"/>
                </a:moveTo>
                <a:lnTo>
                  <a:pt x="6290081" y="0"/>
                </a:lnTo>
                <a:lnTo>
                  <a:pt x="6290081" y="457200"/>
                </a:lnTo>
                <a:lnTo>
                  <a:pt x="0" y="457200"/>
                </a:lnTo>
                <a:lnTo>
                  <a:pt x="0" y="0"/>
                </a:lnTo>
                <a:close/>
              </a:path>
            </a:pathLst>
          </a:custGeom>
          <a:solidFill>
            <a:srgbClr val="FFFFFF"/>
          </a:solidFill>
        </p:spPr>
        <p:txBody>
          <a:bodyPr wrap="square" lIns="0" tIns="0" rIns="0" bIns="0" rtlCol="0"/>
          <a:lstStyle/>
          <a:p>
            <a:endParaRPr/>
          </a:p>
        </p:txBody>
      </p:sp>
      <p:sp>
        <p:nvSpPr>
          <p:cNvPr id="15" name="object 15"/>
          <p:cNvSpPr txBox="1"/>
          <p:nvPr/>
        </p:nvSpPr>
        <p:spPr>
          <a:xfrm>
            <a:off x="6337300" y="8902700"/>
            <a:ext cx="6201410" cy="379095"/>
          </a:xfrm>
          <a:prstGeom prst="rect">
            <a:avLst/>
          </a:prstGeom>
        </p:spPr>
        <p:txBody>
          <a:bodyPr vert="horz" wrap="square" lIns="0" tIns="0" rIns="0" bIns="0" rtlCol="0">
            <a:spAutoFit/>
          </a:bodyPr>
          <a:lstStyle/>
          <a:p>
            <a:pPr marL="12700">
              <a:lnSpc>
                <a:spcPct val="100000"/>
              </a:lnSpc>
            </a:pPr>
            <a:r>
              <a:rPr sz="2400" u="heavy" spc="-35" dirty="0">
                <a:latin typeface="Arial"/>
                <a:cs typeface="Arial"/>
                <a:hlinkClick r:id="rId3"/>
              </a:rPr>
              <a:t>http</a:t>
            </a:r>
            <a:r>
              <a:rPr sz="2400" u="heavy" spc="-30" dirty="0">
                <a:latin typeface="Arial"/>
                <a:cs typeface="Arial"/>
                <a:hlinkClick r:id="rId3"/>
              </a:rPr>
              <a:t>:</a:t>
            </a:r>
            <a:r>
              <a:rPr sz="2400" u="heavy" spc="5" dirty="0">
                <a:latin typeface="Arial"/>
                <a:cs typeface="Arial"/>
                <a:hlinkClick r:id="rId3"/>
              </a:rPr>
              <a:t>//</a:t>
            </a:r>
            <a:r>
              <a:rPr sz="2400" u="heavy" spc="-200" dirty="0">
                <a:latin typeface="Arial"/>
                <a:cs typeface="Arial"/>
                <a:hlinkClick r:id="rId3"/>
              </a:rPr>
              <a:t>y</a:t>
            </a:r>
            <a:r>
              <a:rPr sz="2400" u="heavy" spc="-15" dirty="0">
                <a:latin typeface="Arial"/>
                <a:cs typeface="Arial"/>
                <a:hlinkClick r:id="rId3"/>
              </a:rPr>
              <a:t>o</a:t>
            </a:r>
            <a:r>
              <a:rPr sz="2400" u="heavy" spc="-130" dirty="0">
                <a:latin typeface="Arial"/>
                <a:cs typeface="Arial"/>
                <a:hlinkClick r:id="rId3"/>
              </a:rPr>
              <a:t>k</a:t>
            </a:r>
            <a:r>
              <a:rPr sz="2400" u="heavy" spc="-15" dirty="0">
                <a:latin typeface="Arial"/>
                <a:cs typeface="Arial"/>
                <a:hlinkClick r:id="rId3"/>
              </a:rPr>
              <a:t>o</a:t>
            </a:r>
            <a:r>
              <a:rPr sz="2400" u="heavy" spc="-90" dirty="0">
                <a:latin typeface="Arial"/>
                <a:cs typeface="Arial"/>
                <a:hlinkClick r:id="rId3"/>
              </a:rPr>
              <a:t>ta</a:t>
            </a:r>
            <a:r>
              <a:rPr sz="2400" u="heavy" spc="-280" dirty="0">
                <a:latin typeface="Arial"/>
                <a:cs typeface="Arial"/>
                <a:hlinkClick r:id="rId3"/>
              </a:rPr>
              <a:t>s</a:t>
            </a:r>
            <a:r>
              <a:rPr sz="2400" u="heavy" spc="-35" dirty="0">
                <a:latin typeface="Arial"/>
                <a:cs typeface="Arial"/>
                <a:hlinkClick r:id="rId3"/>
              </a:rPr>
              <a:t>huri</a:t>
            </a:r>
            <a:r>
              <a:rPr sz="2400" u="heavy" spc="-140" dirty="0">
                <a:latin typeface="Arial"/>
                <a:cs typeface="Arial"/>
                <a:hlinkClick r:id="rId3"/>
              </a:rPr>
              <a:t>n.</a:t>
            </a:r>
            <a:r>
              <a:rPr sz="2400" u="heavy" spc="-80" dirty="0">
                <a:latin typeface="Arial"/>
                <a:cs typeface="Arial"/>
                <a:hlinkClick r:id="rId3"/>
              </a:rPr>
              <a:t>co</a:t>
            </a:r>
            <a:r>
              <a:rPr sz="2400" u="heavy" spc="-75" dirty="0">
                <a:latin typeface="Arial"/>
                <a:cs typeface="Arial"/>
                <a:hlinkClick r:id="rId3"/>
              </a:rPr>
              <a:t>m/</a:t>
            </a:r>
            <a:r>
              <a:rPr sz="2400" u="heavy" spc="-280" dirty="0">
                <a:latin typeface="Arial"/>
                <a:cs typeface="Arial"/>
                <a:hlinkClick r:id="rId3"/>
              </a:rPr>
              <a:t>s</a:t>
            </a:r>
            <a:r>
              <a:rPr sz="2400" u="heavy" spc="-210" dirty="0">
                <a:latin typeface="Arial"/>
                <a:cs typeface="Arial"/>
                <a:hlinkClick r:id="rId3"/>
              </a:rPr>
              <a:t>ns</a:t>
            </a:r>
            <a:r>
              <a:rPr sz="2400" u="heavy" spc="5" dirty="0">
                <a:latin typeface="Arial"/>
                <a:cs typeface="Arial"/>
                <a:hlinkClick r:id="rId3"/>
              </a:rPr>
              <a:t>/</a:t>
            </a:r>
            <a:r>
              <a:rPr sz="2400" u="heavy" spc="-10" dirty="0">
                <a:latin typeface="Arial"/>
                <a:cs typeface="Arial"/>
                <a:hlinkClick r:id="rId3"/>
              </a:rPr>
              <a:t>li</a:t>
            </a:r>
            <a:r>
              <a:rPr sz="2400" u="heavy" spc="-135" dirty="0">
                <a:latin typeface="Arial"/>
                <a:cs typeface="Arial"/>
                <a:hlinkClick r:id="rId3"/>
              </a:rPr>
              <a:t>ne</a:t>
            </a:r>
            <a:r>
              <a:rPr sz="2400" u="heavy" spc="-85" dirty="0">
                <a:latin typeface="Arial"/>
                <a:cs typeface="Arial"/>
                <a:hlinkClick r:id="rId3"/>
              </a:rPr>
              <a:t>-</a:t>
            </a:r>
            <a:r>
              <a:rPr sz="2400" u="heavy" spc="-315" dirty="0">
                <a:latin typeface="Arial"/>
                <a:cs typeface="Arial"/>
                <a:hlinkClick r:id="rId3"/>
              </a:rPr>
              <a:t>a</a:t>
            </a:r>
            <a:r>
              <a:rPr sz="2400" u="heavy" spc="-10" dirty="0">
                <a:latin typeface="Arial"/>
                <a:cs typeface="Arial"/>
                <a:hlinkClick r:id="rId3"/>
              </a:rPr>
              <a:t>l</a:t>
            </a:r>
            <a:r>
              <a:rPr sz="2400" u="heavy" spc="100" dirty="0">
                <a:latin typeface="Arial"/>
                <a:cs typeface="Arial"/>
                <a:hlinkClick r:id="rId3"/>
              </a:rPr>
              <a:t>r</a:t>
            </a:r>
            <a:r>
              <a:rPr sz="2400" u="heavy" spc="-250" dirty="0">
                <a:latin typeface="Arial"/>
                <a:cs typeface="Arial"/>
                <a:hlinkClick r:id="rId3"/>
              </a:rPr>
              <a:t>ea</a:t>
            </a:r>
            <a:r>
              <a:rPr sz="2400" u="heavy" spc="-114" dirty="0">
                <a:latin typeface="Arial"/>
                <a:cs typeface="Arial"/>
                <a:hlinkClick r:id="rId3"/>
              </a:rPr>
              <a:t>d</a:t>
            </a:r>
            <a:r>
              <a:rPr sz="2400" u="heavy" spc="-105" dirty="0">
                <a:latin typeface="Arial"/>
                <a:cs typeface="Arial"/>
                <a:hlinkClick r:id="rId3"/>
              </a:rPr>
              <a:t>y</a:t>
            </a:r>
            <a:r>
              <a:rPr sz="2400" u="heavy" spc="-75" dirty="0">
                <a:latin typeface="Arial"/>
                <a:cs typeface="Arial"/>
                <a:hlinkClick r:id="rId3"/>
              </a:rPr>
              <a:t>-</a:t>
            </a:r>
            <a:r>
              <a:rPr sz="2400" u="heavy" spc="100" dirty="0">
                <a:latin typeface="Arial"/>
                <a:cs typeface="Arial"/>
                <a:hlinkClick r:id="rId3"/>
              </a:rPr>
              <a:t>r</a:t>
            </a:r>
            <a:r>
              <a:rPr sz="2400" u="heavy" spc="-250" dirty="0">
                <a:latin typeface="Arial"/>
                <a:cs typeface="Arial"/>
                <a:hlinkClick r:id="rId3"/>
              </a:rPr>
              <a:t>ea</a:t>
            </a:r>
            <a:r>
              <a:rPr sz="2400" u="heavy" spc="-114" dirty="0">
                <a:latin typeface="Arial"/>
                <a:cs typeface="Arial"/>
                <a:hlinkClick r:id="rId3"/>
              </a:rPr>
              <a:t>d</a:t>
            </a:r>
            <a:r>
              <a:rPr sz="2400" u="heavy" spc="-145" dirty="0">
                <a:latin typeface="Arial"/>
                <a:cs typeface="Arial"/>
                <a:hlinkClick r:id="rId3"/>
              </a:rPr>
              <a:t>.</a:t>
            </a:r>
            <a:r>
              <a:rPr sz="2400" u="heavy" spc="-40" dirty="0">
                <a:latin typeface="Arial"/>
                <a:cs typeface="Arial"/>
                <a:hlinkClick r:id="rId3"/>
              </a:rPr>
              <a:t>html</a:t>
            </a:r>
            <a:endParaRPr sz="240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66</a:t>
            </a:fld>
            <a:endParaRPr spc="-105" dirty="0"/>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11400" y="9423400"/>
            <a:ext cx="8372475" cy="278130"/>
          </a:xfrm>
          <a:prstGeom prst="rect">
            <a:avLst/>
          </a:prstGeom>
        </p:spPr>
        <p:txBody>
          <a:bodyPr vert="horz" wrap="square" lIns="0" tIns="0" rIns="0" bIns="0" rtlCol="0">
            <a:spAutoFit/>
          </a:bodyPr>
          <a:lstStyle/>
          <a:p>
            <a:pPr marL="12700">
              <a:lnSpc>
                <a:spcPct val="100000"/>
              </a:lnSpc>
            </a:pPr>
            <a:r>
              <a:rPr sz="1700" spc="-20" dirty="0">
                <a:latin typeface="Yu Mincho"/>
                <a:cs typeface="Yu Mincho"/>
              </a:rPr>
              <a:t>イーンスパイア（株）横田秀珠の著作権を尊重しつつ、是非ノウハウをシェアしよう！</a:t>
            </a:r>
            <a:endParaRPr sz="1700">
              <a:latin typeface="Yu Mincho"/>
              <a:cs typeface="Yu Mincho"/>
            </a:endParaRPr>
          </a:p>
        </p:txBody>
      </p:sp>
      <p:sp>
        <p:nvSpPr>
          <p:cNvPr id="4" name="object 4"/>
          <p:cNvSpPr txBox="1"/>
          <p:nvPr/>
        </p:nvSpPr>
        <p:spPr>
          <a:xfrm>
            <a:off x="12725400" y="9410700"/>
            <a:ext cx="226060" cy="200025"/>
          </a:xfrm>
          <a:prstGeom prst="rect">
            <a:avLst/>
          </a:prstGeom>
        </p:spPr>
        <p:txBody>
          <a:bodyPr vert="horz" wrap="square" lIns="0" tIns="0" rIns="0" bIns="0" rtlCol="0">
            <a:spAutoFit/>
          </a:bodyPr>
          <a:lstStyle/>
          <a:p>
            <a:pPr marL="12700">
              <a:lnSpc>
                <a:spcPct val="100000"/>
              </a:lnSpc>
            </a:pPr>
            <a:r>
              <a:rPr sz="1200" spc="135" dirty="0">
                <a:latin typeface="Yu Mincho"/>
                <a:cs typeface="Yu Mincho"/>
              </a:rPr>
              <a:t>67</a:t>
            </a:r>
            <a:endParaRPr sz="1200">
              <a:latin typeface="Yu Mincho"/>
              <a:cs typeface="Yu Mincho"/>
            </a:endParaRPr>
          </a:p>
        </p:txBody>
      </p:sp>
      <p:sp>
        <p:nvSpPr>
          <p:cNvPr id="5" name="object 5"/>
          <p:cNvSpPr txBox="1">
            <a:spLocks noGrp="1"/>
          </p:cNvSpPr>
          <p:nvPr>
            <p:ph type="title"/>
          </p:nvPr>
        </p:nvSpPr>
        <p:spPr>
          <a:prstGeom prst="rect">
            <a:avLst/>
          </a:prstGeom>
        </p:spPr>
        <p:txBody>
          <a:bodyPr vert="horz" wrap="square" lIns="0" tIns="48503" rIns="0" bIns="0" rtlCol="0">
            <a:spAutoFit/>
          </a:bodyPr>
          <a:lstStyle/>
          <a:p>
            <a:pPr marL="215900">
              <a:lnSpc>
                <a:spcPct val="100000"/>
              </a:lnSpc>
            </a:pPr>
            <a:r>
              <a:rPr sz="3800" spc="165" dirty="0">
                <a:solidFill>
                  <a:srgbClr val="000000"/>
                </a:solidFill>
              </a:rPr>
              <a:t>2015.2.13に店舗なし個人にも解放されたLINE@とは？</a:t>
            </a:r>
            <a:endParaRPr sz="3800"/>
          </a:p>
          <a:p>
            <a:pPr marL="254000">
              <a:lnSpc>
                <a:spcPct val="100000"/>
              </a:lnSpc>
              <a:spcBef>
                <a:spcPts val="840"/>
              </a:spcBef>
            </a:pPr>
            <a:r>
              <a:rPr sz="1800" u="sng" spc="-60" dirty="0">
                <a:solidFill>
                  <a:srgbClr val="000000"/>
                </a:solidFill>
                <a:latin typeface="Arial"/>
                <a:cs typeface="Arial"/>
                <a:hlinkClick r:id="rId3"/>
              </a:rPr>
              <a:t>http://linecorp.com/ja/pr/news/ja/2015/937</a:t>
            </a:r>
            <a:endParaRPr sz="180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7403" rIns="0" bIns="0" rtlCol="0">
            <a:spAutoFit/>
          </a:bodyPr>
          <a:lstStyle/>
          <a:p>
            <a:pPr marL="50800">
              <a:lnSpc>
                <a:spcPct val="100000"/>
              </a:lnSpc>
            </a:pPr>
            <a:r>
              <a:rPr sz="3100" spc="40" dirty="0">
                <a:solidFill>
                  <a:srgbClr val="000000"/>
                </a:solidFill>
                <a:latin typeface="SimSun"/>
                <a:cs typeface="SimSun"/>
              </a:rPr>
              <a:t>「友だちとの複数人トーク」と「友だちとのグループ」とLINE@の違い</a:t>
            </a:r>
            <a:endParaRPr sz="3100">
              <a:latin typeface="SimSun"/>
              <a:cs typeface="SimSun"/>
            </a:endParaRPr>
          </a:p>
        </p:txBody>
      </p:sp>
      <p:sp>
        <p:nvSpPr>
          <p:cNvPr id="3" name="object 3"/>
          <p:cNvSpPr/>
          <p:nvPr/>
        </p:nvSpPr>
        <p:spPr>
          <a:xfrm>
            <a:off x="8686800" y="1993900"/>
            <a:ext cx="1257300" cy="1219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582400" y="2057400"/>
            <a:ext cx="469900" cy="6096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607800" y="2641600"/>
            <a:ext cx="419100" cy="4699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582400" y="3111500"/>
            <a:ext cx="469900" cy="4699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582400" y="1549400"/>
            <a:ext cx="520700" cy="5461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9887166" y="1861674"/>
            <a:ext cx="1707514" cy="760095"/>
          </a:xfrm>
          <a:custGeom>
            <a:avLst/>
            <a:gdLst/>
            <a:ahLst/>
            <a:cxnLst/>
            <a:rect l="l" t="t" r="r" b="b"/>
            <a:pathLst>
              <a:path w="1707515" h="760094">
                <a:moveTo>
                  <a:pt x="1707146" y="0"/>
                </a:moveTo>
                <a:lnTo>
                  <a:pt x="1699895" y="3228"/>
                </a:lnTo>
                <a:lnTo>
                  <a:pt x="0" y="760031"/>
                </a:lnTo>
              </a:path>
            </a:pathLst>
          </a:custGeom>
          <a:ln w="15874">
            <a:solidFill>
              <a:srgbClr val="000000"/>
            </a:solidFill>
          </a:ln>
        </p:spPr>
        <p:txBody>
          <a:bodyPr wrap="square" lIns="0" tIns="0" rIns="0" bIns="0" rtlCol="0"/>
          <a:lstStyle/>
          <a:p>
            <a:endParaRPr/>
          </a:p>
        </p:txBody>
      </p:sp>
      <p:sp>
        <p:nvSpPr>
          <p:cNvPr id="9" name="object 9"/>
          <p:cNvSpPr/>
          <p:nvPr/>
        </p:nvSpPr>
        <p:spPr>
          <a:xfrm>
            <a:off x="11549227" y="1833778"/>
            <a:ext cx="98425" cy="80645"/>
          </a:xfrm>
          <a:custGeom>
            <a:avLst/>
            <a:gdLst/>
            <a:ahLst/>
            <a:cxnLst/>
            <a:rect l="l" t="t" r="r" b="b"/>
            <a:pathLst>
              <a:path w="98425" h="80644">
                <a:moveTo>
                  <a:pt x="0" y="0"/>
                </a:moveTo>
                <a:lnTo>
                  <a:pt x="37833" y="31114"/>
                </a:lnTo>
                <a:lnTo>
                  <a:pt x="35636" y="80060"/>
                </a:lnTo>
                <a:lnTo>
                  <a:pt x="97866" y="4394"/>
                </a:lnTo>
                <a:lnTo>
                  <a:pt x="0" y="0"/>
                </a:lnTo>
                <a:close/>
              </a:path>
            </a:pathLst>
          </a:custGeom>
          <a:solidFill>
            <a:srgbClr val="000000"/>
          </a:solidFill>
        </p:spPr>
        <p:txBody>
          <a:bodyPr wrap="square" lIns="0" tIns="0" rIns="0" bIns="0" rtlCol="0"/>
          <a:lstStyle/>
          <a:p>
            <a:endParaRPr/>
          </a:p>
        </p:txBody>
      </p:sp>
      <p:sp>
        <p:nvSpPr>
          <p:cNvPr id="10" name="object 10"/>
          <p:cNvSpPr/>
          <p:nvPr/>
        </p:nvSpPr>
        <p:spPr>
          <a:xfrm>
            <a:off x="9879762" y="2354475"/>
            <a:ext cx="1715770" cy="263525"/>
          </a:xfrm>
          <a:custGeom>
            <a:avLst/>
            <a:gdLst/>
            <a:ahLst/>
            <a:cxnLst/>
            <a:rect l="l" t="t" r="r" b="b"/>
            <a:pathLst>
              <a:path w="1715770" h="263525">
                <a:moveTo>
                  <a:pt x="1715414" y="0"/>
                </a:moveTo>
                <a:lnTo>
                  <a:pt x="1707565" y="1204"/>
                </a:lnTo>
                <a:lnTo>
                  <a:pt x="0" y="263492"/>
                </a:lnTo>
              </a:path>
            </a:pathLst>
          </a:custGeom>
          <a:ln w="15875">
            <a:solidFill>
              <a:srgbClr val="000000"/>
            </a:solidFill>
          </a:ln>
        </p:spPr>
        <p:txBody>
          <a:bodyPr wrap="square" lIns="0" tIns="0" rIns="0" bIns="0" rtlCol="0"/>
          <a:lstStyle/>
          <a:p>
            <a:endParaRPr/>
          </a:p>
        </p:txBody>
      </p:sp>
      <p:sp>
        <p:nvSpPr>
          <p:cNvPr id="11" name="object 11"/>
          <p:cNvSpPr/>
          <p:nvPr/>
        </p:nvSpPr>
        <p:spPr>
          <a:xfrm>
            <a:off x="11559031" y="2315692"/>
            <a:ext cx="93345" cy="86995"/>
          </a:xfrm>
          <a:custGeom>
            <a:avLst/>
            <a:gdLst/>
            <a:ahLst/>
            <a:cxnLst/>
            <a:rect l="l" t="t" r="r" b="b"/>
            <a:pathLst>
              <a:path w="93345" h="86994">
                <a:moveTo>
                  <a:pt x="0" y="0"/>
                </a:moveTo>
                <a:lnTo>
                  <a:pt x="28308" y="39979"/>
                </a:lnTo>
                <a:lnTo>
                  <a:pt x="13309" y="86614"/>
                </a:lnTo>
                <a:lnTo>
                  <a:pt x="93268" y="30010"/>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9916833" y="2614295"/>
            <a:ext cx="1658620" cy="255904"/>
          </a:xfrm>
          <a:custGeom>
            <a:avLst/>
            <a:gdLst/>
            <a:ahLst/>
            <a:cxnLst/>
            <a:rect l="l" t="t" r="r" b="b"/>
            <a:pathLst>
              <a:path w="1658620" h="255905">
                <a:moveTo>
                  <a:pt x="1658353" y="255341"/>
                </a:moveTo>
                <a:lnTo>
                  <a:pt x="1650504" y="254133"/>
                </a:lnTo>
                <a:lnTo>
                  <a:pt x="0" y="0"/>
                </a:lnTo>
              </a:path>
            </a:pathLst>
          </a:custGeom>
          <a:ln w="15875">
            <a:solidFill>
              <a:srgbClr val="000000"/>
            </a:solidFill>
          </a:ln>
        </p:spPr>
        <p:txBody>
          <a:bodyPr wrap="square" lIns="0" tIns="0" rIns="0" bIns="0" rtlCol="0"/>
          <a:lstStyle/>
          <a:p>
            <a:endParaRPr/>
          </a:p>
        </p:txBody>
      </p:sp>
      <p:sp>
        <p:nvSpPr>
          <p:cNvPr id="13" name="object 13"/>
          <p:cNvSpPr/>
          <p:nvPr/>
        </p:nvSpPr>
        <p:spPr>
          <a:xfrm>
            <a:off x="11539029" y="2821800"/>
            <a:ext cx="93345" cy="86995"/>
          </a:xfrm>
          <a:custGeom>
            <a:avLst/>
            <a:gdLst/>
            <a:ahLst/>
            <a:cxnLst/>
            <a:rect l="l" t="t" r="r" b="b"/>
            <a:pathLst>
              <a:path w="93345" h="86994">
                <a:moveTo>
                  <a:pt x="13322" y="0"/>
                </a:moveTo>
                <a:lnTo>
                  <a:pt x="28308" y="46634"/>
                </a:lnTo>
                <a:lnTo>
                  <a:pt x="0" y="86601"/>
                </a:lnTo>
                <a:lnTo>
                  <a:pt x="93268" y="56629"/>
                </a:lnTo>
                <a:lnTo>
                  <a:pt x="13322" y="0"/>
                </a:lnTo>
                <a:close/>
              </a:path>
            </a:pathLst>
          </a:custGeom>
          <a:solidFill>
            <a:srgbClr val="000000"/>
          </a:solidFill>
        </p:spPr>
        <p:txBody>
          <a:bodyPr wrap="square" lIns="0" tIns="0" rIns="0" bIns="0" rtlCol="0"/>
          <a:lstStyle/>
          <a:p>
            <a:endParaRPr/>
          </a:p>
        </p:txBody>
      </p:sp>
      <p:sp>
        <p:nvSpPr>
          <p:cNvPr id="14" name="object 14"/>
          <p:cNvSpPr/>
          <p:nvPr/>
        </p:nvSpPr>
        <p:spPr>
          <a:xfrm>
            <a:off x="9961371" y="2617965"/>
            <a:ext cx="1577340" cy="600075"/>
          </a:xfrm>
          <a:custGeom>
            <a:avLst/>
            <a:gdLst/>
            <a:ahLst/>
            <a:cxnLst/>
            <a:rect l="l" t="t" r="r" b="b"/>
            <a:pathLst>
              <a:path w="1577340" h="600075">
                <a:moveTo>
                  <a:pt x="1577022" y="599940"/>
                </a:moveTo>
                <a:lnTo>
                  <a:pt x="1569605" y="597117"/>
                </a:lnTo>
                <a:lnTo>
                  <a:pt x="0" y="0"/>
                </a:lnTo>
              </a:path>
            </a:pathLst>
          </a:custGeom>
          <a:ln w="15875">
            <a:solidFill>
              <a:srgbClr val="000000"/>
            </a:solidFill>
          </a:ln>
        </p:spPr>
        <p:txBody>
          <a:bodyPr wrap="square" lIns="0" tIns="0" rIns="0" bIns="0" rtlCol="0"/>
          <a:lstStyle/>
          <a:p>
            <a:endParaRPr/>
          </a:p>
        </p:txBody>
      </p:sp>
      <p:sp>
        <p:nvSpPr>
          <p:cNvPr id="15" name="object 15"/>
          <p:cNvSpPr/>
          <p:nvPr/>
        </p:nvSpPr>
        <p:spPr>
          <a:xfrm>
            <a:off x="11494909" y="3166338"/>
            <a:ext cx="97790" cy="81915"/>
          </a:xfrm>
          <a:custGeom>
            <a:avLst/>
            <a:gdLst/>
            <a:ahLst/>
            <a:cxnLst/>
            <a:rect l="l" t="t" r="r" b="b"/>
            <a:pathLst>
              <a:path w="97790" h="81914">
                <a:moveTo>
                  <a:pt x="31165" y="0"/>
                </a:moveTo>
                <a:lnTo>
                  <a:pt x="36055" y="48742"/>
                </a:lnTo>
                <a:lnTo>
                  <a:pt x="0" y="81902"/>
                </a:lnTo>
                <a:lnTo>
                  <a:pt x="97485" y="72110"/>
                </a:lnTo>
                <a:lnTo>
                  <a:pt x="31165" y="0"/>
                </a:lnTo>
                <a:close/>
              </a:path>
            </a:pathLst>
          </a:custGeom>
          <a:solidFill>
            <a:srgbClr val="000000"/>
          </a:solidFill>
        </p:spPr>
        <p:txBody>
          <a:bodyPr wrap="square" lIns="0" tIns="0" rIns="0" bIns="0" rtlCol="0"/>
          <a:lstStyle/>
          <a:p>
            <a:endParaRPr/>
          </a:p>
        </p:txBody>
      </p:sp>
      <p:sp>
        <p:nvSpPr>
          <p:cNvPr id="16" name="object 16"/>
          <p:cNvSpPr/>
          <p:nvPr/>
        </p:nvSpPr>
        <p:spPr>
          <a:xfrm>
            <a:off x="12179300" y="2324100"/>
            <a:ext cx="292100" cy="55880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3111500" y="2209800"/>
            <a:ext cx="469900" cy="609600"/>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3136900" y="2794000"/>
            <a:ext cx="419100" cy="46990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111500" y="3263900"/>
            <a:ext cx="469900" cy="469900"/>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3111500" y="1701800"/>
            <a:ext cx="520700" cy="546100"/>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1536351" y="2015329"/>
            <a:ext cx="1592580" cy="636270"/>
          </a:xfrm>
          <a:custGeom>
            <a:avLst/>
            <a:gdLst/>
            <a:ahLst/>
            <a:cxnLst/>
            <a:rect l="l" t="t" r="r" b="b"/>
            <a:pathLst>
              <a:path w="1592580" h="636269">
                <a:moveTo>
                  <a:pt x="1592319" y="0"/>
                </a:moveTo>
                <a:lnTo>
                  <a:pt x="1584953" y="2943"/>
                </a:lnTo>
                <a:lnTo>
                  <a:pt x="7391" y="632915"/>
                </a:lnTo>
                <a:lnTo>
                  <a:pt x="0" y="635867"/>
                </a:lnTo>
              </a:path>
            </a:pathLst>
          </a:custGeom>
          <a:ln w="15875">
            <a:solidFill>
              <a:srgbClr val="000000"/>
            </a:solidFill>
          </a:ln>
        </p:spPr>
        <p:txBody>
          <a:bodyPr wrap="square" lIns="0" tIns="0" rIns="0" bIns="0" rtlCol="0"/>
          <a:lstStyle/>
          <a:p>
            <a:endParaRPr/>
          </a:p>
        </p:txBody>
      </p:sp>
      <p:sp>
        <p:nvSpPr>
          <p:cNvPr id="22" name="object 22"/>
          <p:cNvSpPr/>
          <p:nvPr/>
        </p:nvSpPr>
        <p:spPr>
          <a:xfrm>
            <a:off x="1475898" y="2607564"/>
            <a:ext cx="84455" cy="81915"/>
          </a:xfrm>
          <a:custGeom>
            <a:avLst/>
            <a:gdLst/>
            <a:ahLst/>
            <a:cxnLst/>
            <a:rect l="l" t="t" r="r" b="b"/>
            <a:pathLst>
              <a:path w="84455" h="81914">
                <a:moveTo>
                  <a:pt x="51568" y="0"/>
                </a:moveTo>
                <a:lnTo>
                  <a:pt x="0" y="67772"/>
                </a:lnTo>
                <a:lnTo>
                  <a:pt x="84066" y="81380"/>
                </a:lnTo>
              </a:path>
            </a:pathLst>
          </a:custGeom>
          <a:ln w="15875">
            <a:solidFill>
              <a:srgbClr val="000000"/>
            </a:solidFill>
          </a:ln>
        </p:spPr>
        <p:txBody>
          <a:bodyPr wrap="square" lIns="0" tIns="0" rIns="0" bIns="0" rtlCol="0"/>
          <a:lstStyle/>
          <a:p>
            <a:endParaRPr/>
          </a:p>
        </p:txBody>
      </p:sp>
      <p:sp>
        <p:nvSpPr>
          <p:cNvPr id="23" name="object 23"/>
          <p:cNvSpPr/>
          <p:nvPr/>
        </p:nvSpPr>
        <p:spPr>
          <a:xfrm>
            <a:off x="1475898" y="2648254"/>
            <a:ext cx="67945" cy="27305"/>
          </a:xfrm>
          <a:custGeom>
            <a:avLst/>
            <a:gdLst/>
            <a:ahLst/>
            <a:cxnLst/>
            <a:rect l="l" t="t" r="r" b="b"/>
            <a:pathLst>
              <a:path w="67944" h="27305">
                <a:moveTo>
                  <a:pt x="0" y="13540"/>
                </a:moveTo>
                <a:lnTo>
                  <a:pt x="67817" y="13540"/>
                </a:lnTo>
              </a:path>
            </a:pathLst>
          </a:custGeom>
          <a:ln w="27081">
            <a:solidFill>
              <a:srgbClr val="000000"/>
            </a:solidFill>
          </a:ln>
        </p:spPr>
        <p:txBody>
          <a:bodyPr wrap="square" lIns="0" tIns="0" rIns="0" bIns="0" rtlCol="0"/>
          <a:lstStyle/>
          <a:p>
            <a:endParaRPr/>
          </a:p>
        </p:txBody>
      </p:sp>
      <p:sp>
        <p:nvSpPr>
          <p:cNvPr id="24" name="object 24"/>
          <p:cNvSpPr/>
          <p:nvPr/>
        </p:nvSpPr>
        <p:spPr>
          <a:xfrm>
            <a:off x="3084702" y="1985708"/>
            <a:ext cx="97790" cy="81915"/>
          </a:xfrm>
          <a:custGeom>
            <a:avLst/>
            <a:gdLst/>
            <a:ahLst/>
            <a:cxnLst/>
            <a:rect l="l" t="t" r="r" b="b"/>
            <a:pathLst>
              <a:path w="97789" h="81914">
                <a:moveTo>
                  <a:pt x="0" y="0"/>
                </a:moveTo>
                <a:lnTo>
                  <a:pt x="36588" y="32562"/>
                </a:lnTo>
                <a:lnTo>
                  <a:pt x="32499" y="81381"/>
                </a:lnTo>
                <a:lnTo>
                  <a:pt x="97624" y="8191"/>
                </a:lnTo>
                <a:lnTo>
                  <a:pt x="0" y="0"/>
                </a:lnTo>
                <a:close/>
              </a:path>
            </a:pathLst>
          </a:custGeom>
          <a:solidFill>
            <a:srgbClr val="000000"/>
          </a:solidFill>
        </p:spPr>
        <p:txBody>
          <a:bodyPr wrap="square" lIns="0" tIns="0" rIns="0" bIns="0" rtlCol="0"/>
          <a:lstStyle/>
          <a:p>
            <a:endParaRPr/>
          </a:p>
        </p:txBody>
      </p:sp>
      <p:sp>
        <p:nvSpPr>
          <p:cNvPr id="25" name="object 25"/>
          <p:cNvSpPr/>
          <p:nvPr/>
        </p:nvSpPr>
        <p:spPr>
          <a:xfrm>
            <a:off x="1516837" y="2510422"/>
            <a:ext cx="1608455" cy="240029"/>
          </a:xfrm>
          <a:custGeom>
            <a:avLst/>
            <a:gdLst/>
            <a:ahLst/>
            <a:cxnLst/>
            <a:rect l="l" t="t" r="r" b="b"/>
            <a:pathLst>
              <a:path w="1608455" h="240030">
                <a:moveTo>
                  <a:pt x="1608238" y="0"/>
                </a:moveTo>
                <a:lnTo>
                  <a:pt x="1600390" y="1170"/>
                </a:lnTo>
                <a:lnTo>
                  <a:pt x="7855" y="238668"/>
                </a:lnTo>
                <a:lnTo>
                  <a:pt x="0" y="239841"/>
                </a:lnTo>
              </a:path>
            </a:pathLst>
          </a:custGeom>
          <a:ln w="15874">
            <a:solidFill>
              <a:srgbClr val="000000"/>
            </a:solidFill>
          </a:ln>
        </p:spPr>
        <p:txBody>
          <a:bodyPr wrap="square" lIns="0" tIns="0" rIns="0" bIns="0" rtlCol="0"/>
          <a:lstStyle/>
          <a:p>
            <a:endParaRPr/>
          </a:p>
        </p:txBody>
      </p:sp>
      <p:sp>
        <p:nvSpPr>
          <p:cNvPr id="26" name="object 26"/>
          <p:cNvSpPr/>
          <p:nvPr/>
        </p:nvSpPr>
        <p:spPr>
          <a:xfrm>
            <a:off x="1452470" y="2705760"/>
            <a:ext cx="78740" cy="86995"/>
          </a:xfrm>
          <a:custGeom>
            <a:avLst/>
            <a:gdLst/>
            <a:ahLst/>
            <a:cxnLst/>
            <a:rect l="l" t="t" r="r" b="b"/>
            <a:pathLst>
              <a:path w="78740" h="86994">
                <a:moveTo>
                  <a:pt x="65763" y="0"/>
                </a:moveTo>
                <a:lnTo>
                  <a:pt x="0" y="54106"/>
                </a:lnTo>
                <a:lnTo>
                  <a:pt x="78688" y="86671"/>
                </a:lnTo>
              </a:path>
            </a:pathLst>
          </a:custGeom>
          <a:ln w="15875">
            <a:solidFill>
              <a:srgbClr val="000000"/>
            </a:solidFill>
          </a:ln>
        </p:spPr>
        <p:txBody>
          <a:bodyPr wrap="square" lIns="0" tIns="0" rIns="0" bIns="0" rtlCol="0"/>
          <a:lstStyle/>
          <a:p>
            <a:endParaRPr/>
          </a:p>
        </p:txBody>
      </p:sp>
      <p:sp>
        <p:nvSpPr>
          <p:cNvPr id="27" name="object 27"/>
          <p:cNvSpPr/>
          <p:nvPr/>
        </p:nvSpPr>
        <p:spPr>
          <a:xfrm>
            <a:off x="1452470" y="2749096"/>
            <a:ext cx="72390" cy="10795"/>
          </a:xfrm>
          <a:custGeom>
            <a:avLst/>
            <a:gdLst/>
            <a:ahLst/>
            <a:cxnLst/>
            <a:rect l="l" t="t" r="r" b="b"/>
            <a:pathLst>
              <a:path w="72390" h="10794">
                <a:moveTo>
                  <a:pt x="0" y="5385"/>
                </a:moveTo>
                <a:lnTo>
                  <a:pt x="72226" y="5385"/>
                </a:lnTo>
              </a:path>
            </a:pathLst>
          </a:custGeom>
          <a:ln w="10770">
            <a:solidFill>
              <a:srgbClr val="000000"/>
            </a:solidFill>
          </a:ln>
        </p:spPr>
        <p:txBody>
          <a:bodyPr wrap="square" lIns="0" tIns="0" rIns="0" bIns="0" rtlCol="0"/>
          <a:lstStyle/>
          <a:p>
            <a:endParaRPr/>
          </a:p>
        </p:txBody>
      </p:sp>
      <p:sp>
        <p:nvSpPr>
          <p:cNvPr id="28" name="object 28"/>
          <p:cNvSpPr/>
          <p:nvPr/>
        </p:nvSpPr>
        <p:spPr>
          <a:xfrm>
            <a:off x="3089097" y="2471483"/>
            <a:ext cx="93345" cy="86995"/>
          </a:xfrm>
          <a:custGeom>
            <a:avLst/>
            <a:gdLst/>
            <a:ahLst/>
            <a:cxnLst/>
            <a:rect l="l" t="t" r="r" b="b"/>
            <a:pathLst>
              <a:path w="93344" h="86994">
                <a:moveTo>
                  <a:pt x="0" y="0"/>
                </a:moveTo>
                <a:lnTo>
                  <a:pt x="28130" y="40106"/>
                </a:lnTo>
                <a:lnTo>
                  <a:pt x="12928" y="86677"/>
                </a:lnTo>
                <a:lnTo>
                  <a:pt x="93129" y="30416"/>
                </a:lnTo>
                <a:lnTo>
                  <a:pt x="0" y="0"/>
                </a:lnTo>
                <a:close/>
              </a:path>
            </a:pathLst>
          </a:custGeom>
          <a:solidFill>
            <a:srgbClr val="000000"/>
          </a:solidFill>
        </p:spPr>
        <p:txBody>
          <a:bodyPr wrap="square" lIns="0" tIns="0" rIns="0" bIns="0" rtlCol="0"/>
          <a:lstStyle/>
          <a:p>
            <a:endParaRPr/>
          </a:p>
        </p:txBody>
      </p:sp>
      <p:sp>
        <p:nvSpPr>
          <p:cNvPr id="29" name="object 29"/>
          <p:cNvSpPr/>
          <p:nvPr/>
        </p:nvSpPr>
        <p:spPr>
          <a:xfrm>
            <a:off x="1537815" y="2867525"/>
            <a:ext cx="1568450" cy="159385"/>
          </a:xfrm>
          <a:custGeom>
            <a:avLst/>
            <a:gdLst/>
            <a:ahLst/>
            <a:cxnLst/>
            <a:rect l="l" t="t" r="r" b="b"/>
            <a:pathLst>
              <a:path w="1568450" h="159385">
                <a:moveTo>
                  <a:pt x="1567957" y="159367"/>
                </a:moveTo>
                <a:lnTo>
                  <a:pt x="1560057" y="158564"/>
                </a:lnTo>
                <a:lnTo>
                  <a:pt x="7899" y="803"/>
                </a:lnTo>
                <a:lnTo>
                  <a:pt x="0" y="0"/>
                </a:lnTo>
              </a:path>
            </a:pathLst>
          </a:custGeom>
          <a:ln w="15875">
            <a:solidFill>
              <a:srgbClr val="000000"/>
            </a:solidFill>
          </a:ln>
        </p:spPr>
        <p:txBody>
          <a:bodyPr wrap="square" lIns="0" tIns="0" rIns="0" bIns="0" rtlCol="0"/>
          <a:lstStyle/>
          <a:p>
            <a:endParaRPr/>
          </a:p>
        </p:txBody>
      </p:sp>
      <p:sp>
        <p:nvSpPr>
          <p:cNvPr id="30" name="object 30"/>
          <p:cNvSpPr/>
          <p:nvPr/>
        </p:nvSpPr>
        <p:spPr>
          <a:xfrm>
            <a:off x="1473068" y="2824733"/>
            <a:ext cx="77470" cy="87630"/>
          </a:xfrm>
          <a:custGeom>
            <a:avLst/>
            <a:gdLst/>
            <a:ahLst/>
            <a:cxnLst/>
            <a:rect l="l" t="t" r="r" b="b"/>
            <a:pathLst>
              <a:path w="77469" h="87630">
                <a:moveTo>
                  <a:pt x="77081" y="0"/>
                </a:moveTo>
                <a:lnTo>
                  <a:pt x="0" y="36206"/>
                </a:lnTo>
                <a:lnTo>
                  <a:pt x="68220" y="87181"/>
                </a:lnTo>
              </a:path>
            </a:pathLst>
          </a:custGeom>
          <a:ln w="15875">
            <a:solidFill>
              <a:srgbClr val="000000"/>
            </a:solidFill>
          </a:ln>
        </p:spPr>
        <p:txBody>
          <a:bodyPr wrap="square" lIns="0" tIns="0" rIns="0" bIns="0" rtlCol="0"/>
          <a:lstStyle/>
          <a:p>
            <a:endParaRPr/>
          </a:p>
        </p:txBody>
      </p:sp>
      <p:sp>
        <p:nvSpPr>
          <p:cNvPr id="31" name="object 31"/>
          <p:cNvSpPr/>
          <p:nvPr/>
        </p:nvSpPr>
        <p:spPr>
          <a:xfrm>
            <a:off x="1473068" y="2860940"/>
            <a:ext cx="73025" cy="7620"/>
          </a:xfrm>
          <a:custGeom>
            <a:avLst/>
            <a:gdLst/>
            <a:ahLst/>
            <a:cxnLst/>
            <a:rect l="l" t="t" r="r" b="b"/>
            <a:pathLst>
              <a:path w="73025" h="7619">
                <a:moveTo>
                  <a:pt x="0" y="3691"/>
                </a:moveTo>
                <a:lnTo>
                  <a:pt x="72650" y="3691"/>
                </a:lnTo>
              </a:path>
            </a:pathLst>
          </a:custGeom>
          <a:ln w="7383">
            <a:solidFill>
              <a:srgbClr val="000000"/>
            </a:solidFill>
          </a:ln>
        </p:spPr>
        <p:txBody>
          <a:bodyPr wrap="square" lIns="0" tIns="0" rIns="0" bIns="0" rtlCol="0"/>
          <a:lstStyle/>
          <a:p>
            <a:endParaRPr/>
          </a:p>
        </p:txBody>
      </p:sp>
      <p:sp>
        <p:nvSpPr>
          <p:cNvPr id="32" name="object 32"/>
          <p:cNvSpPr/>
          <p:nvPr/>
        </p:nvSpPr>
        <p:spPr>
          <a:xfrm>
            <a:off x="3071660" y="2980283"/>
            <a:ext cx="92075" cy="87630"/>
          </a:xfrm>
          <a:custGeom>
            <a:avLst/>
            <a:gdLst/>
            <a:ahLst/>
            <a:cxnLst/>
            <a:rect l="l" t="t" r="r" b="b"/>
            <a:pathLst>
              <a:path w="92075" h="87630">
                <a:moveTo>
                  <a:pt x="8851" y="0"/>
                </a:moveTo>
                <a:lnTo>
                  <a:pt x="26225" y="45808"/>
                </a:lnTo>
                <a:lnTo>
                  <a:pt x="0" y="87185"/>
                </a:lnTo>
                <a:lnTo>
                  <a:pt x="91605" y="52450"/>
                </a:lnTo>
                <a:lnTo>
                  <a:pt x="8851" y="0"/>
                </a:lnTo>
                <a:close/>
              </a:path>
            </a:pathLst>
          </a:custGeom>
          <a:solidFill>
            <a:srgbClr val="000000"/>
          </a:solidFill>
        </p:spPr>
        <p:txBody>
          <a:bodyPr wrap="square" lIns="0" tIns="0" rIns="0" bIns="0" rtlCol="0"/>
          <a:lstStyle/>
          <a:p>
            <a:endParaRPr/>
          </a:p>
        </p:txBody>
      </p:sp>
      <p:sp>
        <p:nvSpPr>
          <p:cNvPr id="33" name="object 33"/>
          <p:cNvSpPr/>
          <p:nvPr/>
        </p:nvSpPr>
        <p:spPr>
          <a:xfrm>
            <a:off x="1574292" y="2978207"/>
            <a:ext cx="1489075" cy="469900"/>
          </a:xfrm>
          <a:custGeom>
            <a:avLst/>
            <a:gdLst/>
            <a:ahLst/>
            <a:cxnLst/>
            <a:rect l="l" t="t" r="r" b="b"/>
            <a:pathLst>
              <a:path w="1489075" h="469900">
                <a:moveTo>
                  <a:pt x="1488833" y="469734"/>
                </a:moveTo>
                <a:lnTo>
                  <a:pt x="1481263" y="467345"/>
                </a:lnTo>
                <a:lnTo>
                  <a:pt x="7586" y="2393"/>
                </a:lnTo>
                <a:lnTo>
                  <a:pt x="0" y="0"/>
                </a:lnTo>
              </a:path>
            </a:pathLst>
          </a:custGeom>
          <a:ln w="15875">
            <a:solidFill>
              <a:srgbClr val="000000"/>
            </a:solidFill>
          </a:ln>
        </p:spPr>
        <p:txBody>
          <a:bodyPr wrap="square" lIns="0" tIns="0" rIns="0" bIns="0" rtlCol="0"/>
          <a:lstStyle/>
          <a:p>
            <a:endParaRPr/>
          </a:p>
        </p:txBody>
      </p:sp>
      <p:sp>
        <p:nvSpPr>
          <p:cNvPr id="34" name="object 34"/>
          <p:cNvSpPr/>
          <p:nvPr/>
        </p:nvSpPr>
        <p:spPr>
          <a:xfrm>
            <a:off x="1512232" y="2938818"/>
            <a:ext cx="83185" cy="83820"/>
          </a:xfrm>
          <a:custGeom>
            <a:avLst/>
            <a:gdLst/>
            <a:ahLst/>
            <a:cxnLst/>
            <a:rect l="l" t="t" r="r" b="b"/>
            <a:pathLst>
              <a:path w="83184" h="83819">
                <a:moveTo>
                  <a:pt x="82824" y="0"/>
                </a:moveTo>
                <a:lnTo>
                  <a:pt x="0" y="19812"/>
                </a:lnTo>
                <a:lnTo>
                  <a:pt x="56457" y="83569"/>
                </a:lnTo>
              </a:path>
            </a:pathLst>
          </a:custGeom>
          <a:ln w="15875">
            <a:solidFill>
              <a:srgbClr val="000000"/>
            </a:solidFill>
          </a:ln>
        </p:spPr>
        <p:txBody>
          <a:bodyPr wrap="square" lIns="0" tIns="0" rIns="0" bIns="0" rtlCol="0"/>
          <a:lstStyle/>
          <a:p>
            <a:endParaRPr/>
          </a:p>
        </p:txBody>
      </p:sp>
      <p:sp>
        <p:nvSpPr>
          <p:cNvPr id="35" name="object 35"/>
          <p:cNvSpPr/>
          <p:nvPr/>
        </p:nvSpPr>
        <p:spPr>
          <a:xfrm>
            <a:off x="1512232" y="2958630"/>
            <a:ext cx="69850" cy="22225"/>
          </a:xfrm>
          <a:custGeom>
            <a:avLst/>
            <a:gdLst/>
            <a:ahLst/>
            <a:cxnLst/>
            <a:rect l="l" t="t" r="r" b="b"/>
            <a:pathLst>
              <a:path w="69850" h="22225">
                <a:moveTo>
                  <a:pt x="0" y="10986"/>
                </a:moveTo>
                <a:lnTo>
                  <a:pt x="69641" y="10986"/>
                </a:lnTo>
              </a:path>
            </a:pathLst>
          </a:custGeom>
          <a:ln w="21972">
            <a:solidFill>
              <a:srgbClr val="000000"/>
            </a:solidFill>
          </a:ln>
        </p:spPr>
        <p:txBody>
          <a:bodyPr wrap="square" lIns="0" tIns="0" rIns="0" bIns="0" rtlCol="0"/>
          <a:lstStyle/>
          <a:p>
            <a:endParaRPr/>
          </a:p>
        </p:txBody>
      </p:sp>
      <p:sp>
        <p:nvSpPr>
          <p:cNvPr id="36" name="object 36"/>
          <p:cNvSpPr/>
          <p:nvPr/>
        </p:nvSpPr>
        <p:spPr>
          <a:xfrm>
            <a:off x="3021482" y="3397186"/>
            <a:ext cx="97155" cy="83820"/>
          </a:xfrm>
          <a:custGeom>
            <a:avLst/>
            <a:gdLst/>
            <a:ahLst/>
            <a:cxnLst/>
            <a:rect l="l" t="t" r="r" b="b"/>
            <a:pathLst>
              <a:path w="97155" h="83820">
                <a:moveTo>
                  <a:pt x="26365" y="0"/>
                </a:moveTo>
                <a:lnTo>
                  <a:pt x="34074" y="48374"/>
                </a:lnTo>
                <a:lnTo>
                  <a:pt x="0" y="83565"/>
                </a:lnTo>
                <a:lnTo>
                  <a:pt x="96748" y="68148"/>
                </a:lnTo>
                <a:lnTo>
                  <a:pt x="26365" y="0"/>
                </a:lnTo>
                <a:close/>
              </a:path>
            </a:pathLst>
          </a:custGeom>
          <a:solidFill>
            <a:srgbClr val="000000"/>
          </a:solidFill>
        </p:spPr>
        <p:txBody>
          <a:bodyPr wrap="square" lIns="0" tIns="0" rIns="0" bIns="0" rtlCol="0"/>
          <a:lstStyle/>
          <a:p>
            <a:endParaRPr/>
          </a:p>
        </p:txBody>
      </p:sp>
      <p:sp>
        <p:nvSpPr>
          <p:cNvPr id="37" name="object 37"/>
          <p:cNvSpPr/>
          <p:nvPr/>
        </p:nvSpPr>
        <p:spPr>
          <a:xfrm>
            <a:off x="3708400" y="2235200"/>
            <a:ext cx="292100" cy="558800"/>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520700" y="2324100"/>
            <a:ext cx="762000" cy="762000"/>
          </a:xfrm>
          <a:prstGeom prst="rect">
            <a:avLst/>
          </a:prstGeom>
          <a:blipFill>
            <a:blip r:embed="rId8" cstate="print"/>
            <a:stretch>
              <a:fillRect/>
            </a:stretch>
          </a:blipFill>
        </p:spPr>
        <p:txBody>
          <a:bodyPr wrap="square" lIns="0" tIns="0" rIns="0" bIns="0" rtlCol="0"/>
          <a:lstStyle/>
          <a:p>
            <a:endParaRPr/>
          </a:p>
        </p:txBody>
      </p:sp>
      <p:sp>
        <p:nvSpPr>
          <p:cNvPr id="39" name="object 39"/>
          <p:cNvSpPr/>
          <p:nvPr/>
        </p:nvSpPr>
        <p:spPr>
          <a:xfrm>
            <a:off x="7226300" y="1905000"/>
            <a:ext cx="469900" cy="609600"/>
          </a:xfrm>
          <a:prstGeom prst="rect">
            <a:avLst/>
          </a:prstGeom>
          <a:blipFill>
            <a:blip r:embed="rId3" cstate="print"/>
            <a:stretch>
              <a:fillRect/>
            </a:stretch>
          </a:blipFill>
        </p:spPr>
        <p:txBody>
          <a:bodyPr wrap="square" lIns="0" tIns="0" rIns="0" bIns="0" rtlCol="0"/>
          <a:lstStyle/>
          <a:p>
            <a:endParaRPr/>
          </a:p>
        </p:txBody>
      </p:sp>
      <p:graphicFrame>
        <p:nvGraphicFramePr>
          <p:cNvPr id="40" name="object 40"/>
          <p:cNvGraphicFramePr>
            <a:graphicFrameLocks noGrp="1"/>
          </p:cNvGraphicFramePr>
          <p:nvPr/>
        </p:nvGraphicFramePr>
        <p:xfrm>
          <a:off x="342900" y="749300"/>
          <a:ext cx="12331700" cy="8268334"/>
        </p:xfrm>
        <a:graphic>
          <a:graphicData uri="http://schemas.openxmlformats.org/drawingml/2006/table">
            <a:tbl>
              <a:tblPr firstRow="1" bandRow="1">
                <a:tableStyleId>{2D5ABB26-0587-4C30-8999-92F81FD0307C}</a:tableStyleId>
              </a:tblPr>
              <a:tblGrid>
                <a:gridCol w="4097870"/>
                <a:gridCol w="4097858"/>
                <a:gridCol w="4097870"/>
              </a:tblGrid>
              <a:tr h="470292">
                <a:tc>
                  <a:txBody>
                    <a:bodyPr/>
                    <a:lstStyle/>
                    <a:p>
                      <a:pPr marR="635" algn="ctr">
                        <a:lnSpc>
                          <a:spcPct val="100000"/>
                        </a:lnSpc>
                        <a:spcBef>
                          <a:spcPts val="300"/>
                        </a:spcBef>
                      </a:pPr>
                      <a:r>
                        <a:rPr sz="2400" dirty="0">
                          <a:latin typeface="Yu Mincho"/>
                          <a:cs typeface="Yu Mincho"/>
                        </a:rPr>
                        <a:t>トーク</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solidFill>
                      <a:srgbClr val="E0EDD4"/>
                    </a:solidFill>
                  </a:tcPr>
                </a:tc>
                <a:tc>
                  <a:txBody>
                    <a:bodyPr/>
                    <a:lstStyle/>
                    <a:p>
                      <a:pPr algn="ctr">
                        <a:lnSpc>
                          <a:spcPct val="100000"/>
                        </a:lnSpc>
                        <a:spcBef>
                          <a:spcPts val="300"/>
                        </a:spcBef>
                      </a:pPr>
                      <a:r>
                        <a:rPr sz="2400" spc="-110" dirty="0">
                          <a:latin typeface="Yu Mincho"/>
                          <a:cs typeface="Yu Mincho"/>
                        </a:rPr>
                        <a:t>グループ</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solidFill>
                      <a:srgbClr val="E0EDD4"/>
                    </a:solidFill>
                  </a:tcPr>
                </a:tc>
                <a:tc>
                  <a:txBody>
                    <a:bodyPr/>
                    <a:lstStyle/>
                    <a:p>
                      <a:pPr algn="ctr">
                        <a:lnSpc>
                          <a:spcPct val="100000"/>
                        </a:lnSpc>
                        <a:spcBef>
                          <a:spcPts val="200"/>
                        </a:spcBef>
                      </a:pPr>
                      <a:r>
                        <a:rPr sz="2400" spc="-100" dirty="0">
                          <a:latin typeface="Arial"/>
                          <a:cs typeface="Arial"/>
                        </a:rPr>
                        <a:t>LINE@</a:t>
                      </a:r>
                      <a:endParaRPr sz="240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solidFill>
                      <a:srgbClr val="E0EDD4"/>
                    </a:solidFill>
                  </a:tcPr>
                </a:tc>
              </a:tr>
              <a:tr h="1451522">
                <a:tc>
                  <a:txBody>
                    <a:bodyPr/>
                    <a:lstStyle/>
                    <a:p>
                      <a:pPr>
                        <a:lnSpc>
                          <a:spcPct val="100000"/>
                        </a:lnSpc>
                      </a:pPr>
                      <a:endParaRPr sz="3300">
                        <a:latin typeface="Times New Roman"/>
                        <a:cs typeface="Times New Roman"/>
                      </a:endParaRPr>
                    </a:p>
                    <a:p>
                      <a:pPr marL="203200">
                        <a:lnSpc>
                          <a:spcPct val="100000"/>
                        </a:lnSpc>
                        <a:tabLst>
                          <a:tab pos="1840864" algn="l"/>
                        </a:tabLst>
                      </a:pPr>
                      <a:r>
                        <a:rPr sz="3600" baseline="-23148" dirty="0">
                          <a:latin typeface="Yu Mincho"/>
                          <a:cs typeface="Yu Mincho"/>
                        </a:rPr>
                        <a:t>個人	</a:t>
                      </a:r>
                      <a:r>
                        <a:rPr sz="2400" dirty="0">
                          <a:latin typeface="Yu Mincho"/>
                          <a:cs typeface="Yu Mincho"/>
                        </a:rPr>
                        <a:t>友だち</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tcPr>
                </a:tc>
                <a:tc>
                  <a:txBody>
                    <a:bodyPr/>
                    <a:lstStyle/>
                    <a:p>
                      <a:pPr>
                        <a:lnSpc>
                          <a:spcPct val="100000"/>
                        </a:lnSpc>
                        <a:spcBef>
                          <a:spcPts val="35"/>
                        </a:spcBef>
                      </a:pPr>
                      <a:endParaRPr sz="2050">
                        <a:latin typeface="Times New Roman"/>
                        <a:cs typeface="Times New Roman"/>
                      </a:endParaRPr>
                    </a:p>
                    <a:p>
                      <a:pPr marL="2030730">
                        <a:lnSpc>
                          <a:spcPts val="2540"/>
                        </a:lnSpc>
                        <a:spcBef>
                          <a:spcPts val="5"/>
                        </a:spcBef>
                      </a:pPr>
                      <a:r>
                        <a:rPr sz="2400" u="heavy" spc="-165" dirty="0">
                          <a:latin typeface="Times New Roman"/>
                          <a:cs typeface="Times New Roman"/>
                        </a:rPr>
                        <a:t> </a:t>
                      </a:r>
                      <a:r>
                        <a:rPr sz="2400" u="heavy" dirty="0">
                          <a:latin typeface="Yu Mincho"/>
                          <a:cs typeface="Yu Mincho"/>
                        </a:rPr>
                        <a:t>友</a:t>
                      </a:r>
                      <a:r>
                        <a:rPr sz="2400" dirty="0">
                          <a:latin typeface="Yu Mincho"/>
                          <a:cs typeface="Yu Mincho"/>
                        </a:rPr>
                        <a:t>だち</a:t>
                      </a:r>
                      <a:endParaRPr sz="2400">
                        <a:latin typeface="Yu Mincho"/>
                        <a:cs typeface="Yu Mincho"/>
                      </a:endParaRPr>
                    </a:p>
                    <a:p>
                      <a:pPr marL="257810">
                        <a:lnSpc>
                          <a:spcPts val="2540"/>
                        </a:lnSpc>
                      </a:pPr>
                      <a:r>
                        <a:rPr sz="2400" dirty="0">
                          <a:latin typeface="Yu Mincho"/>
                          <a:cs typeface="Yu Mincho"/>
                        </a:rPr>
                        <a:t>個人</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tcPr>
                </a:tc>
                <a:tc>
                  <a:txBody>
                    <a:bodyPr/>
                    <a:lstStyle/>
                    <a:p>
                      <a:pPr>
                        <a:lnSpc>
                          <a:spcPct val="100000"/>
                        </a:lnSpc>
                        <a:spcBef>
                          <a:spcPts val="5"/>
                        </a:spcBef>
                      </a:pPr>
                      <a:endParaRPr sz="2250">
                        <a:latin typeface="Times New Roman"/>
                        <a:cs typeface="Times New Roman"/>
                      </a:endParaRPr>
                    </a:p>
                    <a:p>
                      <a:pPr marL="313055">
                        <a:lnSpc>
                          <a:spcPct val="100000"/>
                        </a:lnSpc>
                        <a:spcBef>
                          <a:spcPts val="5"/>
                        </a:spcBef>
                        <a:tabLst>
                          <a:tab pos="2103755" algn="l"/>
                        </a:tabLst>
                      </a:pPr>
                      <a:r>
                        <a:rPr sz="3600" baseline="4629" dirty="0">
                          <a:latin typeface="Yu Mincho"/>
                          <a:cs typeface="Yu Mincho"/>
                        </a:rPr>
                        <a:t>お店	</a:t>
                      </a:r>
                      <a:r>
                        <a:rPr sz="2400" dirty="0">
                          <a:latin typeface="Yu Mincho"/>
                          <a:cs typeface="Yu Mincho"/>
                        </a:rPr>
                        <a:t>友だち</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tcPr>
                </a:tc>
              </a:tr>
              <a:tr h="1074420">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20"/>
                        </a:spcBef>
                      </a:pPr>
                      <a:endParaRPr sz="1250">
                        <a:latin typeface="Times New Roman"/>
                        <a:cs typeface="Times New Roman"/>
                      </a:endParaRPr>
                    </a:p>
                  </a:txBody>
                  <a:tcPr marL="0" marR="0" marT="0" marB="0">
                    <a:lnL w="25400">
                      <a:solidFill>
                        <a:srgbClr val="000000"/>
                      </a:solidFill>
                      <a:prstDash val="solid"/>
                    </a:lnL>
                    <a:lnR w="25400">
                      <a:solidFill>
                        <a:srgbClr val="000000"/>
                      </a:solidFill>
                      <a:prstDash val="solid"/>
                    </a:lnR>
                    <a:lnB w="25400">
                      <a:solidFill>
                        <a:srgbClr val="000000"/>
                      </a:solidFill>
                      <a:prstDash val="solid"/>
                    </a:lnB>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20"/>
                        </a:spcBef>
                      </a:pPr>
                      <a:endParaRPr sz="1250">
                        <a:latin typeface="Times New Roman"/>
                        <a:cs typeface="Times New Roman"/>
                      </a:endParaRPr>
                    </a:p>
                  </a:txBody>
                  <a:tcPr marL="0" marR="0" marT="0" marB="0">
                    <a:lnL w="25400">
                      <a:solidFill>
                        <a:srgbClr val="000000"/>
                      </a:solidFill>
                      <a:prstDash val="solid"/>
                    </a:lnL>
                    <a:lnR w="25400">
                      <a:solidFill>
                        <a:srgbClr val="000000"/>
                      </a:solidFill>
                      <a:prstDash val="solid"/>
                    </a:lnR>
                    <a:lnB w="25400">
                      <a:solidFill>
                        <a:srgbClr val="000000"/>
                      </a:solidFill>
                      <a:prstDash val="solid"/>
                    </a:lnB>
                  </a:tcPr>
                </a:tc>
                <a:tc>
                  <a:txBody>
                    <a:bodyPr/>
                    <a:lstStyle/>
                    <a:p>
                      <a:pPr>
                        <a:lnSpc>
                          <a:spcPct val="100000"/>
                        </a:lnSpc>
                      </a:pPr>
                      <a:endParaRPr sz="1400">
                        <a:latin typeface="Times New Roman"/>
                        <a:cs typeface="Times New Roman"/>
                      </a:endParaRPr>
                    </a:p>
                    <a:p>
                      <a:pPr>
                        <a:lnSpc>
                          <a:spcPct val="100000"/>
                        </a:lnSpc>
                        <a:spcBef>
                          <a:spcPts val="45"/>
                        </a:spcBef>
                      </a:pPr>
                      <a:endParaRPr sz="1400">
                        <a:latin typeface="Times New Roman"/>
                        <a:cs typeface="Times New Roman"/>
                      </a:endParaRPr>
                    </a:p>
                    <a:p>
                      <a:pPr marR="212090" algn="ctr">
                        <a:lnSpc>
                          <a:spcPct val="100000"/>
                        </a:lnSpc>
                      </a:pPr>
                      <a:r>
                        <a:rPr sz="1400" dirty="0">
                          <a:solidFill>
                            <a:srgbClr val="E32400"/>
                          </a:solidFill>
                          <a:latin typeface="Yu Mincho"/>
                          <a:cs typeface="Yu Mincho"/>
                        </a:rPr>
                        <a:t>お店トーク</a:t>
                      </a:r>
                      <a:endParaRPr sz="1400">
                        <a:latin typeface="Yu Mincho"/>
                        <a:cs typeface="Yu Mincho"/>
                      </a:endParaRPr>
                    </a:p>
                  </a:txBody>
                  <a:tcPr marL="0" marR="0" marT="0" marB="0">
                    <a:lnL w="25400">
                      <a:solidFill>
                        <a:srgbClr val="000000"/>
                      </a:solidFill>
                      <a:prstDash val="solid"/>
                    </a:lnL>
                    <a:lnR w="25400">
                      <a:solidFill>
                        <a:srgbClr val="000000"/>
                      </a:solidFill>
                      <a:prstDash val="solid"/>
                    </a:lnR>
                    <a:lnB w="25400">
                      <a:solidFill>
                        <a:srgbClr val="000000"/>
                      </a:solidFill>
                      <a:prstDash val="solid"/>
                    </a:lnB>
                  </a:tcPr>
                </a:tc>
              </a:tr>
              <a:tr h="819630">
                <a:tc>
                  <a:txBody>
                    <a:bodyPr/>
                    <a:lstStyle/>
                    <a:p>
                      <a:pPr>
                        <a:lnSpc>
                          <a:spcPct val="100000"/>
                        </a:lnSpc>
                        <a:spcBef>
                          <a:spcPts val="5"/>
                        </a:spcBef>
                      </a:pPr>
                      <a:endParaRPr sz="2350">
                        <a:latin typeface="Times New Roman"/>
                        <a:cs typeface="Times New Roman"/>
                      </a:endParaRPr>
                    </a:p>
                    <a:p>
                      <a:pPr marL="50800">
                        <a:lnSpc>
                          <a:spcPct val="100000"/>
                        </a:lnSpc>
                      </a:pPr>
                      <a:r>
                        <a:rPr sz="2400" dirty="0">
                          <a:latin typeface="Yu Mincho"/>
                          <a:cs typeface="Yu Mincho"/>
                        </a:rPr>
                        <a:t>・友だちと１対１で交流する</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tcPr>
                </a:tc>
                <a:tc>
                  <a:txBody>
                    <a:bodyPr/>
                    <a:lstStyle/>
                    <a:p>
                      <a:pPr>
                        <a:lnSpc>
                          <a:spcPct val="100000"/>
                        </a:lnSpc>
                        <a:spcBef>
                          <a:spcPts val="5"/>
                        </a:spcBef>
                      </a:pPr>
                      <a:endParaRPr sz="2350">
                        <a:latin typeface="Times New Roman"/>
                        <a:cs typeface="Times New Roman"/>
                      </a:endParaRPr>
                    </a:p>
                    <a:p>
                      <a:pPr marL="54610">
                        <a:lnSpc>
                          <a:spcPct val="100000"/>
                        </a:lnSpc>
                      </a:pPr>
                      <a:r>
                        <a:rPr sz="2400" dirty="0">
                          <a:latin typeface="Yu Mincho"/>
                          <a:cs typeface="Yu Mincho"/>
                        </a:rPr>
                        <a:t>・複数の友だちと交流したい</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tcPr>
                </a:tc>
                <a:tc>
                  <a:txBody>
                    <a:bodyPr/>
                    <a:lstStyle/>
                    <a:p>
                      <a:pPr>
                        <a:lnSpc>
                          <a:spcPct val="100000"/>
                        </a:lnSpc>
                        <a:spcBef>
                          <a:spcPts val="30"/>
                        </a:spcBef>
                      </a:pPr>
                      <a:endParaRPr sz="2500">
                        <a:latin typeface="Times New Roman"/>
                        <a:cs typeface="Times New Roman"/>
                      </a:endParaRPr>
                    </a:p>
                    <a:p>
                      <a:pPr marR="56515" algn="r">
                        <a:lnSpc>
                          <a:spcPct val="100000"/>
                        </a:lnSpc>
                      </a:pPr>
                      <a:r>
                        <a:rPr sz="2400" dirty="0">
                          <a:latin typeface="Yu Mincho"/>
                          <a:cs typeface="Yu Mincho"/>
                        </a:rPr>
                        <a:t>・お店から企業アカウントに</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tcPr>
                </a:tc>
              </a:tr>
              <a:tr h="457200">
                <a:tc>
                  <a:txBody>
                    <a:bodyPr/>
                    <a:lstStyle/>
                    <a:p>
                      <a:pPr marL="355600">
                        <a:lnSpc>
                          <a:spcPts val="2835"/>
                        </a:lnSpc>
                      </a:pPr>
                      <a:r>
                        <a:rPr sz="2400" dirty="0">
                          <a:latin typeface="Yu Mincho"/>
                          <a:cs typeface="Yu Mincho"/>
                        </a:rPr>
                        <a:t>時に使う</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L="359410">
                        <a:lnSpc>
                          <a:spcPct val="100000"/>
                        </a:lnSpc>
                        <a:spcBef>
                          <a:spcPts val="50"/>
                        </a:spcBef>
                      </a:pPr>
                      <a:r>
                        <a:rPr sz="2400" spc="-35" dirty="0">
                          <a:latin typeface="Yu Mincho"/>
                          <a:cs typeface="Yu Mincho"/>
                        </a:rPr>
                        <a:t>時に使う（最大</a:t>
                      </a:r>
                      <a:r>
                        <a:rPr sz="2400" spc="-35" dirty="0">
                          <a:latin typeface="Arial"/>
                          <a:cs typeface="Arial"/>
                        </a:rPr>
                        <a:t>200</a:t>
                      </a:r>
                      <a:r>
                        <a:rPr sz="2400" spc="-35" dirty="0">
                          <a:latin typeface="Yu Mincho"/>
                          <a:cs typeface="Yu Mincho"/>
                        </a:rPr>
                        <a:t>人）</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R="56515" algn="r">
                        <a:lnSpc>
                          <a:spcPct val="100000"/>
                        </a:lnSpc>
                        <a:spcBef>
                          <a:spcPts val="150"/>
                        </a:spcBef>
                      </a:pPr>
                      <a:r>
                        <a:rPr sz="2400" dirty="0">
                          <a:latin typeface="Yu Mincho"/>
                          <a:cs typeface="Yu Mincho"/>
                        </a:rPr>
                        <a:t>登録した友だちに一斉で同</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r>
              <a:tr h="472150">
                <a:tc>
                  <a:txBody>
                    <a:bodyPr/>
                    <a:lstStyle/>
                    <a:p>
                      <a:pPr marL="50800">
                        <a:lnSpc>
                          <a:spcPts val="2835"/>
                        </a:lnSpc>
                      </a:pPr>
                      <a:r>
                        <a:rPr sz="2400" dirty="0">
                          <a:latin typeface="Yu Mincho"/>
                          <a:cs typeface="Yu Mincho"/>
                        </a:rPr>
                        <a:t>・複数人トークも可能だが機</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L="54610">
                        <a:lnSpc>
                          <a:spcPct val="100000"/>
                        </a:lnSpc>
                        <a:spcBef>
                          <a:spcPts val="350"/>
                        </a:spcBef>
                      </a:pPr>
                      <a:r>
                        <a:rPr sz="2400" spc="-35" dirty="0">
                          <a:latin typeface="Yu Mincho"/>
                          <a:cs typeface="Yu Mincho"/>
                        </a:rPr>
                        <a:t>・グループの中に入る人とは</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R="56515" algn="r">
                        <a:lnSpc>
                          <a:spcPct val="100000"/>
                        </a:lnSpc>
                        <a:spcBef>
                          <a:spcPts val="150"/>
                        </a:spcBef>
                      </a:pPr>
                      <a:r>
                        <a:rPr sz="2400" dirty="0">
                          <a:latin typeface="Yu Mincho"/>
                          <a:cs typeface="Yu Mincho"/>
                        </a:rPr>
                        <a:t>じメッセージをプッシュ配</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r>
              <a:tr h="467649">
                <a:tc>
                  <a:txBody>
                    <a:bodyPr/>
                    <a:lstStyle/>
                    <a:p>
                      <a:pPr marR="127635" algn="r">
                        <a:lnSpc>
                          <a:spcPts val="2815"/>
                        </a:lnSpc>
                      </a:pPr>
                      <a:r>
                        <a:rPr sz="2400" dirty="0">
                          <a:latin typeface="Yu Mincho"/>
                          <a:cs typeface="Yu Mincho"/>
                        </a:rPr>
                        <a:t>能は制限（最大</a:t>
                      </a:r>
                      <a:r>
                        <a:rPr sz="2400" dirty="0">
                          <a:latin typeface="Arial"/>
                          <a:cs typeface="Arial"/>
                        </a:rPr>
                        <a:t>100</a:t>
                      </a:r>
                      <a:r>
                        <a:rPr sz="2400" dirty="0">
                          <a:latin typeface="Yu Mincho"/>
                          <a:cs typeface="Yu Mincho"/>
                        </a:rPr>
                        <a:t>人</a:t>
                      </a:r>
                      <a:r>
                        <a:rPr sz="2400" dirty="0">
                          <a:latin typeface="Arial"/>
                          <a:cs typeface="Arial"/>
                        </a:rPr>
                        <a:t>etc</a:t>
                      </a:r>
                      <a:r>
                        <a:rPr sz="2400" dirty="0">
                          <a:latin typeface="Yu Mincho"/>
                          <a:cs typeface="Yu Mincho"/>
                        </a:rPr>
                        <a:t>）</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R="102235" algn="r">
                        <a:lnSpc>
                          <a:spcPct val="100000"/>
                        </a:lnSpc>
                        <a:spcBef>
                          <a:spcPts val="235"/>
                        </a:spcBef>
                      </a:pPr>
                      <a:r>
                        <a:rPr sz="2400" dirty="0">
                          <a:latin typeface="Yu Mincho"/>
                          <a:cs typeface="Yu Mincho"/>
                        </a:rPr>
                        <a:t>友だちでなくても</a:t>
                      </a:r>
                      <a:r>
                        <a:rPr sz="2400" spc="-120" dirty="0">
                          <a:latin typeface="Yu Mincho"/>
                          <a:cs typeface="Yu Mincho"/>
                        </a:rPr>
                        <a:t>グ</a:t>
                      </a:r>
                      <a:r>
                        <a:rPr sz="2400" dirty="0">
                          <a:latin typeface="Yu Mincho"/>
                          <a:cs typeface="Yu Mincho"/>
                        </a:rPr>
                        <a:t>ル</a:t>
                      </a:r>
                      <a:r>
                        <a:rPr sz="2400" spc="-315" dirty="0">
                          <a:latin typeface="Yu Mincho"/>
                          <a:cs typeface="Yu Mincho"/>
                        </a:rPr>
                        <a:t>ー</a:t>
                      </a:r>
                      <a:r>
                        <a:rPr sz="2400" dirty="0">
                          <a:latin typeface="Yu Mincho"/>
                          <a:cs typeface="Yu Mincho"/>
                        </a:rPr>
                        <a:t>プ</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L="351155">
                        <a:lnSpc>
                          <a:spcPct val="100000"/>
                        </a:lnSpc>
                        <a:spcBef>
                          <a:spcPts val="35"/>
                        </a:spcBef>
                      </a:pPr>
                      <a:r>
                        <a:rPr sz="2400" spc="-35" dirty="0">
                          <a:latin typeface="Yu Mincho"/>
                          <a:cs typeface="Yu Mincho"/>
                        </a:rPr>
                        <a:t>信でリアルタイムに送信</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r>
              <a:tr h="457200">
                <a:tc>
                  <a:txBody>
                    <a:bodyPr/>
                    <a:lstStyle/>
                    <a:p>
                      <a:pPr marL="50800">
                        <a:lnSpc>
                          <a:spcPct val="100000"/>
                        </a:lnSpc>
                        <a:spcBef>
                          <a:spcPts val="150"/>
                        </a:spcBef>
                      </a:pPr>
                      <a:r>
                        <a:rPr sz="2400" dirty="0">
                          <a:latin typeface="Yu Mincho"/>
                          <a:cs typeface="Yu Mincho"/>
                        </a:rPr>
                        <a:t>・ネット上で携帯番号から問</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R="46990" algn="r">
                        <a:lnSpc>
                          <a:spcPct val="100000"/>
                        </a:lnSpc>
                        <a:spcBef>
                          <a:spcPts val="150"/>
                        </a:spcBef>
                      </a:pPr>
                      <a:r>
                        <a:rPr sz="2400" dirty="0">
                          <a:latin typeface="Yu Mincho"/>
                          <a:cs typeface="Yu Mincho"/>
                        </a:rPr>
                        <a:t>内でなら交流する事が可能</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R="56515" algn="r">
                        <a:lnSpc>
                          <a:spcPts val="2835"/>
                        </a:lnSpc>
                      </a:pPr>
                      <a:r>
                        <a:rPr sz="2400" dirty="0">
                          <a:latin typeface="Yu Mincho"/>
                          <a:cs typeface="Yu Mincho"/>
                        </a:rPr>
                        <a:t>・お店トークを利用すれば、</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r>
              <a:tr h="457200">
                <a:tc>
                  <a:txBody>
                    <a:bodyPr/>
                    <a:lstStyle/>
                    <a:p>
                      <a:pPr marR="66675" algn="r">
                        <a:lnSpc>
                          <a:spcPct val="100000"/>
                        </a:lnSpc>
                        <a:spcBef>
                          <a:spcPts val="150"/>
                        </a:spcBef>
                      </a:pPr>
                      <a:r>
                        <a:rPr sz="2400" dirty="0">
                          <a:latin typeface="Yu Mincho"/>
                          <a:cs typeface="Yu Mincho"/>
                        </a:rPr>
                        <a:t>い合わせを受け付</a:t>
                      </a:r>
                      <a:r>
                        <a:rPr sz="2400" spc="-120" dirty="0">
                          <a:latin typeface="Yu Mincho"/>
                          <a:cs typeface="Yu Mincho"/>
                        </a:rPr>
                        <a:t>け</a:t>
                      </a:r>
                      <a:r>
                        <a:rPr sz="2400" dirty="0">
                          <a:latin typeface="Yu Mincho"/>
                          <a:cs typeface="Yu Mincho"/>
                        </a:rPr>
                        <a:t>、着信</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L="54610">
                        <a:lnSpc>
                          <a:spcPct val="100000"/>
                        </a:lnSpc>
                        <a:spcBef>
                          <a:spcPts val="150"/>
                        </a:spcBef>
                      </a:pPr>
                      <a:r>
                        <a:rPr sz="2400" spc="-15" dirty="0">
                          <a:latin typeface="Yu Mincho"/>
                          <a:cs typeface="Yu Mincho"/>
                        </a:rPr>
                        <a:t>・お店のお客様によるグルー</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R="56515" algn="r">
                        <a:lnSpc>
                          <a:spcPts val="2835"/>
                        </a:lnSpc>
                      </a:pPr>
                      <a:r>
                        <a:rPr sz="2400" dirty="0">
                          <a:latin typeface="Yu Mincho"/>
                          <a:cs typeface="Yu Mincho"/>
                        </a:rPr>
                        <a:t>お客様からのメッセージに</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r>
              <a:tr h="457200">
                <a:tc>
                  <a:txBody>
                    <a:bodyPr/>
                    <a:lstStyle/>
                    <a:p>
                      <a:pPr marR="51435" algn="r">
                        <a:lnSpc>
                          <a:spcPct val="100000"/>
                        </a:lnSpc>
                        <a:spcBef>
                          <a:spcPts val="150"/>
                        </a:spcBef>
                      </a:pPr>
                      <a:r>
                        <a:rPr sz="2400" dirty="0">
                          <a:latin typeface="Yu Mincho"/>
                          <a:cs typeface="Yu Mincho"/>
                        </a:rPr>
                        <a:t>があると、友だちに自動追</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R="46990" algn="r">
                        <a:lnSpc>
                          <a:spcPct val="100000"/>
                        </a:lnSpc>
                        <a:spcBef>
                          <a:spcPts val="150"/>
                        </a:spcBef>
                      </a:pPr>
                      <a:r>
                        <a:rPr sz="2400" dirty="0">
                          <a:latin typeface="Yu Mincho"/>
                          <a:cs typeface="Yu Mincho"/>
                        </a:rPr>
                        <a:t>プを作り、お客様同士が交</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L="351155">
                        <a:lnSpc>
                          <a:spcPts val="2835"/>
                        </a:lnSpc>
                      </a:pPr>
                      <a:r>
                        <a:rPr sz="2400" dirty="0">
                          <a:latin typeface="Yu Mincho"/>
                          <a:cs typeface="Yu Mincho"/>
                        </a:rPr>
                        <a:t>１対１で交流できる</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r>
              <a:tr h="457200">
                <a:tc>
                  <a:txBody>
                    <a:bodyPr/>
                    <a:lstStyle/>
                    <a:p>
                      <a:pPr marR="51435" algn="r">
                        <a:lnSpc>
                          <a:spcPct val="100000"/>
                        </a:lnSpc>
                        <a:spcBef>
                          <a:spcPts val="150"/>
                        </a:spcBef>
                      </a:pPr>
                      <a:r>
                        <a:rPr sz="2400" dirty="0">
                          <a:latin typeface="Yu Mincho"/>
                          <a:cs typeface="Yu Mincho"/>
                        </a:rPr>
                        <a:t>加したり、知り合いかも？</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R="46990" algn="r">
                        <a:lnSpc>
                          <a:spcPct val="100000"/>
                        </a:lnSpc>
                        <a:spcBef>
                          <a:spcPts val="150"/>
                        </a:spcBef>
                      </a:pPr>
                      <a:r>
                        <a:rPr sz="2400" dirty="0">
                          <a:latin typeface="Yu Mincho"/>
                          <a:cs typeface="Yu Mincho"/>
                        </a:rPr>
                        <a:t>流できる。お客様同士が匿</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R="56515" algn="r">
                        <a:lnSpc>
                          <a:spcPts val="2835"/>
                        </a:lnSpc>
                      </a:pPr>
                      <a:r>
                        <a:rPr sz="2400" dirty="0">
                          <a:latin typeface="Yu Mincho"/>
                          <a:cs typeface="Yu Mincho"/>
                        </a:rPr>
                        <a:t>・公式アカウントはお店トー</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r>
              <a:tr h="457200">
                <a:tc>
                  <a:txBody>
                    <a:bodyPr/>
                    <a:lstStyle/>
                    <a:p>
                      <a:pPr marL="355600">
                        <a:lnSpc>
                          <a:spcPct val="100000"/>
                        </a:lnSpc>
                        <a:spcBef>
                          <a:spcPts val="150"/>
                        </a:spcBef>
                      </a:pPr>
                      <a:r>
                        <a:rPr sz="2400" spc="-10" dirty="0">
                          <a:latin typeface="Yu Mincho"/>
                          <a:cs typeface="Yu Mincho"/>
                        </a:rPr>
                        <a:t>で表示させる事も可能</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R="46990" algn="r">
                        <a:lnSpc>
                          <a:spcPct val="100000"/>
                        </a:lnSpc>
                        <a:spcBef>
                          <a:spcPts val="150"/>
                        </a:spcBef>
                      </a:pPr>
                      <a:r>
                        <a:rPr sz="2400" dirty="0">
                          <a:latin typeface="Yu Mincho"/>
                          <a:cs typeface="Yu Mincho"/>
                        </a:rPr>
                        <a:t>名レベルでお互いに分かる</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c>
                  <a:txBody>
                    <a:bodyPr/>
                    <a:lstStyle/>
                    <a:p>
                      <a:pPr marL="351155">
                        <a:lnSpc>
                          <a:spcPts val="2835"/>
                        </a:lnSpc>
                      </a:pPr>
                      <a:r>
                        <a:rPr sz="2400" dirty="0">
                          <a:latin typeface="Yu Mincho"/>
                          <a:cs typeface="Yu Mincho"/>
                        </a:rPr>
                        <a:t>クのような１対１は無い</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tcPr>
                </a:tc>
              </a:tr>
              <a:tr h="743827">
                <a:tc>
                  <a:txBody>
                    <a:bodyPr/>
                    <a:lstStyle/>
                    <a:p>
                      <a:pPr marL="50800">
                        <a:lnSpc>
                          <a:spcPct val="100000"/>
                        </a:lnSpc>
                        <a:spcBef>
                          <a:spcPts val="150"/>
                        </a:spcBef>
                      </a:pPr>
                      <a:r>
                        <a:rPr sz="2400" dirty="0">
                          <a:latin typeface="Yu Mincho"/>
                          <a:cs typeface="Yu Mincho"/>
                        </a:rPr>
                        <a:t>・商用利用は禁止</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lnB w="25400">
                      <a:solidFill>
                        <a:srgbClr val="000000"/>
                      </a:solidFill>
                      <a:prstDash val="solid"/>
                    </a:lnB>
                  </a:tcPr>
                </a:tc>
                <a:tc>
                  <a:txBody>
                    <a:bodyPr/>
                    <a:lstStyle/>
                    <a:p>
                      <a:pPr marL="54610">
                        <a:lnSpc>
                          <a:spcPct val="100000"/>
                        </a:lnSpc>
                        <a:spcBef>
                          <a:spcPts val="150"/>
                        </a:spcBef>
                      </a:pPr>
                      <a:r>
                        <a:rPr sz="2400" dirty="0">
                          <a:latin typeface="Yu Mincho"/>
                          <a:cs typeface="Yu Mincho"/>
                        </a:rPr>
                        <a:t>・商用利用は禁止</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lnB w="25400">
                      <a:solidFill>
                        <a:srgbClr val="000000"/>
                      </a:solidFill>
                      <a:prstDash val="solid"/>
                    </a:lnB>
                  </a:tcPr>
                </a:tc>
                <a:tc>
                  <a:txBody>
                    <a:bodyPr/>
                    <a:lstStyle/>
                    <a:p>
                      <a:pPr marL="46355">
                        <a:lnSpc>
                          <a:spcPts val="2835"/>
                        </a:lnSpc>
                      </a:pPr>
                      <a:r>
                        <a:rPr sz="2400" dirty="0">
                          <a:latin typeface="Yu Mincho"/>
                          <a:cs typeface="Yu Mincho"/>
                        </a:rPr>
                        <a:t>・商用利用が可能</a:t>
                      </a:r>
                      <a:endParaRPr sz="2400">
                        <a:latin typeface="Yu Mincho"/>
                        <a:cs typeface="Yu Mincho"/>
                      </a:endParaRPr>
                    </a:p>
                  </a:txBody>
                  <a:tcPr marL="0" marR="0" marT="0" marB="0">
                    <a:lnL w="25400">
                      <a:solidFill>
                        <a:srgbClr val="000000"/>
                      </a:solidFill>
                      <a:prstDash val="solid"/>
                    </a:lnL>
                    <a:lnR w="25400">
                      <a:solidFill>
                        <a:srgbClr val="000000"/>
                      </a:solidFill>
                      <a:prstDash val="solid"/>
                    </a:lnR>
                    <a:lnB w="25400">
                      <a:solidFill>
                        <a:srgbClr val="000000"/>
                      </a:solidFill>
                      <a:prstDash val="solid"/>
                    </a:lnB>
                  </a:tcPr>
                </a:tc>
              </a:tr>
            </a:tbl>
          </a:graphicData>
        </a:graphic>
      </p:graphicFrame>
      <p:sp>
        <p:nvSpPr>
          <p:cNvPr id="41" name="object 41"/>
          <p:cNvSpPr/>
          <p:nvPr/>
        </p:nvSpPr>
        <p:spPr>
          <a:xfrm>
            <a:off x="7264400" y="2908300"/>
            <a:ext cx="419100" cy="469900"/>
          </a:xfrm>
          <a:prstGeom prst="rect">
            <a:avLst/>
          </a:prstGeom>
          <a:blipFill>
            <a:blip r:embed="rId4" cstate="print"/>
            <a:stretch>
              <a:fillRect/>
            </a:stretch>
          </a:blipFill>
        </p:spPr>
        <p:txBody>
          <a:bodyPr wrap="square" lIns="0" tIns="0" rIns="0" bIns="0" rtlCol="0"/>
          <a:lstStyle/>
          <a:p>
            <a:endParaRPr/>
          </a:p>
        </p:txBody>
      </p:sp>
      <p:sp>
        <p:nvSpPr>
          <p:cNvPr id="42" name="object 42"/>
          <p:cNvSpPr/>
          <p:nvPr/>
        </p:nvSpPr>
        <p:spPr>
          <a:xfrm>
            <a:off x="6096000" y="3251200"/>
            <a:ext cx="469900" cy="469900"/>
          </a:xfrm>
          <a:prstGeom prst="rect">
            <a:avLst/>
          </a:prstGeom>
          <a:blipFill>
            <a:blip r:embed="rId5" cstate="print"/>
            <a:stretch>
              <a:fillRect/>
            </a:stretch>
          </a:blipFill>
        </p:spPr>
        <p:txBody>
          <a:bodyPr wrap="square" lIns="0" tIns="0" rIns="0" bIns="0" rtlCol="0"/>
          <a:lstStyle/>
          <a:p>
            <a:endParaRPr/>
          </a:p>
        </p:txBody>
      </p:sp>
      <p:sp>
        <p:nvSpPr>
          <p:cNvPr id="43" name="object 43"/>
          <p:cNvSpPr/>
          <p:nvPr/>
        </p:nvSpPr>
        <p:spPr>
          <a:xfrm>
            <a:off x="6007100" y="1638300"/>
            <a:ext cx="520700" cy="546100"/>
          </a:xfrm>
          <a:prstGeom prst="rect">
            <a:avLst/>
          </a:prstGeom>
          <a:blipFill>
            <a:blip r:embed="rId6" cstate="print"/>
            <a:stretch>
              <a:fillRect/>
            </a:stretch>
          </a:blipFill>
        </p:spPr>
        <p:txBody>
          <a:bodyPr wrap="square" lIns="0" tIns="0" rIns="0" bIns="0" rtlCol="0"/>
          <a:lstStyle/>
          <a:p>
            <a:endParaRPr/>
          </a:p>
        </p:txBody>
      </p:sp>
      <p:sp>
        <p:nvSpPr>
          <p:cNvPr id="44" name="object 44"/>
          <p:cNvSpPr/>
          <p:nvPr/>
        </p:nvSpPr>
        <p:spPr>
          <a:xfrm>
            <a:off x="7759700" y="1930400"/>
            <a:ext cx="292100" cy="558800"/>
          </a:xfrm>
          <a:prstGeom prst="rect">
            <a:avLst/>
          </a:prstGeom>
          <a:blipFill>
            <a:blip r:embed="rId7" cstate="print"/>
            <a:stretch>
              <a:fillRect/>
            </a:stretch>
          </a:blipFill>
        </p:spPr>
        <p:txBody>
          <a:bodyPr wrap="square" lIns="0" tIns="0" rIns="0" bIns="0" rtlCol="0"/>
          <a:lstStyle/>
          <a:p>
            <a:endParaRPr/>
          </a:p>
        </p:txBody>
      </p:sp>
      <p:sp>
        <p:nvSpPr>
          <p:cNvPr id="45" name="object 45"/>
          <p:cNvSpPr/>
          <p:nvPr/>
        </p:nvSpPr>
        <p:spPr>
          <a:xfrm>
            <a:off x="4648200" y="2324100"/>
            <a:ext cx="762000" cy="762000"/>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5504729" y="2063267"/>
            <a:ext cx="543560" cy="637540"/>
          </a:xfrm>
          <a:custGeom>
            <a:avLst/>
            <a:gdLst/>
            <a:ahLst/>
            <a:cxnLst/>
            <a:rect l="l" t="t" r="r" b="b"/>
            <a:pathLst>
              <a:path w="543560" h="637539">
                <a:moveTo>
                  <a:pt x="543176" y="0"/>
                </a:moveTo>
                <a:lnTo>
                  <a:pt x="538024" y="6039"/>
                </a:lnTo>
                <a:lnTo>
                  <a:pt x="5153" y="630877"/>
                </a:lnTo>
                <a:lnTo>
                  <a:pt x="0" y="636920"/>
                </a:lnTo>
              </a:path>
            </a:pathLst>
          </a:custGeom>
          <a:ln w="15875">
            <a:solidFill>
              <a:srgbClr val="000000"/>
            </a:solidFill>
          </a:ln>
        </p:spPr>
        <p:txBody>
          <a:bodyPr wrap="square" lIns="0" tIns="0" rIns="0" bIns="0" rtlCol="0"/>
          <a:lstStyle/>
          <a:p>
            <a:endParaRPr/>
          </a:p>
        </p:txBody>
      </p:sp>
      <p:sp>
        <p:nvSpPr>
          <p:cNvPr id="47" name="object 47"/>
          <p:cNvSpPr/>
          <p:nvPr/>
        </p:nvSpPr>
        <p:spPr>
          <a:xfrm>
            <a:off x="5462497" y="2665717"/>
            <a:ext cx="81280" cy="84455"/>
          </a:xfrm>
          <a:custGeom>
            <a:avLst/>
            <a:gdLst/>
            <a:ahLst/>
            <a:cxnLst/>
            <a:rect l="l" t="t" r="r" b="b"/>
            <a:pathLst>
              <a:path w="81279" h="84455">
                <a:moveTo>
                  <a:pt x="14047" y="0"/>
                </a:moveTo>
                <a:lnTo>
                  <a:pt x="0" y="83994"/>
                </a:lnTo>
                <a:lnTo>
                  <a:pt x="80723" y="56862"/>
                </a:lnTo>
              </a:path>
            </a:pathLst>
          </a:custGeom>
          <a:ln w="15875">
            <a:solidFill>
              <a:srgbClr val="000000"/>
            </a:solidFill>
          </a:ln>
        </p:spPr>
        <p:txBody>
          <a:bodyPr wrap="square" lIns="0" tIns="0" rIns="0" bIns="0" rtlCol="0"/>
          <a:lstStyle/>
          <a:p>
            <a:endParaRPr/>
          </a:p>
        </p:txBody>
      </p:sp>
      <p:sp>
        <p:nvSpPr>
          <p:cNvPr id="48" name="object 48"/>
          <p:cNvSpPr/>
          <p:nvPr/>
        </p:nvSpPr>
        <p:spPr>
          <a:xfrm>
            <a:off x="5462497" y="2694148"/>
            <a:ext cx="47625" cy="55880"/>
          </a:xfrm>
          <a:custGeom>
            <a:avLst/>
            <a:gdLst/>
            <a:ahLst/>
            <a:cxnLst/>
            <a:rect l="l" t="t" r="r" b="b"/>
            <a:pathLst>
              <a:path w="47625" h="55880">
                <a:moveTo>
                  <a:pt x="23692" y="0"/>
                </a:moveTo>
                <a:lnTo>
                  <a:pt x="23692" y="55563"/>
                </a:lnTo>
              </a:path>
            </a:pathLst>
          </a:custGeom>
          <a:ln w="47385">
            <a:solidFill>
              <a:srgbClr val="000000"/>
            </a:solidFill>
          </a:ln>
        </p:spPr>
        <p:txBody>
          <a:bodyPr wrap="square" lIns="0" tIns="0" rIns="0" bIns="0" rtlCol="0"/>
          <a:lstStyle/>
          <a:p>
            <a:endParaRPr/>
          </a:p>
        </p:txBody>
      </p:sp>
      <p:sp>
        <p:nvSpPr>
          <p:cNvPr id="49" name="object 49"/>
          <p:cNvSpPr/>
          <p:nvPr/>
        </p:nvSpPr>
        <p:spPr>
          <a:xfrm>
            <a:off x="5995199" y="2019300"/>
            <a:ext cx="90805" cy="95250"/>
          </a:xfrm>
          <a:custGeom>
            <a:avLst/>
            <a:gdLst/>
            <a:ahLst/>
            <a:cxnLst/>
            <a:rect l="l" t="t" r="r" b="b"/>
            <a:pathLst>
              <a:path w="90804" h="95250">
                <a:moveTo>
                  <a:pt x="90208" y="0"/>
                </a:moveTo>
                <a:lnTo>
                  <a:pt x="0" y="38239"/>
                </a:lnTo>
                <a:lnTo>
                  <a:pt x="47561" y="50012"/>
                </a:lnTo>
                <a:lnTo>
                  <a:pt x="66675" y="95110"/>
                </a:lnTo>
                <a:lnTo>
                  <a:pt x="90208" y="0"/>
                </a:lnTo>
                <a:close/>
              </a:path>
            </a:pathLst>
          </a:custGeom>
          <a:solidFill>
            <a:srgbClr val="000000"/>
          </a:solidFill>
        </p:spPr>
        <p:txBody>
          <a:bodyPr wrap="square" lIns="0" tIns="0" rIns="0" bIns="0" rtlCol="0"/>
          <a:lstStyle/>
          <a:p>
            <a:endParaRPr/>
          </a:p>
        </p:txBody>
      </p:sp>
      <p:sp>
        <p:nvSpPr>
          <p:cNvPr id="50" name="object 50"/>
          <p:cNvSpPr/>
          <p:nvPr/>
        </p:nvSpPr>
        <p:spPr>
          <a:xfrm>
            <a:off x="5541498" y="2942136"/>
            <a:ext cx="545465" cy="359410"/>
          </a:xfrm>
          <a:custGeom>
            <a:avLst/>
            <a:gdLst/>
            <a:ahLst/>
            <a:cxnLst/>
            <a:rect l="l" t="t" r="r" b="b"/>
            <a:pathLst>
              <a:path w="545464" h="359410">
                <a:moveTo>
                  <a:pt x="544928" y="359364"/>
                </a:moveTo>
                <a:lnTo>
                  <a:pt x="538302" y="354994"/>
                </a:lnTo>
                <a:lnTo>
                  <a:pt x="6639" y="4379"/>
                </a:lnTo>
                <a:lnTo>
                  <a:pt x="0" y="0"/>
                </a:lnTo>
              </a:path>
            </a:pathLst>
          </a:custGeom>
          <a:ln w="15875">
            <a:solidFill>
              <a:srgbClr val="000000"/>
            </a:solidFill>
          </a:ln>
        </p:spPr>
        <p:txBody>
          <a:bodyPr wrap="square" lIns="0" tIns="0" rIns="0" bIns="0" rtlCol="0"/>
          <a:lstStyle/>
          <a:p>
            <a:endParaRPr/>
          </a:p>
        </p:txBody>
      </p:sp>
      <p:sp>
        <p:nvSpPr>
          <p:cNvPr id="51" name="object 51"/>
          <p:cNvSpPr/>
          <p:nvPr/>
        </p:nvSpPr>
        <p:spPr>
          <a:xfrm>
            <a:off x="5487168" y="2906300"/>
            <a:ext cx="85090" cy="76835"/>
          </a:xfrm>
          <a:custGeom>
            <a:avLst/>
            <a:gdLst/>
            <a:ahLst/>
            <a:cxnLst/>
            <a:rect l="l" t="t" r="r" b="b"/>
            <a:pathLst>
              <a:path w="85089" h="76835">
                <a:moveTo>
                  <a:pt x="85083" y="3625"/>
                </a:moveTo>
                <a:lnTo>
                  <a:pt x="0" y="0"/>
                </a:lnTo>
                <a:lnTo>
                  <a:pt x="36840" y="76779"/>
                </a:lnTo>
              </a:path>
            </a:pathLst>
          </a:custGeom>
          <a:ln w="15875">
            <a:solidFill>
              <a:srgbClr val="000000"/>
            </a:solidFill>
          </a:ln>
        </p:spPr>
        <p:txBody>
          <a:bodyPr wrap="square" lIns="0" tIns="0" rIns="0" bIns="0" rtlCol="0"/>
          <a:lstStyle/>
          <a:p>
            <a:endParaRPr/>
          </a:p>
        </p:txBody>
      </p:sp>
      <p:sp>
        <p:nvSpPr>
          <p:cNvPr id="52" name="object 52"/>
          <p:cNvSpPr/>
          <p:nvPr/>
        </p:nvSpPr>
        <p:spPr>
          <a:xfrm>
            <a:off x="5487168" y="2906300"/>
            <a:ext cx="60960" cy="40640"/>
          </a:xfrm>
          <a:custGeom>
            <a:avLst/>
            <a:gdLst/>
            <a:ahLst/>
            <a:cxnLst/>
            <a:rect l="l" t="t" r="r" b="b"/>
            <a:pathLst>
              <a:path w="60960" h="40639">
                <a:moveTo>
                  <a:pt x="0" y="20101"/>
                </a:moveTo>
                <a:lnTo>
                  <a:pt x="60962" y="20101"/>
                </a:lnTo>
              </a:path>
            </a:pathLst>
          </a:custGeom>
          <a:ln w="40202">
            <a:solidFill>
              <a:srgbClr val="000000"/>
            </a:solidFill>
          </a:ln>
        </p:spPr>
        <p:txBody>
          <a:bodyPr wrap="square" lIns="0" tIns="0" rIns="0" bIns="0" rtlCol="0"/>
          <a:lstStyle/>
          <a:p>
            <a:endParaRPr/>
          </a:p>
        </p:txBody>
      </p:sp>
      <p:sp>
        <p:nvSpPr>
          <p:cNvPr id="53" name="object 53"/>
          <p:cNvSpPr/>
          <p:nvPr/>
        </p:nvSpPr>
        <p:spPr>
          <a:xfrm>
            <a:off x="6037389" y="3248494"/>
            <a:ext cx="97790" cy="85090"/>
          </a:xfrm>
          <a:custGeom>
            <a:avLst/>
            <a:gdLst/>
            <a:ahLst/>
            <a:cxnLst/>
            <a:rect l="l" t="t" r="r" b="b"/>
            <a:pathLst>
              <a:path w="97789" h="85089">
                <a:moveTo>
                  <a:pt x="48247" y="0"/>
                </a:moveTo>
                <a:lnTo>
                  <a:pt x="42418" y="48640"/>
                </a:lnTo>
                <a:lnTo>
                  <a:pt x="0" y="73151"/>
                </a:lnTo>
                <a:lnTo>
                  <a:pt x="97282" y="84823"/>
                </a:lnTo>
                <a:lnTo>
                  <a:pt x="48247" y="0"/>
                </a:lnTo>
                <a:close/>
              </a:path>
            </a:pathLst>
          </a:custGeom>
          <a:solidFill>
            <a:srgbClr val="000000"/>
          </a:solidFill>
        </p:spPr>
        <p:txBody>
          <a:bodyPr wrap="square" lIns="0" tIns="0" rIns="0" bIns="0" rtlCol="0"/>
          <a:lstStyle/>
          <a:p>
            <a:endParaRPr/>
          </a:p>
        </p:txBody>
      </p:sp>
      <p:sp>
        <p:nvSpPr>
          <p:cNvPr id="54" name="object 54"/>
          <p:cNvSpPr/>
          <p:nvPr/>
        </p:nvSpPr>
        <p:spPr>
          <a:xfrm>
            <a:off x="6674973" y="3226056"/>
            <a:ext cx="566420" cy="161925"/>
          </a:xfrm>
          <a:custGeom>
            <a:avLst/>
            <a:gdLst/>
            <a:ahLst/>
            <a:cxnLst/>
            <a:rect l="l" t="t" r="r" b="b"/>
            <a:pathLst>
              <a:path w="566420" h="161925">
                <a:moveTo>
                  <a:pt x="0" y="161473"/>
                </a:moveTo>
                <a:lnTo>
                  <a:pt x="7633" y="159296"/>
                </a:lnTo>
                <a:lnTo>
                  <a:pt x="558517" y="2181"/>
                </a:lnTo>
                <a:lnTo>
                  <a:pt x="566165" y="0"/>
                </a:lnTo>
              </a:path>
            </a:pathLst>
          </a:custGeom>
          <a:ln w="15875">
            <a:solidFill>
              <a:srgbClr val="000000"/>
            </a:solidFill>
          </a:ln>
        </p:spPr>
        <p:txBody>
          <a:bodyPr wrap="square" lIns="0" tIns="0" rIns="0" bIns="0" rtlCol="0"/>
          <a:lstStyle/>
          <a:p>
            <a:endParaRPr/>
          </a:p>
        </p:txBody>
      </p:sp>
      <p:sp>
        <p:nvSpPr>
          <p:cNvPr id="55" name="object 55"/>
          <p:cNvSpPr/>
          <p:nvPr/>
        </p:nvSpPr>
        <p:spPr>
          <a:xfrm>
            <a:off x="7221480" y="3186094"/>
            <a:ext cx="82550" cy="84455"/>
          </a:xfrm>
          <a:custGeom>
            <a:avLst/>
            <a:gdLst/>
            <a:ahLst/>
            <a:cxnLst/>
            <a:rect l="l" t="t" r="r" b="b"/>
            <a:pathLst>
              <a:path w="82550" h="84454">
                <a:moveTo>
                  <a:pt x="24034" y="84269"/>
                </a:moveTo>
                <a:lnTo>
                  <a:pt x="82241" y="22106"/>
                </a:lnTo>
                <a:lnTo>
                  <a:pt x="0" y="0"/>
                </a:lnTo>
              </a:path>
            </a:pathLst>
          </a:custGeom>
          <a:ln w="15875">
            <a:solidFill>
              <a:srgbClr val="000000"/>
            </a:solidFill>
          </a:ln>
        </p:spPr>
        <p:txBody>
          <a:bodyPr wrap="square" lIns="0" tIns="0" rIns="0" bIns="0" rtlCol="0"/>
          <a:lstStyle/>
          <a:p>
            <a:endParaRPr/>
          </a:p>
        </p:txBody>
      </p:sp>
      <p:sp>
        <p:nvSpPr>
          <p:cNvPr id="56" name="object 56"/>
          <p:cNvSpPr/>
          <p:nvPr/>
        </p:nvSpPr>
        <p:spPr>
          <a:xfrm>
            <a:off x="7233498" y="3208201"/>
            <a:ext cx="70485" cy="20320"/>
          </a:xfrm>
          <a:custGeom>
            <a:avLst/>
            <a:gdLst/>
            <a:ahLst/>
            <a:cxnLst/>
            <a:rect l="l" t="t" r="r" b="b"/>
            <a:pathLst>
              <a:path w="70484" h="20319">
                <a:moveTo>
                  <a:pt x="0" y="10014"/>
                </a:moveTo>
                <a:lnTo>
                  <a:pt x="70224" y="10014"/>
                </a:lnTo>
              </a:path>
            </a:pathLst>
          </a:custGeom>
          <a:ln w="20028">
            <a:solidFill>
              <a:srgbClr val="000000"/>
            </a:solidFill>
          </a:ln>
        </p:spPr>
        <p:txBody>
          <a:bodyPr wrap="square" lIns="0" tIns="0" rIns="0" bIns="0" rtlCol="0"/>
          <a:lstStyle/>
          <a:p>
            <a:endParaRPr/>
          </a:p>
        </p:txBody>
      </p:sp>
      <p:sp>
        <p:nvSpPr>
          <p:cNvPr id="57" name="object 57"/>
          <p:cNvSpPr/>
          <p:nvPr/>
        </p:nvSpPr>
        <p:spPr>
          <a:xfrm>
            <a:off x="6619405" y="3337204"/>
            <a:ext cx="96520" cy="84455"/>
          </a:xfrm>
          <a:custGeom>
            <a:avLst/>
            <a:gdLst/>
            <a:ahLst/>
            <a:cxnLst/>
            <a:rect l="l" t="t" r="r" b="b"/>
            <a:pathLst>
              <a:path w="96520" h="84454">
                <a:moveTo>
                  <a:pt x="72250" y="0"/>
                </a:moveTo>
                <a:lnTo>
                  <a:pt x="0" y="66179"/>
                </a:lnTo>
                <a:lnTo>
                  <a:pt x="96278" y="84277"/>
                </a:lnTo>
                <a:lnTo>
                  <a:pt x="63195" y="48145"/>
                </a:lnTo>
                <a:lnTo>
                  <a:pt x="72250" y="0"/>
                </a:lnTo>
                <a:close/>
              </a:path>
            </a:pathLst>
          </a:custGeom>
          <a:solidFill>
            <a:srgbClr val="000000"/>
          </a:solidFill>
        </p:spPr>
        <p:txBody>
          <a:bodyPr wrap="square" lIns="0" tIns="0" rIns="0" bIns="0" rtlCol="0"/>
          <a:lstStyle/>
          <a:p>
            <a:endParaRPr/>
          </a:p>
        </p:txBody>
      </p:sp>
      <p:sp>
        <p:nvSpPr>
          <p:cNvPr id="58" name="object 58"/>
          <p:cNvSpPr/>
          <p:nvPr/>
        </p:nvSpPr>
        <p:spPr>
          <a:xfrm>
            <a:off x="6568650" y="1931875"/>
            <a:ext cx="632460" cy="154940"/>
          </a:xfrm>
          <a:custGeom>
            <a:avLst/>
            <a:gdLst/>
            <a:ahLst/>
            <a:cxnLst/>
            <a:rect l="l" t="t" r="r" b="b"/>
            <a:pathLst>
              <a:path w="632459" h="154939">
                <a:moveTo>
                  <a:pt x="632120" y="154354"/>
                </a:moveTo>
                <a:lnTo>
                  <a:pt x="624410" y="152472"/>
                </a:lnTo>
                <a:lnTo>
                  <a:pt x="7722" y="1887"/>
                </a:lnTo>
                <a:lnTo>
                  <a:pt x="0" y="0"/>
                </a:lnTo>
              </a:path>
            </a:pathLst>
          </a:custGeom>
          <a:ln w="15875">
            <a:solidFill>
              <a:srgbClr val="000000"/>
            </a:solidFill>
          </a:ln>
        </p:spPr>
        <p:txBody>
          <a:bodyPr wrap="square" lIns="0" tIns="0" rIns="0" bIns="0" rtlCol="0"/>
          <a:lstStyle/>
          <a:p>
            <a:endParaRPr/>
          </a:p>
        </p:txBody>
      </p:sp>
      <p:sp>
        <p:nvSpPr>
          <p:cNvPr id="59" name="object 59"/>
          <p:cNvSpPr/>
          <p:nvPr/>
        </p:nvSpPr>
        <p:spPr>
          <a:xfrm>
            <a:off x="6505432" y="1891195"/>
            <a:ext cx="81915" cy="85725"/>
          </a:xfrm>
          <a:custGeom>
            <a:avLst/>
            <a:gdLst/>
            <a:ahLst/>
            <a:cxnLst/>
            <a:rect l="l" t="t" r="r" b="b"/>
            <a:pathLst>
              <a:path w="81915" h="85725">
                <a:moveTo>
                  <a:pt x="81333" y="0"/>
                </a:moveTo>
                <a:lnTo>
                  <a:pt x="0" y="25243"/>
                </a:lnTo>
                <a:lnTo>
                  <a:pt x="60548" y="85129"/>
                </a:lnTo>
              </a:path>
            </a:pathLst>
          </a:custGeom>
          <a:ln w="15875">
            <a:solidFill>
              <a:srgbClr val="000000"/>
            </a:solidFill>
          </a:ln>
        </p:spPr>
        <p:txBody>
          <a:bodyPr wrap="square" lIns="0" tIns="0" rIns="0" bIns="0" rtlCol="0"/>
          <a:lstStyle/>
          <a:p>
            <a:endParaRPr/>
          </a:p>
        </p:txBody>
      </p:sp>
      <p:sp>
        <p:nvSpPr>
          <p:cNvPr id="60" name="object 60"/>
          <p:cNvSpPr/>
          <p:nvPr/>
        </p:nvSpPr>
        <p:spPr>
          <a:xfrm>
            <a:off x="7161390" y="2036584"/>
            <a:ext cx="95885" cy="85725"/>
          </a:xfrm>
          <a:custGeom>
            <a:avLst/>
            <a:gdLst/>
            <a:ahLst/>
            <a:cxnLst/>
            <a:rect l="l" t="t" r="r" b="b"/>
            <a:pathLst>
              <a:path w="95884" h="85725">
                <a:moveTo>
                  <a:pt x="20789" y="0"/>
                </a:moveTo>
                <a:lnTo>
                  <a:pt x="31673" y="47764"/>
                </a:lnTo>
                <a:lnTo>
                  <a:pt x="0" y="85128"/>
                </a:lnTo>
                <a:lnTo>
                  <a:pt x="95516" y="63347"/>
                </a:lnTo>
                <a:lnTo>
                  <a:pt x="20789" y="0"/>
                </a:lnTo>
                <a:close/>
              </a:path>
            </a:pathLst>
          </a:custGeom>
          <a:solidFill>
            <a:srgbClr val="000000"/>
          </a:solidFill>
        </p:spPr>
        <p:txBody>
          <a:bodyPr wrap="square" lIns="0" tIns="0" rIns="0" bIns="0" rtlCol="0"/>
          <a:lstStyle/>
          <a:p>
            <a:endParaRPr/>
          </a:p>
        </p:txBody>
      </p:sp>
      <p:sp>
        <p:nvSpPr>
          <p:cNvPr id="61" name="object 61"/>
          <p:cNvSpPr/>
          <p:nvPr/>
        </p:nvSpPr>
        <p:spPr>
          <a:xfrm>
            <a:off x="7473746" y="2596996"/>
            <a:ext cx="3175" cy="228600"/>
          </a:xfrm>
          <a:custGeom>
            <a:avLst/>
            <a:gdLst/>
            <a:ahLst/>
            <a:cxnLst/>
            <a:rect l="l" t="t" r="r" b="b"/>
            <a:pathLst>
              <a:path w="3175" h="228600">
                <a:moveTo>
                  <a:pt x="3127" y="228462"/>
                </a:moveTo>
                <a:lnTo>
                  <a:pt x="3018" y="220524"/>
                </a:lnTo>
                <a:lnTo>
                  <a:pt x="108" y="7936"/>
                </a:lnTo>
                <a:lnTo>
                  <a:pt x="0" y="0"/>
                </a:lnTo>
              </a:path>
            </a:pathLst>
          </a:custGeom>
          <a:ln w="15874">
            <a:solidFill>
              <a:srgbClr val="000000"/>
            </a:solidFill>
          </a:ln>
        </p:spPr>
        <p:txBody>
          <a:bodyPr wrap="square" lIns="0" tIns="0" rIns="0" bIns="0" rtlCol="0"/>
          <a:lstStyle/>
          <a:p>
            <a:endParaRPr/>
          </a:p>
        </p:txBody>
      </p:sp>
      <p:sp>
        <p:nvSpPr>
          <p:cNvPr id="62" name="object 62"/>
          <p:cNvSpPr/>
          <p:nvPr/>
        </p:nvSpPr>
        <p:spPr>
          <a:xfrm>
            <a:off x="7430041" y="2531907"/>
            <a:ext cx="87630" cy="73660"/>
          </a:xfrm>
          <a:custGeom>
            <a:avLst/>
            <a:gdLst/>
            <a:ahLst/>
            <a:cxnLst/>
            <a:rect l="l" t="t" r="r" b="b"/>
            <a:pathLst>
              <a:path w="87629" h="73660">
                <a:moveTo>
                  <a:pt x="87621" y="72418"/>
                </a:moveTo>
                <a:lnTo>
                  <a:pt x="42811" y="0"/>
                </a:lnTo>
                <a:lnTo>
                  <a:pt x="0" y="73617"/>
                </a:lnTo>
              </a:path>
            </a:pathLst>
          </a:custGeom>
          <a:ln w="15875">
            <a:solidFill>
              <a:srgbClr val="000000"/>
            </a:solidFill>
          </a:ln>
        </p:spPr>
        <p:txBody>
          <a:bodyPr wrap="square" lIns="0" tIns="0" rIns="0" bIns="0" rtlCol="0"/>
          <a:lstStyle/>
          <a:p>
            <a:endParaRPr/>
          </a:p>
        </p:txBody>
      </p:sp>
      <p:sp>
        <p:nvSpPr>
          <p:cNvPr id="63" name="object 63"/>
          <p:cNvSpPr/>
          <p:nvPr/>
        </p:nvSpPr>
        <p:spPr>
          <a:xfrm>
            <a:off x="7472853" y="2531907"/>
            <a:ext cx="1270" cy="73025"/>
          </a:xfrm>
          <a:custGeom>
            <a:avLst/>
            <a:gdLst/>
            <a:ahLst/>
            <a:cxnLst/>
            <a:rect l="l" t="t" r="r" b="b"/>
            <a:pathLst>
              <a:path w="1270" h="73025">
                <a:moveTo>
                  <a:pt x="999" y="73018"/>
                </a:moveTo>
                <a:lnTo>
                  <a:pt x="0" y="0"/>
                </a:lnTo>
              </a:path>
            </a:pathLst>
          </a:custGeom>
          <a:ln w="15875">
            <a:solidFill>
              <a:srgbClr val="000000"/>
            </a:solidFill>
          </a:ln>
        </p:spPr>
        <p:txBody>
          <a:bodyPr wrap="square" lIns="0" tIns="0" rIns="0" bIns="0" rtlCol="0"/>
          <a:lstStyle/>
          <a:p>
            <a:endParaRPr/>
          </a:p>
        </p:txBody>
      </p:sp>
      <p:sp>
        <p:nvSpPr>
          <p:cNvPr id="64" name="object 64"/>
          <p:cNvSpPr/>
          <p:nvPr/>
        </p:nvSpPr>
        <p:spPr>
          <a:xfrm>
            <a:off x="7432649" y="2795016"/>
            <a:ext cx="87630" cy="88265"/>
          </a:xfrm>
          <a:custGeom>
            <a:avLst/>
            <a:gdLst/>
            <a:ahLst/>
            <a:cxnLst/>
            <a:rect l="l" t="t" r="r" b="b"/>
            <a:pathLst>
              <a:path w="87629" h="88264">
                <a:moveTo>
                  <a:pt x="0" y="1193"/>
                </a:moveTo>
                <a:lnTo>
                  <a:pt x="45008" y="88214"/>
                </a:lnTo>
                <a:lnTo>
                  <a:pt x="76747" y="22504"/>
                </a:lnTo>
                <a:lnTo>
                  <a:pt x="44107" y="22504"/>
                </a:lnTo>
                <a:lnTo>
                  <a:pt x="0" y="1193"/>
                </a:lnTo>
                <a:close/>
              </a:path>
              <a:path w="87629" h="88264">
                <a:moveTo>
                  <a:pt x="87617" y="0"/>
                </a:moveTo>
                <a:lnTo>
                  <a:pt x="44107" y="22504"/>
                </a:lnTo>
                <a:lnTo>
                  <a:pt x="76747" y="22504"/>
                </a:lnTo>
                <a:lnTo>
                  <a:pt x="87617" y="0"/>
                </a:lnTo>
                <a:close/>
              </a:path>
            </a:pathLst>
          </a:custGeom>
          <a:solidFill>
            <a:srgbClr val="000000"/>
          </a:solidFill>
        </p:spPr>
        <p:txBody>
          <a:bodyPr wrap="square" lIns="0" tIns="0" rIns="0" bIns="0" rtlCol="0"/>
          <a:lstStyle/>
          <a:p>
            <a:endParaRPr/>
          </a:p>
        </p:txBody>
      </p:sp>
      <p:sp>
        <p:nvSpPr>
          <p:cNvPr id="65" name="object 65"/>
          <p:cNvSpPr/>
          <p:nvPr/>
        </p:nvSpPr>
        <p:spPr>
          <a:xfrm>
            <a:off x="6409932" y="2176049"/>
            <a:ext cx="923925" cy="729615"/>
          </a:xfrm>
          <a:custGeom>
            <a:avLst/>
            <a:gdLst/>
            <a:ahLst/>
            <a:cxnLst/>
            <a:rect l="l" t="t" r="r" b="b"/>
            <a:pathLst>
              <a:path w="923925" h="729614">
                <a:moveTo>
                  <a:pt x="0" y="0"/>
                </a:moveTo>
                <a:lnTo>
                  <a:pt x="6229" y="4918"/>
                </a:lnTo>
                <a:lnTo>
                  <a:pt x="917636" y="724503"/>
                </a:lnTo>
                <a:lnTo>
                  <a:pt x="923872" y="729427"/>
                </a:lnTo>
              </a:path>
            </a:pathLst>
          </a:custGeom>
          <a:ln w="15875">
            <a:solidFill>
              <a:srgbClr val="000000"/>
            </a:solidFill>
          </a:ln>
        </p:spPr>
        <p:txBody>
          <a:bodyPr wrap="square" lIns="0" tIns="0" rIns="0" bIns="0" rtlCol="0"/>
          <a:lstStyle/>
          <a:p>
            <a:endParaRPr/>
          </a:p>
        </p:txBody>
      </p:sp>
      <p:sp>
        <p:nvSpPr>
          <p:cNvPr id="66" name="object 66"/>
          <p:cNvSpPr/>
          <p:nvPr/>
        </p:nvSpPr>
        <p:spPr>
          <a:xfrm>
            <a:off x="7300417" y="2866167"/>
            <a:ext cx="84455" cy="80010"/>
          </a:xfrm>
          <a:custGeom>
            <a:avLst/>
            <a:gdLst/>
            <a:ahLst/>
            <a:cxnLst/>
            <a:rect l="l" t="t" r="r" b="b"/>
            <a:pathLst>
              <a:path w="84454" h="80010">
                <a:moveTo>
                  <a:pt x="0" y="68777"/>
                </a:moveTo>
                <a:lnTo>
                  <a:pt x="84465" y="79640"/>
                </a:lnTo>
                <a:lnTo>
                  <a:pt x="54301" y="0"/>
                </a:lnTo>
              </a:path>
            </a:pathLst>
          </a:custGeom>
          <a:ln w="15875">
            <a:solidFill>
              <a:srgbClr val="000000"/>
            </a:solidFill>
          </a:ln>
        </p:spPr>
        <p:txBody>
          <a:bodyPr wrap="square" lIns="0" tIns="0" rIns="0" bIns="0" rtlCol="0"/>
          <a:lstStyle/>
          <a:p>
            <a:endParaRPr/>
          </a:p>
        </p:txBody>
      </p:sp>
      <p:sp>
        <p:nvSpPr>
          <p:cNvPr id="67" name="object 67"/>
          <p:cNvSpPr/>
          <p:nvPr/>
        </p:nvSpPr>
        <p:spPr>
          <a:xfrm>
            <a:off x="7327568" y="2900555"/>
            <a:ext cx="57785" cy="45720"/>
          </a:xfrm>
          <a:custGeom>
            <a:avLst/>
            <a:gdLst/>
            <a:ahLst/>
            <a:cxnLst/>
            <a:rect l="l" t="t" r="r" b="b"/>
            <a:pathLst>
              <a:path w="57784" h="45719">
                <a:moveTo>
                  <a:pt x="0" y="22625"/>
                </a:moveTo>
                <a:lnTo>
                  <a:pt x="57314" y="22625"/>
                </a:lnTo>
              </a:path>
            </a:pathLst>
          </a:custGeom>
          <a:ln w="45251">
            <a:solidFill>
              <a:srgbClr val="000000"/>
            </a:solidFill>
          </a:ln>
        </p:spPr>
        <p:txBody>
          <a:bodyPr wrap="square" lIns="0" tIns="0" rIns="0" bIns="0" rtlCol="0"/>
          <a:lstStyle/>
          <a:p>
            <a:endParaRPr/>
          </a:p>
        </p:txBody>
      </p:sp>
      <p:sp>
        <p:nvSpPr>
          <p:cNvPr id="68" name="object 68"/>
          <p:cNvSpPr/>
          <p:nvPr/>
        </p:nvSpPr>
        <p:spPr>
          <a:xfrm>
            <a:off x="6364579" y="2140242"/>
            <a:ext cx="96520" cy="88900"/>
          </a:xfrm>
          <a:custGeom>
            <a:avLst/>
            <a:gdLst/>
            <a:ahLst/>
            <a:cxnLst/>
            <a:rect l="l" t="t" r="r" b="b"/>
            <a:pathLst>
              <a:path w="96520" h="88900">
                <a:moveTo>
                  <a:pt x="0" y="0"/>
                </a:moveTo>
                <a:lnTo>
                  <a:pt x="41617" y="88696"/>
                </a:lnTo>
                <a:lnTo>
                  <a:pt x="51574" y="40728"/>
                </a:lnTo>
                <a:lnTo>
                  <a:pt x="95923" y="19913"/>
                </a:lnTo>
                <a:lnTo>
                  <a:pt x="0" y="0"/>
                </a:lnTo>
                <a:close/>
              </a:path>
            </a:pathLst>
          </a:custGeom>
          <a:solidFill>
            <a:srgbClr val="000000"/>
          </a:solidFill>
        </p:spPr>
        <p:txBody>
          <a:bodyPr wrap="square" lIns="0" tIns="0" rIns="0" bIns="0" rtlCol="0"/>
          <a:lstStyle/>
          <a:p>
            <a:endParaRPr/>
          </a:p>
        </p:txBody>
      </p:sp>
      <p:sp>
        <p:nvSpPr>
          <p:cNvPr id="69" name="object 69"/>
          <p:cNvSpPr/>
          <p:nvPr/>
        </p:nvSpPr>
        <p:spPr>
          <a:xfrm>
            <a:off x="5559379" y="2857478"/>
            <a:ext cx="1677035" cy="198755"/>
          </a:xfrm>
          <a:custGeom>
            <a:avLst/>
            <a:gdLst/>
            <a:ahLst/>
            <a:cxnLst/>
            <a:rect l="l" t="t" r="r" b="b"/>
            <a:pathLst>
              <a:path w="1677034" h="198755">
                <a:moveTo>
                  <a:pt x="0" y="0"/>
                </a:moveTo>
                <a:lnTo>
                  <a:pt x="7882" y="933"/>
                </a:lnTo>
                <a:lnTo>
                  <a:pt x="1668622" y="197709"/>
                </a:lnTo>
                <a:lnTo>
                  <a:pt x="1676509" y="198644"/>
                </a:lnTo>
              </a:path>
            </a:pathLst>
          </a:custGeom>
          <a:ln w="15874">
            <a:solidFill>
              <a:srgbClr val="000000"/>
            </a:solidFill>
          </a:ln>
        </p:spPr>
        <p:txBody>
          <a:bodyPr wrap="square" lIns="0" tIns="0" rIns="0" bIns="0" rtlCol="0"/>
          <a:lstStyle/>
          <a:p>
            <a:endParaRPr/>
          </a:p>
        </p:txBody>
      </p:sp>
      <p:sp>
        <p:nvSpPr>
          <p:cNvPr id="70" name="object 70"/>
          <p:cNvSpPr/>
          <p:nvPr/>
        </p:nvSpPr>
        <p:spPr>
          <a:xfrm>
            <a:off x="7222845" y="3011677"/>
            <a:ext cx="78105" cy="87630"/>
          </a:xfrm>
          <a:custGeom>
            <a:avLst/>
            <a:gdLst/>
            <a:ahLst/>
            <a:cxnLst/>
            <a:rect l="l" t="t" r="r" b="b"/>
            <a:pathLst>
              <a:path w="78104" h="87630">
                <a:moveTo>
                  <a:pt x="0" y="87021"/>
                </a:moveTo>
                <a:lnTo>
                  <a:pt x="77672" y="52102"/>
                </a:lnTo>
                <a:lnTo>
                  <a:pt x="10310" y="0"/>
                </a:lnTo>
              </a:path>
            </a:pathLst>
          </a:custGeom>
          <a:ln w="15875">
            <a:solidFill>
              <a:srgbClr val="000000"/>
            </a:solidFill>
          </a:ln>
        </p:spPr>
        <p:txBody>
          <a:bodyPr wrap="square" lIns="0" tIns="0" rIns="0" bIns="0" rtlCol="0"/>
          <a:lstStyle/>
          <a:p>
            <a:endParaRPr/>
          </a:p>
        </p:txBody>
      </p:sp>
      <p:sp>
        <p:nvSpPr>
          <p:cNvPr id="71" name="object 71"/>
          <p:cNvSpPr/>
          <p:nvPr/>
        </p:nvSpPr>
        <p:spPr>
          <a:xfrm>
            <a:off x="7228000" y="3055187"/>
            <a:ext cx="73025" cy="8890"/>
          </a:xfrm>
          <a:custGeom>
            <a:avLst/>
            <a:gdLst/>
            <a:ahLst/>
            <a:cxnLst/>
            <a:rect l="l" t="t" r="r" b="b"/>
            <a:pathLst>
              <a:path w="73025" h="8889">
                <a:moveTo>
                  <a:pt x="0" y="4295"/>
                </a:moveTo>
                <a:lnTo>
                  <a:pt x="72517" y="4295"/>
                </a:lnTo>
              </a:path>
            </a:pathLst>
          </a:custGeom>
          <a:ln w="8591">
            <a:solidFill>
              <a:srgbClr val="000000"/>
            </a:solidFill>
          </a:ln>
        </p:spPr>
        <p:txBody>
          <a:bodyPr wrap="square" lIns="0" tIns="0" rIns="0" bIns="0" rtlCol="0"/>
          <a:lstStyle/>
          <a:p>
            <a:endParaRPr/>
          </a:p>
        </p:txBody>
      </p:sp>
      <p:sp>
        <p:nvSpPr>
          <p:cNvPr id="72" name="object 72"/>
          <p:cNvSpPr/>
          <p:nvPr/>
        </p:nvSpPr>
        <p:spPr>
          <a:xfrm>
            <a:off x="5501995" y="2817482"/>
            <a:ext cx="92710" cy="87630"/>
          </a:xfrm>
          <a:custGeom>
            <a:avLst/>
            <a:gdLst/>
            <a:ahLst/>
            <a:cxnLst/>
            <a:rect l="l" t="t" r="r" b="b"/>
            <a:pathLst>
              <a:path w="92710" h="87630">
                <a:moveTo>
                  <a:pt x="92176" y="0"/>
                </a:moveTo>
                <a:lnTo>
                  <a:pt x="0" y="33197"/>
                </a:lnTo>
                <a:lnTo>
                  <a:pt x="81864" y="87020"/>
                </a:lnTo>
                <a:lnTo>
                  <a:pt x="65265" y="40932"/>
                </a:lnTo>
                <a:lnTo>
                  <a:pt x="92176" y="0"/>
                </a:lnTo>
                <a:close/>
              </a:path>
            </a:pathLst>
          </a:custGeom>
          <a:solidFill>
            <a:srgbClr val="000000"/>
          </a:solidFill>
        </p:spPr>
        <p:txBody>
          <a:bodyPr wrap="square" lIns="0" tIns="0" rIns="0" bIns="0" rtlCol="0"/>
          <a:lstStyle/>
          <a:p>
            <a:endParaRPr/>
          </a:p>
        </p:txBody>
      </p:sp>
      <p:sp>
        <p:nvSpPr>
          <p:cNvPr id="73" name="object 73"/>
          <p:cNvSpPr/>
          <p:nvPr/>
        </p:nvSpPr>
        <p:spPr>
          <a:xfrm>
            <a:off x="6600000" y="2562198"/>
            <a:ext cx="739140" cy="688975"/>
          </a:xfrm>
          <a:custGeom>
            <a:avLst/>
            <a:gdLst/>
            <a:ahLst/>
            <a:cxnLst/>
            <a:rect l="l" t="t" r="r" b="b"/>
            <a:pathLst>
              <a:path w="739140" h="688975">
                <a:moveTo>
                  <a:pt x="0" y="688545"/>
                </a:moveTo>
                <a:lnTo>
                  <a:pt x="5805" y="683133"/>
                </a:lnTo>
                <a:lnTo>
                  <a:pt x="732758" y="5413"/>
                </a:lnTo>
                <a:lnTo>
                  <a:pt x="738565" y="0"/>
                </a:lnTo>
              </a:path>
            </a:pathLst>
          </a:custGeom>
          <a:ln w="15875">
            <a:solidFill>
              <a:srgbClr val="000000"/>
            </a:solidFill>
          </a:ln>
        </p:spPr>
        <p:txBody>
          <a:bodyPr wrap="square" lIns="0" tIns="0" rIns="0" bIns="0" rtlCol="0"/>
          <a:lstStyle/>
          <a:p>
            <a:endParaRPr/>
          </a:p>
        </p:txBody>
      </p:sp>
      <p:sp>
        <p:nvSpPr>
          <p:cNvPr id="74" name="object 74"/>
          <p:cNvSpPr/>
          <p:nvPr/>
        </p:nvSpPr>
        <p:spPr>
          <a:xfrm>
            <a:off x="7302879" y="2517807"/>
            <a:ext cx="83820" cy="81915"/>
          </a:xfrm>
          <a:custGeom>
            <a:avLst/>
            <a:gdLst/>
            <a:ahLst/>
            <a:cxnLst/>
            <a:rect l="l" t="t" r="r" b="b"/>
            <a:pathLst>
              <a:path w="83820" h="81914">
                <a:moveTo>
                  <a:pt x="59755" y="81844"/>
                </a:moveTo>
                <a:lnTo>
                  <a:pt x="83291" y="0"/>
                </a:lnTo>
                <a:lnTo>
                  <a:pt x="0" y="17747"/>
                </a:lnTo>
              </a:path>
            </a:pathLst>
          </a:custGeom>
          <a:ln w="15875">
            <a:solidFill>
              <a:srgbClr val="000000"/>
            </a:solidFill>
          </a:ln>
        </p:spPr>
        <p:txBody>
          <a:bodyPr wrap="square" lIns="0" tIns="0" rIns="0" bIns="0" rtlCol="0"/>
          <a:lstStyle/>
          <a:p>
            <a:endParaRPr/>
          </a:p>
        </p:txBody>
      </p:sp>
      <p:sp>
        <p:nvSpPr>
          <p:cNvPr id="75" name="object 75"/>
          <p:cNvSpPr/>
          <p:nvPr/>
        </p:nvSpPr>
        <p:spPr>
          <a:xfrm>
            <a:off x="7332757" y="2517807"/>
            <a:ext cx="53975" cy="50165"/>
          </a:xfrm>
          <a:custGeom>
            <a:avLst/>
            <a:gdLst/>
            <a:ahLst/>
            <a:cxnLst/>
            <a:rect l="l" t="t" r="r" b="b"/>
            <a:pathLst>
              <a:path w="53975" h="50164">
                <a:moveTo>
                  <a:pt x="0" y="24898"/>
                </a:moveTo>
                <a:lnTo>
                  <a:pt x="53413" y="24898"/>
                </a:lnTo>
              </a:path>
            </a:pathLst>
          </a:custGeom>
          <a:ln w="49796">
            <a:solidFill>
              <a:srgbClr val="000000"/>
            </a:solidFill>
          </a:ln>
        </p:spPr>
        <p:txBody>
          <a:bodyPr wrap="square" lIns="0" tIns="0" rIns="0" bIns="0" rtlCol="0"/>
          <a:lstStyle/>
          <a:p>
            <a:endParaRPr/>
          </a:p>
        </p:txBody>
      </p:sp>
      <p:sp>
        <p:nvSpPr>
          <p:cNvPr id="76" name="object 76"/>
          <p:cNvSpPr/>
          <p:nvPr/>
        </p:nvSpPr>
        <p:spPr>
          <a:xfrm>
            <a:off x="6557733" y="3198342"/>
            <a:ext cx="93980" cy="92075"/>
          </a:xfrm>
          <a:custGeom>
            <a:avLst/>
            <a:gdLst/>
            <a:ahLst/>
            <a:cxnLst/>
            <a:rect l="l" t="t" r="r" b="b"/>
            <a:pathLst>
              <a:path w="93979" h="92075">
                <a:moveTo>
                  <a:pt x="34213" y="0"/>
                </a:moveTo>
                <a:lnTo>
                  <a:pt x="0" y="91795"/>
                </a:lnTo>
                <a:lnTo>
                  <a:pt x="93967" y="64096"/>
                </a:lnTo>
                <a:lnTo>
                  <a:pt x="48069" y="46990"/>
                </a:lnTo>
                <a:lnTo>
                  <a:pt x="34213" y="0"/>
                </a:lnTo>
                <a:close/>
              </a:path>
            </a:pathLst>
          </a:custGeom>
          <a:solidFill>
            <a:srgbClr val="000000"/>
          </a:solidFill>
        </p:spPr>
        <p:txBody>
          <a:bodyPr wrap="square" lIns="0" tIns="0" rIns="0" bIns="0" rtlCol="0"/>
          <a:lstStyle/>
          <a:p>
            <a:endParaRPr/>
          </a:p>
        </p:txBody>
      </p:sp>
      <p:sp>
        <p:nvSpPr>
          <p:cNvPr id="77" name="object 77"/>
          <p:cNvSpPr/>
          <p:nvPr/>
        </p:nvSpPr>
        <p:spPr>
          <a:xfrm>
            <a:off x="5590251" y="2259799"/>
            <a:ext cx="1607820" cy="517525"/>
          </a:xfrm>
          <a:custGeom>
            <a:avLst/>
            <a:gdLst/>
            <a:ahLst/>
            <a:cxnLst/>
            <a:rect l="l" t="t" r="r" b="b"/>
            <a:pathLst>
              <a:path w="1607820" h="517525">
                <a:moveTo>
                  <a:pt x="0" y="517300"/>
                </a:moveTo>
                <a:lnTo>
                  <a:pt x="7555" y="514868"/>
                </a:lnTo>
                <a:lnTo>
                  <a:pt x="1600119" y="2436"/>
                </a:lnTo>
                <a:lnTo>
                  <a:pt x="1607689" y="0"/>
                </a:lnTo>
              </a:path>
            </a:pathLst>
          </a:custGeom>
          <a:ln w="15875">
            <a:solidFill>
              <a:srgbClr val="000000"/>
            </a:solidFill>
          </a:ln>
        </p:spPr>
        <p:txBody>
          <a:bodyPr wrap="square" lIns="0" tIns="0" rIns="0" bIns="0" rtlCol="0"/>
          <a:lstStyle/>
          <a:p>
            <a:endParaRPr/>
          </a:p>
        </p:txBody>
      </p:sp>
      <p:sp>
        <p:nvSpPr>
          <p:cNvPr id="78" name="object 78"/>
          <p:cNvSpPr/>
          <p:nvPr/>
        </p:nvSpPr>
        <p:spPr>
          <a:xfrm>
            <a:off x="7176967" y="2220514"/>
            <a:ext cx="83185" cy="83820"/>
          </a:xfrm>
          <a:custGeom>
            <a:avLst/>
            <a:gdLst/>
            <a:ahLst/>
            <a:cxnLst/>
            <a:rect l="l" t="t" r="r" b="b"/>
            <a:pathLst>
              <a:path w="83184" h="83819">
                <a:moveTo>
                  <a:pt x="26841" y="83417"/>
                </a:moveTo>
                <a:lnTo>
                  <a:pt x="82935" y="19341"/>
                </a:lnTo>
                <a:lnTo>
                  <a:pt x="0" y="0"/>
                </a:lnTo>
              </a:path>
            </a:pathLst>
          </a:custGeom>
          <a:ln w="15874">
            <a:solidFill>
              <a:srgbClr val="000000"/>
            </a:solidFill>
          </a:ln>
        </p:spPr>
        <p:txBody>
          <a:bodyPr wrap="square" lIns="0" tIns="0" rIns="0" bIns="0" rtlCol="0"/>
          <a:lstStyle/>
          <a:p>
            <a:endParaRPr/>
          </a:p>
        </p:txBody>
      </p:sp>
      <p:sp>
        <p:nvSpPr>
          <p:cNvPr id="79" name="object 79"/>
          <p:cNvSpPr/>
          <p:nvPr/>
        </p:nvSpPr>
        <p:spPr>
          <a:xfrm>
            <a:off x="7190387" y="2239855"/>
            <a:ext cx="69850" cy="22860"/>
          </a:xfrm>
          <a:custGeom>
            <a:avLst/>
            <a:gdLst/>
            <a:ahLst/>
            <a:cxnLst/>
            <a:rect l="l" t="t" r="r" b="b"/>
            <a:pathLst>
              <a:path w="69850" h="22860">
                <a:moveTo>
                  <a:pt x="0" y="11183"/>
                </a:moveTo>
                <a:lnTo>
                  <a:pt x="69514" y="11183"/>
                </a:lnTo>
              </a:path>
            </a:pathLst>
          </a:custGeom>
          <a:ln w="22367">
            <a:solidFill>
              <a:srgbClr val="000000"/>
            </a:solidFill>
          </a:ln>
        </p:spPr>
        <p:txBody>
          <a:bodyPr wrap="square" lIns="0" tIns="0" rIns="0" bIns="0" rtlCol="0"/>
          <a:lstStyle/>
          <a:p>
            <a:endParaRPr/>
          </a:p>
        </p:txBody>
      </p:sp>
      <p:sp>
        <p:nvSpPr>
          <p:cNvPr id="80" name="object 80"/>
          <p:cNvSpPr/>
          <p:nvPr/>
        </p:nvSpPr>
        <p:spPr>
          <a:xfrm>
            <a:off x="5535244" y="2726245"/>
            <a:ext cx="97155" cy="83820"/>
          </a:xfrm>
          <a:custGeom>
            <a:avLst/>
            <a:gdLst/>
            <a:ahLst/>
            <a:cxnLst/>
            <a:rect l="l" t="t" r="r" b="b"/>
            <a:pathLst>
              <a:path w="97154" h="83819">
                <a:moveTo>
                  <a:pt x="70002" y="0"/>
                </a:moveTo>
                <a:lnTo>
                  <a:pt x="0" y="68554"/>
                </a:lnTo>
                <a:lnTo>
                  <a:pt x="96837" y="83413"/>
                </a:lnTo>
                <a:lnTo>
                  <a:pt x="62560" y="48425"/>
                </a:lnTo>
                <a:lnTo>
                  <a:pt x="70002" y="0"/>
                </a:lnTo>
                <a:close/>
              </a:path>
            </a:pathLst>
          </a:custGeom>
          <a:solidFill>
            <a:srgbClr val="000000"/>
          </a:solidFill>
        </p:spPr>
        <p:txBody>
          <a:bodyPr wrap="square" lIns="0" tIns="0" rIns="0" bIns="0" rtlCol="0"/>
          <a:lstStyle/>
          <a:p>
            <a:endParaRPr/>
          </a:p>
        </p:txBody>
      </p:sp>
      <p:sp>
        <p:nvSpPr>
          <p:cNvPr id="81" name="object 81"/>
          <p:cNvSpPr/>
          <p:nvPr/>
        </p:nvSpPr>
        <p:spPr>
          <a:xfrm>
            <a:off x="6255220" y="2216144"/>
            <a:ext cx="59690" cy="979169"/>
          </a:xfrm>
          <a:custGeom>
            <a:avLst/>
            <a:gdLst/>
            <a:ahLst/>
            <a:cxnLst/>
            <a:rect l="l" t="t" r="r" b="b"/>
            <a:pathLst>
              <a:path w="59689" h="979169">
                <a:moveTo>
                  <a:pt x="59133" y="978804"/>
                </a:moveTo>
                <a:lnTo>
                  <a:pt x="58654" y="970880"/>
                </a:lnTo>
                <a:lnTo>
                  <a:pt x="478" y="7924"/>
                </a:lnTo>
                <a:lnTo>
                  <a:pt x="0" y="0"/>
                </a:lnTo>
              </a:path>
            </a:pathLst>
          </a:custGeom>
          <a:ln w="15875">
            <a:solidFill>
              <a:srgbClr val="000000"/>
            </a:solidFill>
          </a:ln>
        </p:spPr>
        <p:txBody>
          <a:bodyPr wrap="square" lIns="0" tIns="0" rIns="0" bIns="0" rtlCol="0"/>
          <a:lstStyle/>
          <a:p>
            <a:endParaRPr/>
          </a:p>
        </p:txBody>
      </p:sp>
      <p:sp>
        <p:nvSpPr>
          <p:cNvPr id="82" name="object 82"/>
          <p:cNvSpPr/>
          <p:nvPr/>
        </p:nvSpPr>
        <p:spPr>
          <a:xfrm>
            <a:off x="6211970" y="2151183"/>
            <a:ext cx="87630" cy="75565"/>
          </a:xfrm>
          <a:custGeom>
            <a:avLst/>
            <a:gdLst/>
            <a:ahLst/>
            <a:cxnLst/>
            <a:rect l="l" t="t" r="r" b="b"/>
            <a:pathLst>
              <a:path w="87629" h="75564">
                <a:moveTo>
                  <a:pt x="87470" y="70250"/>
                </a:moveTo>
                <a:lnTo>
                  <a:pt x="39331" y="0"/>
                </a:lnTo>
                <a:lnTo>
                  <a:pt x="0" y="75534"/>
                </a:lnTo>
              </a:path>
            </a:pathLst>
          </a:custGeom>
          <a:ln w="15875">
            <a:solidFill>
              <a:srgbClr val="000000"/>
            </a:solidFill>
          </a:ln>
        </p:spPr>
        <p:txBody>
          <a:bodyPr wrap="square" lIns="0" tIns="0" rIns="0" bIns="0" rtlCol="0"/>
          <a:lstStyle/>
          <a:p>
            <a:endParaRPr/>
          </a:p>
        </p:txBody>
      </p:sp>
      <p:sp>
        <p:nvSpPr>
          <p:cNvPr id="83" name="object 83"/>
          <p:cNvSpPr/>
          <p:nvPr/>
        </p:nvSpPr>
        <p:spPr>
          <a:xfrm>
            <a:off x="6251302" y="2151183"/>
            <a:ext cx="4445" cy="73025"/>
          </a:xfrm>
          <a:custGeom>
            <a:avLst/>
            <a:gdLst/>
            <a:ahLst/>
            <a:cxnLst/>
            <a:rect l="l" t="t" r="r" b="b"/>
            <a:pathLst>
              <a:path w="4445" h="73025">
                <a:moveTo>
                  <a:pt x="4403" y="72892"/>
                </a:moveTo>
                <a:lnTo>
                  <a:pt x="0" y="0"/>
                </a:lnTo>
              </a:path>
            </a:pathLst>
          </a:custGeom>
          <a:ln w="15875">
            <a:solidFill>
              <a:srgbClr val="000000"/>
            </a:solidFill>
          </a:ln>
        </p:spPr>
        <p:txBody>
          <a:bodyPr wrap="square" lIns="0" tIns="0" rIns="0" bIns="0" rtlCol="0"/>
          <a:lstStyle/>
          <a:p>
            <a:endParaRPr/>
          </a:p>
        </p:txBody>
      </p:sp>
      <p:sp>
        <p:nvSpPr>
          <p:cNvPr id="84" name="object 84"/>
          <p:cNvSpPr/>
          <p:nvPr/>
        </p:nvSpPr>
        <p:spPr>
          <a:xfrm>
            <a:off x="6268821" y="3162515"/>
            <a:ext cx="87630" cy="90170"/>
          </a:xfrm>
          <a:custGeom>
            <a:avLst/>
            <a:gdLst/>
            <a:ahLst/>
            <a:cxnLst/>
            <a:rect l="l" t="t" r="r" b="b"/>
            <a:pathLst>
              <a:path w="87629" h="90170">
                <a:moveTo>
                  <a:pt x="0" y="5283"/>
                </a:moveTo>
                <a:lnTo>
                  <a:pt x="49022" y="90119"/>
                </a:lnTo>
                <a:lnTo>
                  <a:pt x="77018" y="24510"/>
                </a:lnTo>
                <a:lnTo>
                  <a:pt x="45059" y="24510"/>
                </a:lnTo>
                <a:lnTo>
                  <a:pt x="0" y="5283"/>
                </a:lnTo>
                <a:close/>
              </a:path>
              <a:path w="87629" h="90170">
                <a:moveTo>
                  <a:pt x="87477" y="0"/>
                </a:moveTo>
                <a:lnTo>
                  <a:pt x="45059" y="24510"/>
                </a:lnTo>
                <a:lnTo>
                  <a:pt x="77018" y="24510"/>
                </a:lnTo>
                <a:lnTo>
                  <a:pt x="87477" y="0"/>
                </a:lnTo>
                <a:close/>
              </a:path>
            </a:pathLst>
          </a:custGeom>
          <a:solidFill>
            <a:srgbClr val="000000"/>
          </a:solidFill>
        </p:spPr>
        <p:txBody>
          <a:bodyPr wrap="square" lIns="0" tIns="0" rIns="0" bIns="0" rtlCol="0"/>
          <a:lstStyle/>
          <a:p>
            <a:endParaRPr/>
          </a:p>
        </p:txBody>
      </p:sp>
      <p:sp>
        <p:nvSpPr>
          <p:cNvPr id="85" name="object 85"/>
          <p:cNvSpPr/>
          <p:nvPr/>
        </p:nvSpPr>
        <p:spPr>
          <a:xfrm>
            <a:off x="9980472" y="2644114"/>
            <a:ext cx="1622425" cy="772160"/>
          </a:xfrm>
          <a:custGeom>
            <a:avLst/>
            <a:gdLst/>
            <a:ahLst/>
            <a:cxnLst/>
            <a:rect l="l" t="t" r="r" b="b"/>
            <a:pathLst>
              <a:path w="1622425" h="772160">
                <a:moveTo>
                  <a:pt x="0" y="0"/>
                </a:moveTo>
                <a:lnTo>
                  <a:pt x="1621853" y="771982"/>
                </a:lnTo>
              </a:path>
            </a:pathLst>
          </a:custGeom>
          <a:ln w="12700">
            <a:solidFill>
              <a:srgbClr val="000000"/>
            </a:solidFill>
          </a:ln>
        </p:spPr>
        <p:txBody>
          <a:bodyPr wrap="square" lIns="0" tIns="0" rIns="0" bIns="0" rtlCol="0"/>
          <a:lstStyle/>
          <a:p>
            <a:endParaRPr/>
          </a:p>
        </p:txBody>
      </p:sp>
      <p:sp>
        <p:nvSpPr>
          <p:cNvPr id="86" name="object 86"/>
          <p:cNvSpPr/>
          <p:nvPr/>
        </p:nvSpPr>
        <p:spPr>
          <a:xfrm>
            <a:off x="10053189" y="2857514"/>
            <a:ext cx="1548130" cy="552450"/>
          </a:xfrm>
          <a:custGeom>
            <a:avLst/>
            <a:gdLst/>
            <a:ahLst/>
            <a:cxnLst/>
            <a:rect l="l" t="t" r="r" b="b"/>
            <a:pathLst>
              <a:path w="1548129" h="552450">
                <a:moveTo>
                  <a:pt x="0" y="0"/>
                </a:moveTo>
                <a:lnTo>
                  <a:pt x="5980" y="2133"/>
                </a:lnTo>
                <a:lnTo>
                  <a:pt x="1547663" y="552163"/>
                </a:lnTo>
              </a:path>
            </a:pathLst>
          </a:custGeom>
          <a:ln w="12700">
            <a:solidFill>
              <a:srgbClr val="000000"/>
            </a:solidFill>
          </a:ln>
        </p:spPr>
        <p:txBody>
          <a:bodyPr wrap="square" lIns="0" tIns="0" rIns="0" bIns="0" rtlCol="0"/>
          <a:lstStyle/>
          <a:p>
            <a:endParaRPr/>
          </a:p>
        </p:txBody>
      </p:sp>
      <p:sp>
        <p:nvSpPr>
          <p:cNvPr id="87" name="object 87"/>
          <p:cNvSpPr/>
          <p:nvPr/>
        </p:nvSpPr>
        <p:spPr>
          <a:xfrm>
            <a:off x="9999353" y="2823756"/>
            <a:ext cx="73025" cy="72390"/>
          </a:xfrm>
          <a:custGeom>
            <a:avLst/>
            <a:gdLst/>
            <a:ahLst/>
            <a:cxnLst/>
            <a:rect l="l" t="t" r="r" b="b"/>
            <a:pathLst>
              <a:path w="73025" h="72389">
                <a:moveTo>
                  <a:pt x="72610" y="0"/>
                </a:moveTo>
                <a:lnTo>
                  <a:pt x="0" y="14546"/>
                </a:lnTo>
                <a:lnTo>
                  <a:pt x="47005" y="71769"/>
                </a:lnTo>
              </a:path>
            </a:pathLst>
          </a:custGeom>
          <a:ln w="12700">
            <a:solidFill>
              <a:srgbClr val="000000"/>
            </a:solidFill>
          </a:ln>
        </p:spPr>
        <p:txBody>
          <a:bodyPr wrap="square" lIns="0" tIns="0" rIns="0" bIns="0" rtlCol="0"/>
          <a:lstStyle/>
          <a:p>
            <a:endParaRPr/>
          </a:p>
        </p:txBody>
      </p:sp>
      <p:sp>
        <p:nvSpPr>
          <p:cNvPr id="88" name="object 88"/>
          <p:cNvSpPr/>
          <p:nvPr/>
        </p:nvSpPr>
        <p:spPr>
          <a:xfrm>
            <a:off x="9999353" y="2838303"/>
            <a:ext cx="60325" cy="21590"/>
          </a:xfrm>
          <a:custGeom>
            <a:avLst/>
            <a:gdLst/>
            <a:ahLst/>
            <a:cxnLst/>
            <a:rect l="l" t="t" r="r" b="b"/>
            <a:pathLst>
              <a:path w="60325" h="21589">
                <a:moveTo>
                  <a:pt x="0" y="10668"/>
                </a:moveTo>
                <a:lnTo>
                  <a:pt x="59807" y="10668"/>
                </a:lnTo>
              </a:path>
            </a:pathLst>
          </a:custGeom>
          <a:ln w="21337">
            <a:solidFill>
              <a:srgbClr val="000000"/>
            </a:solidFill>
          </a:ln>
        </p:spPr>
        <p:txBody>
          <a:bodyPr wrap="square" lIns="0" tIns="0" rIns="0" bIns="0" rtlCol="0"/>
          <a:lstStyle/>
          <a:p>
            <a:endParaRPr/>
          </a:p>
        </p:txBody>
      </p:sp>
      <p:sp>
        <p:nvSpPr>
          <p:cNvPr id="89" name="object 89"/>
          <p:cNvSpPr txBox="1"/>
          <p:nvPr/>
        </p:nvSpPr>
        <p:spPr>
          <a:xfrm>
            <a:off x="7264400" y="8976567"/>
            <a:ext cx="5387340" cy="330200"/>
          </a:xfrm>
          <a:prstGeom prst="rect">
            <a:avLst/>
          </a:prstGeom>
        </p:spPr>
        <p:txBody>
          <a:bodyPr vert="horz" wrap="square" lIns="0" tIns="0" rIns="0" bIns="0" rtlCol="0">
            <a:spAutoFit/>
          </a:bodyPr>
          <a:lstStyle/>
          <a:p>
            <a:pPr marL="12700">
              <a:lnSpc>
                <a:spcPts val="2500"/>
              </a:lnSpc>
            </a:pPr>
            <a:r>
              <a:rPr sz="2400" u="heavy" spc="-85" dirty="0">
                <a:latin typeface="Arial"/>
                <a:cs typeface="Arial"/>
                <a:hlinkClick r:id="rId9"/>
              </a:rPr>
              <a:t>http://yokotashurin.com/sns/line-group.html</a:t>
            </a:r>
            <a:endParaRPr sz="2400">
              <a:latin typeface="Arial"/>
              <a:cs typeface="Arial"/>
            </a:endParaRPr>
          </a:p>
        </p:txBody>
      </p:sp>
      <p:sp>
        <p:nvSpPr>
          <p:cNvPr id="90" name="object 90"/>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68</a:t>
            </a:fld>
            <a:endParaRPr spc="-105" dirty="0"/>
          </a:p>
        </p:txBody>
      </p:sp>
      <p:sp>
        <p:nvSpPr>
          <p:cNvPr id="91" name="object 91"/>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69</a:t>
            </a:fld>
            <a:endParaRPr spc="-105"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609600">
              <a:lnSpc>
                <a:spcPct val="100000"/>
              </a:lnSpc>
            </a:pPr>
            <a:r>
              <a:rPr spc="-55" dirty="0">
                <a:solidFill>
                  <a:srgbClr val="000000"/>
                </a:solidFill>
                <a:latin typeface="Arial"/>
                <a:cs typeface="Arial"/>
              </a:rPr>
              <a:t>LINE</a:t>
            </a:r>
            <a:r>
              <a:rPr spc="-55" dirty="0">
                <a:solidFill>
                  <a:srgbClr val="000000"/>
                </a:solidFill>
                <a:latin typeface="Yu Mincho"/>
                <a:cs typeface="Yu Mincho"/>
              </a:rPr>
              <a:t>を始める上で最低限に注意すべき９つの事</a:t>
            </a:r>
          </a:p>
        </p:txBody>
      </p:sp>
      <p:sp>
        <p:nvSpPr>
          <p:cNvPr id="3" name="object 3"/>
          <p:cNvSpPr txBox="1"/>
          <p:nvPr/>
        </p:nvSpPr>
        <p:spPr>
          <a:xfrm>
            <a:off x="368300" y="889000"/>
            <a:ext cx="12499340" cy="7889240"/>
          </a:xfrm>
          <a:prstGeom prst="rect">
            <a:avLst/>
          </a:prstGeom>
        </p:spPr>
        <p:txBody>
          <a:bodyPr vert="horz" wrap="square" lIns="0" tIns="0" rIns="0" bIns="0" rtlCol="0">
            <a:spAutoFit/>
          </a:bodyPr>
          <a:lstStyle/>
          <a:p>
            <a:pPr marL="12700">
              <a:lnSpc>
                <a:spcPct val="100000"/>
              </a:lnSpc>
            </a:pPr>
            <a:r>
              <a:rPr sz="3600" spc="-100" dirty="0">
                <a:latin typeface="Yu Gothic"/>
                <a:cs typeface="Yu Gothic"/>
              </a:rPr>
              <a:t>・パスコードを設定する（もちろんスマホにもパスワードを）</a:t>
            </a:r>
            <a:endParaRPr sz="3600">
              <a:latin typeface="Yu Gothic"/>
              <a:cs typeface="Yu Gothic"/>
            </a:endParaRPr>
          </a:p>
          <a:p>
            <a:pPr marL="469900">
              <a:lnSpc>
                <a:spcPts val="2840"/>
              </a:lnSpc>
              <a:spcBef>
                <a:spcPts val="1080"/>
              </a:spcBef>
            </a:pPr>
            <a:r>
              <a:rPr sz="2400" spc="215" dirty="0">
                <a:latin typeface="Yu Mincho"/>
                <a:cs typeface="Yu Mincho"/>
              </a:rPr>
              <a:t>その他‹設定‹プライバシー管理‹パスコードロック‹オン</a:t>
            </a:r>
            <a:endParaRPr sz="2400">
              <a:latin typeface="Yu Mincho"/>
              <a:cs typeface="Yu Mincho"/>
            </a:endParaRPr>
          </a:p>
          <a:p>
            <a:pPr marL="12700">
              <a:lnSpc>
                <a:spcPts val="4220"/>
              </a:lnSpc>
            </a:pPr>
            <a:r>
              <a:rPr sz="3600" dirty="0">
                <a:latin typeface="Yu Gothic"/>
                <a:cs typeface="Yu Gothic"/>
              </a:rPr>
              <a:t>・自分の電話番号にある友だちを自動で追加しない</a:t>
            </a:r>
            <a:endParaRPr sz="3600">
              <a:latin typeface="Yu Gothic"/>
              <a:cs typeface="Yu Gothic"/>
            </a:endParaRPr>
          </a:p>
          <a:p>
            <a:pPr marL="469900">
              <a:lnSpc>
                <a:spcPts val="2780"/>
              </a:lnSpc>
            </a:pPr>
            <a:r>
              <a:rPr sz="2400" spc="275" dirty="0">
                <a:latin typeface="Yu Mincho"/>
                <a:cs typeface="Yu Mincho"/>
              </a:rPr>
              <a:t>その他‹設定‹友だち‹アドレス帳‹友だち自動追加‹オフ</a:t>
            </a:r>
            <a:endParaRPr sz="2400">
              <a:latin typeface="Yu Mincho"/>
              <a:cs typeface="Yu Mincho"/>
            </a:endParaRPr>
          </a:p>
          <a:p>
            <a:pPr marL="12700">
              <a:lnSpc>
                <a:spcPts val="4170"/>
              </a:lnSpc>
            </a:pPr>
            <a:r>
              <a:rPr sz="3600" spc="-10" dirty="0">
                <a:latin typeface="Yu Gothic"/>
                <a:cs typeface="Yu Gothic"/>
              </a:rPr>
              <a:t>・自分の電話番号を保有している友だちに自動追加させない</a:t>
            </a:r>
            <a:endParaRPr sz="3600">
              <a:latin typeface="Yu Gothic"/>
              <a:cs typeface="Yu Gothic"/>
            </a:endParaRPr>
          </a:p>
          <a:p>
            <a:pPr marL="469900">
              <a:lnSpc>
                <a:spcPts val="2770"/>
              </a:lnSpc>
            </a:pPr>
            <a:r>
              <a:rPr sz="2400" spc="245" dirty="0">
                <a:latin typeface="Yu Mincho"/>
                <a:cs typeface="Yu Mincho"/>
              </a:rPr>
              <a:t>その他‹設定‹友だち‹アドレス帳‹友だちへの追加を許可‹オフ</a:t>
            </a:r>
            <a:endParaRPr sz="2400">
              <a:latin typeface="Yu Mincho"/>
              <a:cs typeface="Yu Mincho"/>
            </a:endParaRPr>
          </a:p>
          <a:p>
            <a:pPr marL="12700">
              <a:lnSpc>
                <a:spcPts val="4260"/>
              </a:lnSpc>
              <a:spcBef>
                <a:spcPts val="120"/>
              </a:spcBef>
            </a:pPr>
            <a:r>
              <a:rPr sz="3600" spc="25" dirty="0">
                <a:latin typeface="Yu Gothic"/>
                <a:cs typeface="Yu Gothic"/>
              </a:rPr>
              <a:t>・知らない人からの</a:t>
            </a:r>
            <a:r>
              <a:rPr sz="3600" b="1" spc="25" dirty="0">
                <a:latin typeface="Calibri"/>
                <a:cs typeface="Calibri"/>
              </a:rPr>
              <a:t>ID</a:t>
            </a:r>
            <a:r>
              <a:rPr sz="3600" spc="25" dirty="0">
                <a:latin typeface="Yu Gothic"/>
                <a:cs typeface="Yu Gothic"/>
              </a:rPr>
              <a:t>検索を防ぐ（</a:t>
            </a:r>
            <a:r>
              <a:rPr sz="3600" b="1" spc="25" dirty="0">
                <a:latin typeface="Calibri"/>
                <a:cs typeface="Calibri"/>
              </a:rPr>
              <a:t>18</a:t>
            </a:r>
            <a:r>
              <a:rPr sz="3600" spc="25" dirty="0">
                <a:latin typeface="Yu Gothic"/>
                <a:cs typeface="Yu Gothic"/>
              </a:rPr>
              <a:t>歳未満は禁止）</a:t>
            </a:r>
            <a:endParaRPr sz="3600">
              <a:latin typeface="Yu Gothic"/>
              <a:cs typeface="Yu Gothic"/>
            </a:endParaRPr>
          </a:p>
          <a:p>
            <a:pPr marL="469900">
              <a:lnSpc>
                <a:spcPts val="2820"/>
              </a:lnSpc>
            </a:pPr>
            <a:r>
              <a:rPr sz="2400" spc="229" dirty="0">
                <a:latin typeface="Yu Mincho"/>
                <a:cs typeface="Yu Mincho"/>
              </a:rPr>
              <a:t>その他‹設定‹プロフィール‹</a:t>
            </a:r>
            <a:r>
              <a:rPr sz="2400" spc="229" dirty="0">
                <a:latin typeface="Arial"/>
                <a:cs typeface="Arial"/>
              </a:rPr>
              <a:t>ID</a:t>
            </a:r>
            <a:r>
              <a:rPr sz="2400" spc="229" dirty="0">
                <a:latin typeface="Yu Mincho"/>
                <a:cs typeface="Yu Mincho"/>
              </a:rPr>
              <a:t>の検索を許可‹オフ</a:t>
            </a:r>
            <a:endParaRPr sz="2400">
              <a:latin typeface="Yu Mincho"/>
              <a:cs typeface="Yu Mincho"/>
            </a:endParaRPr>
          </a:p>
          <a:p>
            <a:pPr marL="12700">
              <a:lnSpc>
                <a:spcPts val="4260"/>
              </a:lnSpc>
              <a:spcBef>
                <a:spcPts val="120"/>
              </a:spcBef>
            </a:pPr>
            <a:r>
              <a:rPr sz="3600" spc="40" dirty="0">
                <a:latin typeface="Yu Gothic"/>
                <a:cs typeface="Yu Gothic"/>
              </a:rPr>
              <a:t>・</a:t>
            </a:r>
            <a:r>
              <a:rPr sz="3600" b="1" spc="40" dirty="0">
                <a:latin typeface="Calibri"/>
                <a:cs typeface="Calibri"/>
              </a:rPr>
              <a:t>Facebook</a:t>
            </a:r>
            <a:r>
              <a:rPr sz="3600" spc="40" dirty="0">
                <a:latin typeface="Yu Gothic"/>
                <a:cs typeface="Yu Gothic"/>
              </a:rPr>
              <a:t>との連携には注意する</a:t>
            </a:r>
            <a:endParaRPr sz="3600">
              <a:latin typeface="Yu Gothic"/>
              <a:cs typeface="Yu Gothic"/>
            </a:endParaRPr>
          </a:p>
          <a:p>
            <a:pPr marL="469900">
              <a:lnSpc>
                <a:spcPts val="2730"/>
              </a:lnSpc>
            </a:pPr>
            <a:r>
              <a:rPr sz="2400" spc="135" dirty="0">
                <a:latin typeface="Yu Mincho"/>
                <a:cs typeface="Yu Mincho"/>
              </a:rPr>
              <a:t>その他‹設定‹アカウント‹</a:t>
            </a:r>
            <a:r>
              <a:rPr sz="2400" spc="135" dirty="0">
                <a:latin typeface="Arial"/>
                <a:cs typeface="Arial"/>
              </a:rPr>
              <a:t>Facebook</a:t>
            </a:r>
            <a:r>
              <a:rPr sz="2400" spc="135" dirty="0">
                <a:latin typeface="Yu Mincho"/>
                <a:cs typeface="Yu Mincho"/>
              </a:rPr>
              <a:t>‹連携する（押すのか注意する）</a:t>
            </a:r>
            <a:endParaRPr sz="2400">
              <a:latin typeface="Yu Mincho"/>
              <a:cs typeface="Yu Mincho"/>
            </a:endParaRPr>
          </a:p>
          <a:p>
            <a:pPr marL="12700">
              <a:lnSpc>
                <a:spcPts val="4220"/>
              </a:lnSpc>
            </a:pPr>
            <a:r>
              <a:rPr sz="3600" spc="-30" dirty="0">
                <a:latin typeface="Yu Gothic"/>
                <a:cs typeface="Yu Gothic"/>
              </a:rPr>
              <a:t>・タイムラインは親しい友だちを選択して公開する</a:t>
            </a:r>
            <a:endParaRPr sz="3600">
              <a:latin typeface="Yu Gothic"/>
              <a:cs typeface="Yu Gothic"/>
            </a:endParaRPr>
          </a:p>
          <a:p>
            <a:pPr marL="469900">
              <a:lnSpc>
                <a:spcPts val="2750"/>
              </a:lnSpc>
            </a:pPr>
            <a:r>
              <a:rPr sz="2300" spc="160" dirty="0">
                <a:latin typeface="Yu Mincho"/>
                <a:cs typeface="Yu Mincho"/>
              </a:rPr>
              <a:t>その他‹設定‹プライバシー管理‹タイムライン・ホーム‹親しい友だちに自動公開‹オフ</a:t>
            </a:r>
            <a:endParaRPr sz="2300">
              <a:latin typeface="Yu Mincho"/>
              <a:cs typeface="Yu Mincho"/>
            </a:endParaRPr>
          </a:p>
          <a:p>
            <a:pPr marL="12700">
              <a:lnSpc>
                <a:spcPts val="4260"/>
              </a:lnSpc>
              <a:spcBef>
                <a:spcPts val="140"/>
              </a:spcBef>
            </a:pPr>
            <a:r>
              <a:rPr sz="3600" spc="20" dirty="0">
                <a:latin typeface="Yu Gothic"/>
                <a:cs typeface="Yu Gothic"/>
              </a:rPr>
              <a:t>・（スマホでなく</a:t>
            </a:r>
            <a:r>
              <a:rPr sz="3600" b="1" spc="20" dirty="0">
                <a:latin typeface="Calibri"/>
                <a:cs typeface="Calibri"/>
              </a:rPr>
              <a:t>PC</a:t>
            </a:r>
            <a:r>
              <a:rPr sz="3600" spc="20" dirty="0">
                <a:latin typeface="Yu Gothic"/>
                <a:cs typeface="Yu Gothic"/>
              </a:rPr>
              <a:t>などの）他端末からのログインをオフ</a:t>
            </a:r>
            <a:endParaRPr sz="3600">
              <a:latin typeface="Yu Gothic"/>
              <a:cs typeface="Yu Gothic"/>
            </a:endParaRPr>
          </a:p>
          <a:p>
            <a:pPr marL="469900">
              <a:lnSpc>
                <a:spcPts val="2700"/>
              </a:lnSpc>
            </a:pPr>
            <a:r>
              <a:rPr sz="2300" spc="220" dirty="0">
                <a:latin typeface="Yu Mincho"/>
                <a:cs typeface="Yu Mincho"/>
              </a:rPr>
              <a:t>その他‹設定‹アカウント‹他端末ログイン許可‹オフ</a:t>
            </a:r>
            <a:endParaRPr sz="2300">
              <a:latin typeface="Yu Mincho"/>
              <a:cs typeface="Yu Mincho"/>
            </a:endParaRPr>
          </a:p>
          <a:p>
            <a:pPr marL="12700">
              <a:lnSpc>
                <a:spcPts val="4260"/>
              </a:lnSpc>
              <a:spcBef>
                <a:spcPts val="140"/>
              </a:spcBef>
            </a:pPr>
            <a:r>
              <a:rPr sz="3600" spc="35" dirty="0">
                <a:latin typeface="Yu Gothic"/>
                <a:cs typeface="Yu Gothic"/>
              </a:rPr>
              <a:t>・</a:t>
            </a:r>
            <a:r>
              <a:rPr sz="3600" b="1" spc="35" dirty="0">
                <a:latin typeface="Calibri"/>
                <a:cs typeface="Calibri"/>
              </a:rPr>
              <a:t>LINE</a:t>
            </a:r>
            <a:r>
              <a:rPr sz="3600" spc="35" dirty="0">
                <a:latin typeface="Yu Gothic"/>
                <a:cs typeface="Yu Gothic"/>
              </a:rPr>
              <a:t>登録メルアドを非公開のに差し替えパスワードも変更</a:t>
            </a:r>
            <a:endParaRPr sz="3600">
              <a:latin typeface="Yu Gothic"/>
              <a:cs typeface="Yu Gothic"/>
            </a:endParaRPr>
          </a:p>
          <a:p>
            <a:pPr marL="469900">
              <a:lnSpc>
                <a:spcPts val="2700"/>
              </a:lnSpc>
            </a:pPr>
            <a:r>
              <a:rPr sz="2300" spc="180" dirty="0">
                <a:latin typeface="Yu Mincho"/>
                <a:cs typeface="Yu Mincho"/>
              </a:rPr>
              <a:t>その他‹設定‹アカウント‹メールアドレス変更</a:t>
            </a:r>
            <a:endParaRPr sz="2300">
              <a:latin typeface="Yu Mincho"/>
              <a:cs typeface="Yu Mincho"/>
            </a:endParaRPr>
          </a:p>
          <a:p>
            <a:pPr marL="12700">
              <a:lnSpc>
                <a:spcPct val="100000"/>
              </a:lnSpc>
              <a:spcBef>
                <a:spcPts val="140"/>
              </a:spcBef>
            </a:pPr>
            <a:r>
              <a:rPr sz="3600" spc="105" dirty="0">
                <a:latin typeface="Yu Gothic"/>
                <a:cs typeface="Yu Gothic"/>
              </a:rPr>
              <a:t>・</a:t>
            </a:r>
            <a:r>
              <a:rPr sz="3600" b="1" spc="105" dirty="0">
                <a:latin typeface="Calibri"/>
                <a:cs typeface="Calibri"/>
              </a:rPr>
              <a:t>LINE</a:t>
            </a:r>
            <a:r>
              <a:rPr sz="3600" spc="105" dirty="0">
                <a:latin typeface="Yu Gothic"/>
                <a:cs typeface="Yu Gothic"/>
              </a:rPr>
              <a:t>アプリで</a:t>
            </a:r>
            <a:r>
              <a:rPr sz="3600" b="1" spc="105" dirty="0">
                <a:latin typeface="Calibri"/>
                <a:cs typeface="Calibri"/>
              </a:rPr>
              <a:t>PIN</a:t>
            </a:r>
            <a:r>
              <a:rPr sz="3600" spc="105" dirty="0">
                <a:latin typeface="Yu Gothic"/>
                <a:cs typeface="Yu Gothic"/>
              </a:rPr>
              <a:t>コードを設定する</a:t>
            </a:r>
            <a:r>
              <a:rPr sz="3600" b="1" spc="105" dirty="0">
                <a:latin typeface="Calibri"/>
                <a:cs typeface="Calibri"/>
              </a:rPr>
              <a:t>(PC</a:t>
            </a:r>
            <a:r>
              <a:rPr sz="3600" spc="105" dirty="0">
                <a:latin typeface="Yu Gothic"/>
                <a:cs typeface="Yu Gothic"/>
              </a:rPr>
              <a:t>では認証コード</a:t>
            </a:r>
            <a:r>
              <a:rPr sz="3600" b="1" spc="105" dirty="0">
                <a:latin typeface="Calibri"/>
                <a:cs typeface="Calibri"/>
              </a:rPr>
              <a:t>)</a:t>
            </a:r>
            <a:endParaRPr sz="3600">
              <a:latin typeface="Calibri"/>
              <a:cs typeface="Calibri"/>
            </a:endParaRPr>
          </a:p>
        </p:txBody>
      </p:sp>
      <p:sp>
        <p:nvSpPr>
          <p:cNvPr id="4" name="object 4"/>
          <p:cNvSpPr txBox="1"/>
          <p:nvPr/>
        </p:nvSpPr>
        <p:spPr>
          <a:xfrm>
            <a:off x="825500" y="8763000"/>
            <a:ext cx="5075555" cy="371475"/>
          </a:xfrm>
          <a:prstGeom prst="rect">
            <a:avLst/>
          </a:prstGeom>
        </p:spPr>
        <p:txBody>
          <a:bodyPr vert="horz" wrap="square" lIns="0" tIns="0" rIns="0" bIns="0" rtlCol="0">
            <a:spAutoFit/>
          </a:bodyPr>
          <a:lstStyle/>
          <a:p>
            <a:pPr marL="12700">
              <a:lnSpc>
                <a:spcPct val="100000"/>
              </a:lnSpc>
            </a:pPr>
            <a:r>
              <a:rPr sz="2300" spc="210" dirty="0">
                <a:latin typeface="Yu Mincho"/>
                <a:cs typeface="Yu Mincho"/>
              </a:rPr>
              <a:t>その他‹設定‹アカウント‹</a:t>
            </a:r>
            <a:r>
              <a:rPr sz="2300" spc="210" dirty="0">
                <a:latin typeface="Arial"/>
                <a:cs typeface="Arial"/>
              </a:rPr>
              <a:t>PIN</a:t>
            </a:r>
            <a:r>
              <a:rPr sz="2300" spc="210" dirty="0">
                <a:latin typeface="Yu Mincho"/>
                <a:cs typeface="Yu Mincho"/>
              </a:rPr>
              <a:t>コード</a:t>
            </a:r>
            <a:endParaRPr sz="2300">
              <a:latin typeface="Yu Mincho"/>
              <a:cs typeface="Yu Mincho"/>
            </a:endParaRPr>
          </a:p>
        </p:txBody>
      </p:sp>
      <p:sp>
        <p:nvSpPr>
          <p:cNvPr id="5" name="object 5"/>
          <p:cNvSpPr txBox="1"/>
          <p:nvPr/>
        </p:nvSpPr>
        <p:spPr>
          <a:xfrm>
            <a:off x="7200900" y="8915400"/>
            <a:ext cx="5526405" cy="379095"/>
          </a:xfrm>
          <a:prstGeom prst="rect">
            <a:avLst/>
          </a:prstGeom>
        </p:spPr>
        <p:txBody>
          <a:bodyPr vert="horz" wrap="square" lIns="0" tIns="0" rIns="0" bIns="0" rtlCol="0">
            <a:spAutoFit/>
          </a:bodyPr>
          <a:lstStyle/>
          <a:p>
            <a:pPr marL="12700">
              <a:lnSpc>
                <a:spcPct val="100000"/>
              </a:lnSpc>
            </a:pPr>
            <a:r>
              <a:rPr sz="2400" u="heavy" spc="-90" dirty="0">
                <a:latin typeface="Arial"/>
                <a:cs typeface="Arial"/>
                <a:hlinkClick r:id="rId2"/>
              </a:rPr>
              <a:t>http://yokotashurin.com/sns/line-privacy.html</a:t>
            </a:r>
            <a:endParaRPr sz="2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900" y="0"/>
            <a:ext cx="12325350" cy="572770"/>
          </a:xfrm>
          <a:prstGeom prst="rect">
            <a:avLst/>
          </a:prstGeom>
        </p:spPr>
        <p:txBody>
          <a:bodyPr vert="horz" wrap="square" lIns="0" tIns="0" rIns="0" bIns="0" rtlCol="0">
            <a:spAutoFit/>
          </a:bodyPr>
          <a:lstStyle/>
          <a:p>
            <a:pPr marL="12700">
              <a:lnSpc>
                <a:spcPct val="100000"/>
              </a:lnSpc>
            </a:pPr>
            <a:r>
              <a:rPr sz="3500" spc="-5" dirty="0">
                <a:solidFill>
                  <a:srgbClr val="000000"/>
                </a:solidFill>
              </a:rPr>
              <a:t>私自身も１つのメディアとして使っている</a:t>
            </a:r>
            <a:r>
              <a:rPr sz="3500" b="1" spc="-5" dirty="0">
                <a:solidFill>
                  <a:srgbClr val="000000"/>
                </a:solidFill>
                <a:latin typeface="Calibri"/>
                <a:cs typeface="Calibri"/>
              </a:rPr>
              <a:t>YouTube</a:t>
            </a:r>
            <a:r>
              <a:rPr sz="3500" spc="-5" dirty="0">
                <a:solidFill>
                  <a:srgbClr val="000000"/>
                </a:solidFill>
              </a:rPr>
              <a:t>チャンネル</a:t>
            </a:r>
            <a:endParaRPr sz="3500">
              <a:latin typeface="Calibri"/>
              <a:cs typeface="Calibri"/>
            </a:endParaRPr>
          </a:p>
        </p:txBody>
      </p:sp>
      <p:sp>
        <p:nvSpPr>
          <p:cNvPr id="3" name="object 3"/>
          <p:cNvSpPr/>
          <p:nvPr/>
        </p:nvSpPr>
        <p:spPr>
          <a:xfrm>
            <a:off x="203200" y="457200"/>
            <a:ext cx="12598400" cy="8839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35600" y="1092200"/>
            <a:ext cx="1384300" cy="2286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14800" y="1066800"/>
            <a:ext cx="876300" cy="3048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883900" y="1536700"/>
            <a:ext cx="1397000" cy="1397000"/>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7939303" y="1066800"/>
            <a:ext cx="4454525" cy="1800225"/>
          </a:xfrm>
          <a:prstGeom prst="rect">
            <a:avLst/>
          </a:prstGeom>
        </p:spPr>
        <p:txBody>
          <a:bodyPr vert="horz" wrap="square" lIns="0" tIns="0" rIns="0" bIns="0" rtlCol="0">
            <a:spAutoFit/>
          </a:bodyPr>
          <a:lstStyle/>
          <a:p>
            <a:pPr marL="239395">
              <a:lnSpc>
                <a:spcPct val="100000"/>
              </a:lnSpc>
            </a:pPr>
            <a:r>
              <a:rPr sz="1800" u="sng" spc="-70" dirty="0">
                <a:latin typeface="Arial"/>
                <a:cs typeface="Arial"/>
              </a:rPr>
              <a:t>https://</a:t>
            </a:r>
            <a:r>
              <a:rPr sz="1800" u="sng" spc="-70" dirty="0">
                <a:latin typeface="Arial"/>
                <a:cs typeface="Arial"/>
                <a:hlinkClick r:id="rId6"/>
              </a:rPr>
              <a:t>www.youtube.com/user/YokotaShurin/</a:t>
            </a:r>
            <a:endParaRPr sz="1800">
              <a:latin typeface="Arial"/>
              <a:cs typeface="Arial"/>
            </a:endParaRPr>
          </a:p>
          <a:p>
            <a:pPr>
              <a:lnSpc>
                <a:spcPct val="100000"/>
              </a:lnSpc>
            </a:pPr>
            <a:endParaRPr sz="1800">
              <a:latin typeface="Times New Roman"/>
              <a:cs typeface="Times New Roman"/>
            </a:endParaRPr>
          </a:p>
          <a:p>
            <a:pPr>
              <a:lnSpc>
                <a:spcPct val="100000"/>
              </a:lnSpc>
              <a:spcBef>
                <a:spcPts val="10"/>
              </a:spcBef>
            </a:pPr>
            <a:endParaRPr sz="2400">
              <a:latin typeface="Times New Roman"/>
              <a:cs typeface="Times New Roman"/>
            </a:endParaRPr>
          </a:p>
          <a:p>
            <a:pPr marL="12700">
              <a:lnSpc>
                <a:spcPct val="100000"/>
              </a:lnSpc>
            </a:pPr>
            <a:r>
              <a:rPr sz="2500" spc="-25" dirty="0">
                <a:solidFill>
                  <a:srgbClr val="FF2600"/>
                </a:solidFill>
                <a:latin typeface="Yu Gothic"/>
                <a:cs typeface="Yu Gothic"/>
              </a:rPr>
              <a:t>チャンネル登録して</a:t>
            </a:r>
            <a:endParaRPr sz="2500">
              <a:latin typeface="Yu Gothic"/>
              <a:cs typeface="Yu Gothic"/>
            </a:endParaRPr>
          </a:p>
          <a:p>
            <a:pPr marL="36830">
              <a:lnSpc>
                <a:spcPct val="100000"/>
              </a:lnSpc>
              <a:spcBef>
                <a:spcPts val="925"/>
              </a:spcBef>
            </a:pPr>
            <a:r>
              <a:rPr sz="2500" b="1" spc="170" dirty="0">
                <a:solidFill>
                  <a:srgbClr val="FF2600"/>
                </a:solidFill>
                <a:latin typeface="Calibri"/>
                <a:cs typeface="Calibri"/>
              </a:rPr>
              <a:t>SNS</a:t>
            </a:r>
            <a:r>
              <a:rPr sz="2500" spc="170" dirty="0">
                <a:solidFill>
                  <a:srgbClr val="FF2600"/>
                </a:solidFill>
                <a:latin typeface="Yu Gothic"/>
                <a:cs typeface="Yu Gothic"/>
              </a:rPr>
              <a:t>を勉強しよう3</a:t>
            </a:r>
            <a:endParaRPr sz="2500">
              <a:latin typeface="Yu Gothic"/>
              <a:cs typeface="Yu Gothic"/>
            </a:endParaRPr>
          </a:p>
        </p:txBody>
      </p:sp>
      <p:sp>
        <p:nvSpPr>
          <p:cNvPr id="8" name="object 8"/>
          <p:cNvSpPr/>
          <p:nvPr/>
        </p:nvSpPr>
        <p:spPr>
          <a:xfrm>
            <a:off x="431800" y="7467600"/>
            <a:ext cx="11798300" cy="19304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025900" y="1104900"/>
            <a:ext cx="1066800" cy="228600"/>
          </a:xfrm>
          <a:prstGeom prst="rect">
            <a:avLst/>
          </a:prstGeom>
          <a:blipFill>
            <a:blip r:embed="rId8" cstate="print"/>
            <a:stretch>
              <a:fillRect/>
            </a:stretch>
          </a:blip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39700">
              <a:lnSpc>
                <a:spcPts val="2085"/>
              </a:lnSpc>
            </a:pPr>
            <a:fld id="{81D60167-4931-47E6-BA6A-407CBD079E47}" type="slidenum">
              <a:rPr spc="-105" dirty="0"/>
              <a:t>7</a:t>
            </a:fld>
            <a:endParaRPr spc="-105"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70</a:t>
            </a:fld>
            <a:endParaRPr spc="-105"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
        <p:nvSpPr>
          <p:cNvPr id="2" name="object 2"/>
          <p:cNvSpPr txBox="1">
            <a:spLocks noGrp="1"/>
          </p:cNvSpPr>
          <p:nvPr>
            <p:ph type="title"/>
          </p:nvPr>
        </p:nvSpPr>
        <p:spPr>
          <a:prstGeom prst="rect">
            <a:avLst/>
          </a:prstGeom>
        </p:spPr>
        <p:txBody>
          <a:bodyPr vert="horz" wrap="square" lIns="0" tIns="200903" rIns="0" bIns="0" rtlCol="0">
            <a:spAutoFit/>
          </a:bodyPr>
          <a:lstStyle/>
          <a:p>
            <a:pPr marL="431800">
              <a:lnSpc>
                <a:spcPct val="100000"/>
              </a:lnSpc>
            </a:pPr>
            <a:r>
              <a:rPr sz="3900" spc="45" dirty="0">
                <a:solidFill>
                  <a:srgbClr val="000000"/>
                </a:solidFill>
                <a:latin typeface="SimSun"/>
                <a:cs typeface="SimSun"/>
              </a:rPr>
              <a:t>Instagram（インスタグラム）の３大特長と長所＆短所</a:t>
            </a:r>
            <a:endParaRPr sz="3900">
              <a:latin typeface="SimSun"/>
              <a:cs typeface="SimSun"/>
            </a:endParaRPr>
          </a:p>
        </p:txBody>
      </p:sp>
      <p:graphicFrame>
        <p:nvGraphicFramePr>
          <p:cNvPr id="3" name="object 3"/>
          <p:cNvGraphicFramePr>
            <a:graphicFrameLocks noGrp="1"/>
          </p:cNvGraphicFramePr>
          <p:nvPr/>
        </p:nvGraphicFramePr>
        <p:xfrm>
          <a:off x="463550" y="1009650"/>
          <a:ext cx="12325985" cy="8194675"/>
        </p:xfrm>
        <a:graphic>
          <a:graphicData uri="http://schemas.openxmlformats.org/drawingml/2006/table">
            <a:tbl>
              <a:tblPr firstRow="1" bandRow="1">
                <a:tableStyleId>{2D5ABB26-0587-4C30-8999-92F81FD0307C}</a:tableStyleId>
              </a:tblPr>
              <a:tblGrid>
                <a:gridCol w="2924213"/>
                <a:gridCol w="4695875"/>
                <a:gridCol w="4686363"/>
              </a:tblGrid>
              <a:tr h="741100">
                <a:tc>
                  <a:txBody>
                    <a:bodyPr/>
                    <a:lstStyle/>
                    <a:p>
                      <a:pPr marL="895350">
                        <a:lnSpc>
                          <a:spcPct val="100000"/>
                        </a:lnSpc>
                        <a:spcBef>
                          <a:spcPts val="1450"/>
                        </a:spcBef>
                      </a:pPr>
                      <a:r>
                        <a:rPr sz="2400" spc="90" dirty="0">
                          <a:latin typeface="Yu Gothic"/>
                          <a:cs typeface="Yu Gothic"/>
                        </a:rPr>
                        <a:t>3大特長</a:t>
                      </a:r>
                      <a:endParaRPr sz="2400">
                        <a:latin typeface="Yu Gothic"/>
                        <a:cs typeface="Yu Gothic"/>
                      </a:endParaRPr>
                    </a:p>
                  </a:txBody>
                  <a:tcPr marL="0" marR="0" marT="0" marB="0">
                    <a:lnL w="12700">
                      <a:solidFill>
                        <a:srgbClr val="606060"/>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F5D328"/>
                    </a:solidFill>
                  </a:tcPr>
                </a:tc>
                <a:tc>
                  <a:txBody>
                    <a:bodyPr/>
                    <a:lstStyle/>
                    <a:p>
                      <a:pPr algn="ctr">
                        <a:lnSpc>
                          <a:spcPct val="100000"/>
                        </a:lnSpc>
                        <a:spcBef>
                          <a:spcPts val="1450"/>
                        </a:spcBef>
                      </a:pPr>
                      <a:r>
                        <a:rPr sz="2400" dirty="0">
                          <a:latin typeface="Yu Gothic"/>
                          <a:cs typeface="Yu Gothic"/>
                        </a:rPr>
                        <a:t>長所</a:t>
                      </a:r>
                      <a:endParaRPr sz="2400">
                        <a:latin typeface="Yu Gothic"/>
                        <a:cs typeface="Yu Gothic"/>
                      </a:endParaRPr>
                    </a:p>
                  </a:txBody>
                  <a:tcPr marL="0" marR="0" marT="0" marB="0">
                    <a:lnL w="12700">
                      <a:solidFill>
                        <a:srgbClr val="B8B8B8"/>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F5D328"/>
                    </a:solidFill>
                  </a:tcPr>
                </a:tc>
                <a:tc>
                  <a:txBody>
                    <a:bodyPr/>
                    <a:lstStyle/>
                    <a:p>
                      <a:pPr marL="12065" algn="ctr">
                        <a:lnSpc>
                          <a:spcPct val="100000"/>
                        </a:lnSpc>
                        <a:spcBef>
                          <a:spcPts val="1450"/>
                        </a:spcBef>
                      </a:pPr>
                      <a:r>
                        <a:rPr sz="2400" dirty="0">
                          <a:latin typeface="Yu Gothic"/>
                          <a:cs typeface="Yu Gothic"/>
                        </a:rPr>
                        <a:t>短所</a:t>
                      </a:r>
                      <a:endParaRPr sz="2400">
                        <a:latin typeface="Yu Gothic"/>
                        <a:cs typeface="Yu Gothic"/>
                      </a:endParaRPr>
                    </a:p>
                  </a:txBody>
                  <a:tcPr marL="0" marR="0" marT="0" marB="0">
                    <a:lnL w="12700">
                      <a:solidFill>
                        <a:srgbClr val="B8B8B8"/>
                      </a:solidFill>
                      <a:prstDash val="solid"/>
                    </a:lnL>
                    <a:lnR w="12700">
                      <a:solidFill>
                        <a:srgbClr val="606060"/>
                      </a:solidFill>
                      <a:prstDash val="solid"/>
                    </a:lnR>
                    <a:lnT w="12700">
                      <a:solidFill>
                        <a:srgbClr val="606060"/>
                      </a:solidFill>
                      <a:prstDash val="solid"/>
                    </a:lnT>
                    <a:lnB w="12700">
                      <a:solidFill>
                        <a:srgbClr val="B8B8B8"/>
                      </a:solidFill>
                      <a:prstDash val="solid"/>
                    </a:lnB>
                    <a:solidFill>
                      <a:srgbClr val="F5D328"/>
                    </a:solidFill>
                  </a:tcPr>
                </a:tc>
              </a:tr>
              <a:tr h="458564">
                <a:tc>
                  <a:txBody>
                    <a:bodyPr/>
                    <a:lstStyle/>
                    <a:p>
                      <a:endParaRPr sz="2400">
                        <a:latin typeface="Yu Gothic"/>
                        <a:cs typeface="Yu Gothic"/>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414"/>
                        </a:spcBef>
                      </a:pPr>
                      <a:r>
                        <a:rPr sz="2400" spc="-20" dirty="0">
                          <a:latin typeface="Yu Mincho"/>
                          <a:cs typeface="Yu Mincho"/>
                        </a:rPr>
                        <a:t>・画像加工できるフィルター内蔵</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115"/>
                        </a:spcBef>
                      </a:pPr>
                      <a:r>
                        <a:rPr sz="2400" dirty="0">
                          <a:latin typeface="Yu Mincho"/>
                          <a:cs typeface="Yu Mincho"/>
                        </a:rPr>
                        <a:t>・位置情報から自宅を特定される</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835"/>
                        </a:lnSpc>
                      </a:pPr>
                      <a:r>
                        <a:rPr sz="2400" dirty="0">
                          <a:latin typeface="Yu Mincho"/>
                          <a:cs typeface="Yu Mincho"/>
                        </a:rPr>
                        <a:t>され、キレイな写真が多い</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535"/>
                        </a:lnSpc>
                      </a:pPr>
                      <a:r>
                        <a:rPr sz="2400" dirty="0">
                          <a:latin typeface="Yu Mincho"/>
                          <a:cs typeface="Yu Mincho"/>
                        </a:rPr>
                        <a:t>可能性あり</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00050">
                <a:tc>
                  <a:txBody>
                    <a:bodyPr/>
                    <a:lstStyle/>
                    <a:p>
                      <a:pPr marL="57150">
                        <a:lnSpc>
                          <a:spcPts val="2835"/>
                        </a:lnSpc>
                      </a:pPr>
                      <a:r>
                        <a:rPr sz="2400" dirty="0">
                          <a:latin typeface="Yu Mincho"/>
                          <a:cs typeface="Yu Mincho"/>
                        </a:rPr>
                        <a:t>世界最大の写真サー</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835"/>
                        </a:lnSpc>
                      </a:pPr>
                      <a:r>
                        <a:rPr sz="2400" spc="-10" dirty="0">
                          <a:latin typeface="Yu Mincho"/>
                          <a:cs typeface="Yu Mincho"/>
                        </a:rPr>
                        <a:t>・シンプルなレイアウトで写真を</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535"/>
                        </a:lnSpc>
                      </a:pPr>
                      <a:r>
                        <a:rPr sz="2400" dirty="0">
                          <a:latin typeface="Yu Mincho"/>
                          <a:cs typeface="Yu Mincho"/>
                        </a:rPr>
                        <a:t>・コメントを悪用したスパム企業</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00050">
                <a:tc>
                  <a:txBody>
                    <a:bodyPr/>
                    <a:lstStyle/>
                    <a:p>
                      <a:pPr marL="57150">
                        <a:lnSpc>
                          <a:spcPts val="2785"/>
                        </a:lnSpc>
                      </a:pPr>
                      <a:r>
                        <a:rPr sz="2400" dirty="0">
                          <a:latin typeface="Yu Mincho"/>
                          <a:cs typeface="Yu Mincho"/>
                        </a:rPr>
                        <a:t>ビス</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ct val="100000"/>
                        </a:lnSpc>
                      </a:pPr>
                      <a:r>
                        <a:rPr sz="2400" dirty="0">
                          <a:latin typeface="Yu Mincho"/>
                          <a:cs typeface="Yu Mincho"/>
                        </a:rPr>
                        <a:t>見ることに集中できる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585"/>
                        </a:lnSpc>
                      </a:pPr>
                      <a:r>
                        <a:rPr sz="2400" spc="-10" dirty="0">
                          <a:latin typeface="Yu Mincho"/>
                          <a:cs typeface="Yu Mincho"/>
                        </a:rPr>
                        <a:t>への広告で荒らされやすい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835"/>
                        </a:lnSpc>
                      </a:pPr>
                      <a:r>
                        <a:rPr sz="2400" spc="-5" dirty="0">
                          <a:latin typeface="Yu Mincho"/>
                          <a:cs typeface="Yu Mincho"/>
                        </a:rPr>
                        <a:t>・芸能人は著名人が次々と始めて</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535"/>
                        </a:lnSpc>
                      </a:pPr>
                      <a:r>
                        <a:rPr sz="2400" spc="-10" dirty="0">
                          <a:latin typeface="Yu Mincho"/>
                          <a:cs typeface="Yu Mincho"/>
                        </a:rPr>
                        <a:t>・効果的な業界や業種が絞られて</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34074">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58140">
                        <a:lnSpc>
                          <a:spcPts val="2835"/>
                        </a:lnSpc>
                      </a:pPr>
                      <a:r>
                        <a:rPr sz="2400" dirty="0">
                          <a:latin typeface="Yu Mincho"/>
                          <a:cs typeface="Yu Mincho"/>
                        </a:rPr>
                        <a:t>日常を垣間見れる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61315">
                        <a:lnSpc>
                          <a:spcPts val="2535"/>
                        </a:lnSpc>
                      </a:pPr>
                      <a:r>
                        <a:rPr sz="2400" spc="-25" dirty="0">
                          <a:latin typeface="Yu Mincho"/>
                          <a:cs typeface="Yu Mincho"/>
                        </a:rPr>
                        <a:t>表現しにくい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B8B8B8"/>
                      </a:solidFill>
                      <a:prstDash val="solid"/>
                    </a:lnB>
                    <a:solidFill>
                      <a:srgbClr val="EBEBEB"/>
                    </a:solidFill>
                  </a:tcPr>
                </a:tc>
              </a:tr>
              <a:tr h="473975">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385"/>
                        </a:spcBef>
                      </a:pPr>
                      <a:r>
                        <a:rPr sz="2400" dirty="0">
                          <a:latin typeface="Yu Mincho"/>
                          <a:cs typeface="Yu Mincho"/>
                        </a:rPr>
                        <a:t>・余計なお世話やお節介が無い</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385"/>
                        </a:spcBef>
                      </a:pPr>
                      <a:r>
                        <a:rPr sz="2400" spc="-40" dirty="0">
                          <a:latin typeface="Yu Mincho"/>
                          <a:cs typeface="Yu Mincho"/>
                        </a:rPr>
                        <a:t>・他のソーシャルメディアと違い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40005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685"/>
                        </a:lnSpc>
                      </a:pPr>
                      <a:r>
                        <a:rPr sz="2400" spc="-30" dirty="0">
                          <a:latin typeface="Yu Mincho"/>
                          <a:cs typeface="Yu Mincho"/>
                        </a:rPr>
                        <a:t>（他人にシェア、いいね等）</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685"/>
                        </a:lnSpc>
                      </a:pPr>
                      <a:r>
                        <a:rPr sz="2400" spc="-20" dirty="0">
                          <a:latin typeface="Yu Mincho"/>
                          <a:cs typeface="Yu Mincho"/>
                        </a:rPr>
                        <a:t>投稿が拡散しにくい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793750">
                <a:tc>
                  <a:txBody>
                    <a:bodyPr/>
                    <a:lstStyle/>
                    <a:p>
                      <a:pPr marL="57150">
                        <a:lnSpc>
                          <a:spcPct val="100000"/>
                        </a:lnSpc>
                        <a:spcBef>
                          <a:spcPts val="1350"/>
                        </a:spcBef>
                      </a:pPr>
                      <a:r>
                        <a:rPr sz="2400" dirty="0">
                          <a:latin typeface="Yu Mincho"/>
                          <a:cs typeface="Yu Mincho"/>
                        </a:rPr>
                        <a:t>ウザくない</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735"/>
                        </a:lnSpc>
                      </a:pPr>
                      <a:r>
                        <a:rPr sz="2400" dirty="0">
                          <a:latin typeface="Yu Mincho"/>
                          <a:cs typeface="Yu Mincho"/>
                        </a:rPr>
                        <a:t>・文字だけの投稿やリンク投稿が</a:t>
                      </a:r>
                      <a:endParaRPr sz="2400">
                        <a:latin typeface="Yu Mincho"/>
                        <a:cs typeface="Yu Mincho"/>
                      </a:endParaRPr>
                    </a:p>
                    <a:p>
                      <a:pPr marL="358140">
                        <a:lnSpc>
                          <a:spcPct val="100000"/>
                        </a:lnSpc>
                        <a:spcBef>
                          <a:spcPts val="219"/>
                        </a:spcBef>
                      </a:pPr>
                      <a:r>
                        <a:rPr sz="2400" dirty="0">
                          <a:latin typeface="Yu Mincho"/>
                          <a:cs typeface="Yu Mincho"/>
                        </a:rPr>
                        <a:t>出来ない</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735"/>
                        </a:lnSpc>
                      </a:pPr>
                      <a:r>
                        <a:rPr sz="2400" spc="5" dirty="0">
                          <a:latin typeface="Yu Mincho"/>
                          <a:cs typeface="Yu Mincho"/>
                        </a:rPr>
                        <a:t>・webサイトへの誘導できず、表</a:t>
                      </a:r>
                      <a:endParaRPr sz="2400">
                        <a:latin typeface="Yu Mincho"/>
                        <a:cs typeface="Yu Mincho"/>
                      </a:endParaRPr>
                    </a:p>
                    <a:p>
                      <a:pPr marL="361315">
                        <a:lnSpc>
                          <a:spcPct val="100000"/>
                        </a:lnSpc>
                        <a:spcBef>
                          <a:spcPts val="219"/>
                        </a:spcBef>
                      </a:pPr>
                      <a:r>
                        <a:rPr sz="2400" dirty="0">
                          <a:latin typeface="Yu Mincho"/>
                          <a:cs typeface="Yu Mincho"/>
                        </a:rPr>
                        <a:t>現力に乏しい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685"/>
                        </a:lnSpc>
                      </a:pPr>
                      <a:r>
                        <a:rPr sz="2400" dirty="0">
                          <a:latin typeface="Yu Mincho"/>
                          <a:cs typeface="Yu Mincho"/>
                        </a:rPr>
                        <a:t>・広告が表示されない</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685"/>
                        </a:lnSpc>
                      </a:pPr>
                      <a:r>
                        <a:rPr sz="2400" dirty="0">
                          <a:latin typeface="Yu Mincho"/>
                          <a:cs typeface="Yu Mincho"/>
                        </a:rPr>
                        <a:t>・新しい出会いを深める交流をす</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18657">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58140">
                        <a:lnSpc>
                          <a:spcPts val="2685"/>
                        </a:lnSpc>
                      </a:pPr>
                      <a:r>
                        <a:rPr sz="2400" spc="105" dirty="0">
                          <a:latin typeface="Yu Mincho"/>
                          <a:cs typeface="Yu Mincho"/>
                        </a:rPr>
                        <a:t>（2015.10から広告開始）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B8B8B8"/>
                      </a:solidFill>
                      <a:prstDash val="solid"/>
                    </a:lnB>
                    <a:solidFill>
                      <a:srgbClr val="EBEBEB"/>
                    </a:solidFill>
                  </a:tcPr>
                </a:tc>
                <a:tc>
                  <a:txBody>
                    <a:bodyPr/>
                    <a:lstStyle/>
                    <a:p>
                      <a:pPr marL="361315">
                        <a:lnSpc>
                          <a:spcPts val="2685"/>
                        </a:lnSpc>
                      </a:pPr>
                      <a:r>
                        <a:rPr sz="2400" dirty="0">
                          <a:latin typeface="Yu Mincho"/>
                          <a:cs typeface="Yu Mincho"/>
                        </a:rPr>
                        <a:t>るのが難しい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B8B8B8"/>
                      </a:solidFill>
                      <a:prstDash val="solid"/>
                    </a:lnB>
                    <a:solidFill>
                      <a:srgbClr val="EBEBEB"/>
                    </a:solidFill>
                  </a:tcPr>
                </a:tc>
              </a:tr>
              <a:tr h="483042">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3340">
                        <a:lnSpc>
                          <a:spcPct val="100000"/>
                        </a:lnSpc>
                        <a:spcBef>
                          <a:spcPts val="455"/>
                        </a:spcBef>
                      </a:pPr>
                      <a:r>
                        <a:rPr sz="2400" spc="-5" dirty="0">
                          <a:latin typeface="Yu Mincho"/>
                          <a:cs typeface="Yu Mincho"/>
                        </a:rPr>
                        <a:t>・ハッシュタグ検索はキーワード</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solidFill>
                      <a:srgbClr val="EBEBEB"/>
                    </a:solidFill>
                  </a:tcPr>
                </a:tc>
                <a:tc>
                  <a:txBody>
                    <a:bodyPr/>
                    <a:lstStyle/>
                    <a:p>
                      <a:pPr marL="56515">
                        <a:lnSpc>
                          <a:spcPct val="100000"/>
                        </a:lnSpc>
                        <a:spcBef>
                          <a:spcPts val="455"/>
                        </a:spcBef>
                      </a:pPr>
                      <a:r>
                        <a:rPr sz="2400" dirty="0">
                          <a:latin typeface="Yu Mincho"/>
                          <a:cs typeface="Yu Mincho"/>
                        </a:rPr>
                        <a:t>・まだまだ検索精度が甘く、情報</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solidFill>
                      <a:srgbClr val="EBEBEB"/>
                    </a:solidFill>
                  </a:tcPr>
                </a:tc>
              </a:tr>
              <a:tr h="39370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358140">
                        <a:lnSpc>
                          <a:spcPts val="2685"/>
                        </a:lnSpc>
                      </a:pPr>
                      <a:r>
                        <a:rPr sz="2400" dirty="0">
                          <a:latin typeface="Yu Mincho"/>
                          <a:cs typeface="Yu Mincho"/>
                        </a:rPr>
                        <a:t>検索にない発見がある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361315">
                        <a:lnSpc>
                          <a:spcPts val="2685"/>
                        </a:lnSpc>
                      </a:pPr>
                      <a:r>
                        <a:rPr sz="2400" spc="-25" dirty="0">
                          <a:latin typeface="Yu Mincho"/>
                          <a:cs typeface="Yu Mincho"/>
                        </a:rPr>
                        <a:t>を見つけにくい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787400">
                <a:tc>
                  <a:txBody>
                    <a:bodyPr/>
                    <a:lstStyle/>
                    <a:p>
                      <a:pPr marL="57150">
                        <a:lnSpc>
                          <a:spcPct val="100000"/>
                        </a:lnSpc>
                        <a:spcBef>
                          <a:spcPts val="1400"/>
                        </a:spcBef>
                      </a:pPr>
                      <a:r>
                        <a:rPr sz="2400" dirty="0">
                          <a:latin typeface="Yu Mincho"/>
                          <a:cs typeface="Yu Mincho"/>
                        </a:rPr>
                        <a:t>新しい検索エンジン</a:t>
                      </a:r>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685"/>
                        </a:lnSpc>
                      </a:pPr>
                      <a:r>
                        <a:rPr sz="2400" spc="65" dirty="0">
                          <a:latin typeface="Yu Mincho"/>
                          <a:cs typeface="Yu Mincho"/>
                        </a:rPr>
                        <a:t>・Instagram検索で上位を取りや</a:t>
                      </a:r>
                      <a:endParaRPr sz="2400">
                        <a:latin typeface="Yu Mincho"/>
                        <a:cs typeface="Yu Mincho"/>
                      </a:endParaRPr>
                    </a:p>
                    <a:p>
                      <a:pPr marL="358140">
                        <a:lnSpc>
                          <a:spcPct val="100000"/>
                        </a:lnSpc>
                        <a:spcBef>
                          <a:spcPts val="219"/>
                        </a:spcBef>
                      </a:pPr>
                      <a:r>
                        <a:rPr sz="2400" dirty="0">
                          <a:latin typeface="Yu Mincho"/>
                          <a:cs typeface="Yu Mincho"/>
                        </a:rPr>
                        <a:t>すい（先行者利益あり）</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685"/>
                        </a:lnSpc>
                      </a:pPr>
                      <a:r>
                        <a:rPr sz="2400" dirty="0">
                          <a:latin typeface="Yu Mincho"/>
                          <a:cs typeface="Yu Mincho"/>
                        </a:rPr>
                        <a:t>・スパム投稿に荒らされる可能性</a:t>
                      </a:r>
                      <a:endParaRPr sz="2400">
                        <a:latin typeface="Yu Mincho"/>
                        <a:cs typeface="Yu Mincho"/>
                      </a:endParaRPr>
                    </a:p>
                    <a:p>
                      <a:pPr marL="361315">
                        <a:lnSpc>
                          <a:spcPct val="100000"/>
                        </a:lnSpc>
                        <a:spcBef>
                          <a:spcPts val="219"/>
                        </a:spcBef>
                      </a:pPr>
                      <a:r>
                        <a:rPr sz="2400" dirty="0">
                          <a:latin typeface="Yu Mincho"/>
                          <a:cs typeface="Yu Mincho"/>
                        </a:rPr>
                        <a:t>が高い</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00050">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solidFill>
                      <a:srgbClr val="EBEBEB"/>
                    </a:solidFill>
                  </a:tcPr>
                </a:tc>
                <a:tc>
                  <a:txBody>
                    <a:bodyPr/>
                    <a:lstStyle/>
                    <a:p>
                      <a:pPr marL="53340">
                        <a:lnSpc>
                          <a:spcPts val="2685"/>
                        </a:lnSpc>
                      </a:pPr>
                      <a:r>
                        <a:rPr sz="2400" dirty="0">
                          <a:latin typeface="Yu Mincho"/>
                          <a:cs typeface="Yu Mincho"/>
                        </a:rPr>
                        <a:t>・実店舗誘導型のビジネスは効果</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solidFill>
                      <a:srgbClr val="EBEBEB"/>
                    </a:solidFill>
                  </a:tcPr>
                </a:tc>
                <a:tc>
                  <a:txBody>
                    <a:bodyPr/>
                    <a:lstStyle/>
                    <a:p>
                      <a:pPr marL="56515">
                        <a:lnSpc>
                          <a:spcPts val="2685"/>
                        </a:lnSpc>
                      </a:pPr>
                      <a:r>
                        <a:rPr sz="2400" spc="-10" dirty="0">
                          <a:latin typeface="Yu Mincho"/>
                          <a:cs typeface="Yu Mincho"/>
                        </a:rPr>
                        <a:t>・ユーザー離れを起こすのも時間</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solidFill>
                      <a:srgbClr val="EBEBEB"/>
                    </a:solidFill>
                  </a:tcPr>
                </a:tc>
              </a:tr>
              <a:tr h="415952">
                <a:tc>
                  <a:txBody>
                    <a:bodyPr/>
                    <a:lstStyle/>
                    <a:p>
                      <a:endParaRPr sz="2400">
                        <a:latin typeface="Yu Mincho"/>
                        <a:cs typeface="Yu Mincho"/>
                      </a:endParaRPr>
                    </a:p>
                  </a:txBody>
                  <a:tcPr marL="0" marR="0" marT="0" marB="0">
                    <a:lnL w="12700">
                      <a:solidFill>
                        <a:srgbClr val="606060"/>
                      </a:solidFill>
                      <a:prstDash val="solid"/>
                    </a:lnL>
                    <a:lnR w="12700">
                      <a:solidFill>
                        <a:srgbClr val="B8B8B8"/>
                      </a:solidFill>
                      <a:prstDash val="solid"/>
                    </a:lnR>
                    <a:lnB w="12700">
                      <a:solidFill>
                        <a:srgbClr val="606060"/>
                      </a:solidFill>
                      <a:prstDash val="solid"/>
                    </a:lnB>
                    <a:solidFill>
                      <a:srgbClr val="EBEBEB"/>
                    </a:solidFill>
                  </a:tcPr>
                </a:tc>
                <a:tc>
                  <a:txBody>
                    <a:bodyPr/>
                    <a:lstStyle/>
                    <a:p>
                      <a:pPr marL="358140">
                        <a:lnSpc>
                          <a:spcPts val="2735"/>
                        </a:lnSpc>
                      </a:pPr>
                      <a:r>
                        <a:rPr sz="2400" dirty="0">
                          <a:latin typeface="Yu Mincho"/>
                          <a:cs typeface="Yu Mincho"/>
                        </a:rPr>
                        <a:t>的である</a:t>
                      </a:r>
                      <a:endParaRPr sz="2400">
                        <a:latin typeface="Yu Mincho"/>
                        <a:cs typeface="Yu Mincho"/>
                      </a:endParaRPr>
                    </a:p>
                  </a:txBody>
                  <a:tcPr marL="0" marR="0" marT="0" marB="0">
                    <a:lnL w="12700">
                      <a:solidFill>
                        <a:srgbClr val="B8B8B8"/>
                      </a:solidFill>
                      <a:prstDash val="solid"/>
                    </a:lnL>
                    <a:lnR w="12700">
                      <a:solidFill>
                        <a:srgbClr val="B8B8B8"/>
                      </a:solidFill>
                      <a:prstDash val="solid"/>
                    </a:lnR>
                    <a:lnB w="12700">
                      <a:solidFill>
                        <a:srgbClr val="606060"/>
                      </a:solidFill>
                      <a:prstDash val="solid"/>
                    </a:lnB>
                    <a:solidFill>
                      <a:srgbClr val="EBEBEB"/>
                    </a:solidFill>
                  </a:tcPr>
                </a:tc>
                <a:tc>
                  <a:txBody>
                    <a:bodyPr/>
                    <a:lstStyle/>
                    <a:p>
                      <a:pPr marL="361315">
                        <a:lnSpc>
                          <a:spcPts val="2735"/>
                        </a:lnSpc>
                      </a:pPr>
                      <a:r>
                        <a:rPr sz="2400" dirty="0">
                          <a:latin typeface="Yu Mincho"/>
                          <a:cs typeface="Yu Mincho"/>
                        </a:rPr>
                        <a:t>の問題？</a:t>
                      </a:r>
                      <a:endParaRPr sz="2400">
                        <a:latin typeface="Yu Mincho"/>
                        <a:cs typeface="Yu Mincho"/>
                      </a:endParaRPr>
                    </a:p>
                  </a:txBody>
                  <a:tcPr marL="0" marR="0" marT="0" marB="0">
                    <a:lnL w="12700">
                      <a:solidFill>
                        <a:srgbClr val="B8B8B8"/>
                      </a:solidFill>
                      <a:prstDash val="solid"/>
                    </a:lnL>
                    <a:lnR w="12700">
                      <a:solidFill>
                        <a:srgbClr val="606060"/>
                      </a:solidFill>
                      <a:prstDash val="solid"/>
                    </a:lnR>
                    <a:lnB w="12700">
                      <a:solidFill>
                        <a:srgbClr val="606060"/>
                      </a:solidFill>
                      <a:prstDash val="solid"/>
                    </a:lnB>
                    <a:solidFill>
                      <a:srgbClr val="EBEBEB"/>
                    </a:solid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5000" y="0"/>
            <a:ext cx="1605280" cy="293370"/>
          </a:xfrm>
          <a:prstGeom prst="rect">
            <a:avLst/>
          </a:prstGeom>
        </p:spPr>
        <p:txBody>
          <a:bodyPr vert="horz" wrap="square" lIns="0" tIns="0" rIns="0" bIns="0" rtlCol="0">
            <a:spAutoFit/>
          </a:bodyPr>
          <a:lstStyle/>
          <a:p>
            <a:pPr marL="12700">
              <a:lnSpc>
                <a:spcPct val="100000"/>
              </a:lnSpc>
            </a:pPr>
            <a:r>
              <a:rPr sz="1800" dirty="0">
                <a:latin typeface="Yu Mincho"/>
                <a:cs typeface="Yu Mincho"/>
              </a:rPr>
              <a:t>イ</a:t>
            </a:r>
            <a:r>
              <a:rPr sz="1800" spc="-75" dirty="0">
                <a:latin typeface="Yu Mincho"/>
                <a:cs typeface="Yu Mincho"/>
              </a:rPr>
              <a:t>ン</a:t>
            </a:r>
            <a:r>
              <a:rPr sz="1800" dirty="0">
                <a:latin typeface="Yu Mincho"/>
                <a:cs typeface="Yu Mincho"/>
              </a:rPr>
              <a:t>スタグ</a:t>
            </a:r>
            <a:r>
              <a:rPr sz="1800" spc="-90" dirty="0">
                <a:latin typeface="Yu Mincho"/>
                <a:cs typeface="Yu Mincho"/>
              </a:rPr>
              <a:t>ラ</a:t>
            </a:r>
            <a:r>
              <a:rPr sz="1800" dirty="0">
                <a:latin typeface="Yu Mincho"/>
                <a:cs typeface="Yu Mincho"/>
              </a:rPr>
              <a:t>ム</a:t>
            </a:r>
            <a:endParaRPr sz="1800">
              <a:latin typeface="Yu Mincho"/>
              <a:cs typeface="Yu Mincho"/>
            </a:endParaRPr>
          </a:p>
        </p:txBody>
      </p:sp>
      <p:sp>
        <p:nvSpPr>
          <p:cNvPr id="3" name="object 3"/>
          <p:cNvSpPr/>
          <p:nvPr/>
        </p:nvSpPr>
        <p:spPr>
          <a:xfrm>
            <a:off x="12700" y="2286000"/>
            <a:ext cx="12979400" cy="6921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500" y="736600"/>
            <a:ext cx="7772400" cy="53340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95300" y="1294907"/>
            <a:ext cx="4448175" cy="2131695"/>
          </a:xfrm>
          <a:prstGeom prst="rect">
            <a:avLst/>
          </a:prstGeom>
        </p:spPr>
        <p:txBody>
          <a:bodyPr vert="horz" wrap="square" lIns="0" tIns="0" rIns="0" bIns="0" rtlCol="0">
            <a:spAutoFit/>
          </a:bodyPr>
          <a:lstStyle/>
          <a:p>
            <a:pPr marL="12700" marR="5080">
              <a:lnSpc>
                <a:spcPct val="131900"/>
              </a:lnSpc>
            </a:pPr>
            <a:r>
              <a:rPr sz="2100" spc="-10" dirty="0">
                <a:latin typeface="Yu Mincho"/>
                <a:cs typeface="Yu Mincho"/>
              </a:rPr>
              <a:t>法人ではないがビジネス利用してい  </a:t>
            </a:r>
            <a:r>
              <a:rPr sz="2100" spc="-55" dirty="0">
                <a:latin typeface="Yu Mincho"/>
                <a:cs typeface="Yu Mincho"/>
              </a:rPr>
              <a:t>る</a:t>
            </a:r>
            <a:r>
              <a:rPr sz="2100" spc="-55" dirty="0">
                <a:latin typeface="Arial"/>
                <a:cs typeface="Arial"/>
              </a:rPr>
              <a:t>Instagram</a:t>
            </a:r>
            <a:r>
              <a:rPr sz="2100" spc="-55" dirty="0">
                <a:latin typeface="Yu Mincho"/>
                <a:cs typeface="Yu Mincho"/>
              </a:rPr>
              <a:t>個人アカウント（たとえ  </a:t>
            </a:r>
            <a:r>
              <a:rPr sz="2100" spc="-5" dirty="0">
                <a:latin typeface="Yu Mincho"/>
                <a:cs typeface="Yu Mincho"/>
              </a:rPr>
              <a:t>ば美容師やフリーカメラマン）まで  </a:t>
            </a:r>
            <a:r>
              <a:rPr sz="2100" spc="-35" dirty="0">
                <a:latin typeface="Yu Mincho"/>
                <a:cs typeface="Yu Mincho"/>
              </a:rPr>
              <a:t>含めると、国内だけでも</a:t>
            </a:r>
            <a:r>
              <a:rPr sz="2100" spc="-35" dirty="0">
                <a:latin typeface="Arial"/>
                <a:cs typeface="Arial"/>
              </a:rPr>
              <a:t>2</a:t>
            </a:r>
            <a:r>
              <a:rPr sz="2100" spc="-35" dirty="0">
                <a:latin typeface="Yu Mincho"/>
                <a:cs typeface="Yu Mincho"/>
              </a:rPr>
              <a:t>万</a:t>
            </a:r>
            <a:r>
              <a:rPr sz="2100" spc="-35" dirty="0">
                <a:latin typeface="Arial"/>
                <a:cs typeface="Arial"/>
              </a:rPr>
              <a:t>5000</a:t>
            </a:r>
            <a:r>
              <a:rPr sz="2100" spc="-35" dirty="0">
                <a:latin typeface="Yu Mincho"/>
                <a:cs typeface="Yu Mincho"/>
              </a:rPr>
              <a:t>アカ  </a:t>
            </a:r>
            <a:r>
              <a:rPr sz="2100" spc="-45" dirty="0">
                <a:latin typeface="Yu Mincho"/>
                <a:cs typeface="Yu Mincho"/>
              </a:rPr>
              <a:t>ウント以上が存在するとみられま</a:t>
            </a:r>
            <a:r>
              <a:rPr sz="2100" spc="-254" dirty="0">
                <a:latin typeface="Yu Mincho"/>
                <a:cs typeface="Yu Mincho"/>
              </a:rPr>
              <a:t>す</a:t>
            </a:r>
            <a:r>
              <a:rPr sz="2100" dirty="0">
                <a:latin typeface="Yu Mincho"/>
                <a:cs typeface="Yu Mincho"/>
              </a:rPr>
              <a:t>。</a:t>
            </a:r>
            <a:endParaRPr sz="2100">
              <a:latin typeface="Yu Mincho"/>
              <a:cs typeface="Yu Mincho"/>
            </a:endParaRPr>
          </a:p>
        </p:txBody>
      </p:sp>
      <p:sp>
        <p:nvSpPr>
          <p:cNvPr id="6" name="object 6"/>
          <p:cNvSpPr txBox="1"/>
          <p:nvPr/>
        </p:nvSpPr>
        <p:spPr>
          <a:xfrm>
            <a:off x="1714500" y="6819900"/>
            <a:ext cx="3699510" cy="300990"/>
          </a:xfrm>
          <a:prstGeom prst="rect">
            <a:avLst/>
          </a:prstGeom>
        </p:spPr>
        <p:txBody>
          <a:bodyPr vert="horz" wrap="square" lIns="0" tIns="0" rIns="0" bIns="0" rtlCol="0">
            <a:spAutoFit/>
          </a:bodyPr>
          <a:lstStyle/>
          <a:p>
            <a:pPr marL="12700">
              <a:lnSpc>
                <a:spcPct val="100000"/>
              </a:lnSpc>
            </a:pPr>
            <a:r>
              <a:rPr sz="1800" b="1" spc="35" dirty="0">
                <a:latin typeface="Calibri"/>
                <a:cs typeface="Calibri"/>
              </a:rPr>
              <a:t>2010</a:t>
            </a:r>
            <a:r>
              <a:rPr sz="1800" spc="35" dirty="0">
                <a:latin typeface="Yu Gothic"/>
                <a:cs typeface="Yu Gothic"/>
              </a:rPr>
              <a:t>年</a:t>
            </a:r>
            <a:r>
              <a:rPr sz="1800" b="1" spc="35" dirty="0">
                <a:latin typeface="Calibri"/>
                <a:cs typeface="Calibri"/>
              </a:rPr>
              <a:t>10</a:t>
            </a:r>
            <a:r>
              <a:rPr sz="1800" spc="35" dirty="0">
                <a:latin typeface="Yu Gothic"/>
                <a:cs typeface="Yu Gothic"/>
              </a:rPr>
              <a:t>月</a:t>
            </a:r>
            <a:r>
              <a:rPr sz="1800" b="1" spc="40" dirty="0">
                <a:latin typeface="Calibri"/>
                <a:cs typeface="Calibri"/>
              </a:rPr>
              <a:t>iPho</a:t>
            </a:r>
            <a:r>
              <a:rPr sz="1800" b="1" spc="15" dirty="0">
                <a:latin typeface="Calibri"/>
                <a:cs typeface="Calibri"/>
              </a:rPr>
              <a:t>ne</a:t>
            </a:r>
            <a:r>
              <a:rPr sz="1800" spc="15" dirty="0">
                <a:latin typeface="Yu Gothic"/>
                <a:cs typeface="Yu Gothic"/>
              </a:rPr>
              <a:t>アプリをリリ</a:t>
            </a:r>
            <a:r>
              <a:rPr sz="1800" spc="-180" dirty="0">
                <a:latin typeface="Yu Gothic"/>
                <a:cs typeface="Yu Gothic"/>
              </a:rPr>
              <a:t>ー</a:t>
            </a:r>
            <a:r>
              <a:rPr sz="1800" dirty="0">
                <a:latin typeface="Yu Gothic"/>
                <a:cs typeface="Yu Gothic"/>
              </a:rPr>
              <a:t>ス</a:t>
            </a:r>
            <a:endParaRPr sz="1800">
              <a:latin typeface="Yu Gothic"/>
              <a:cs typeface="Yu Gothic"/>
            </a:endParaRPr>
          </a:p>
        </p:txBody>
      </p:sp>
      <p:sp>
        <p:nvSpPr>
          <p:cNvPr id="7" name="object 7"/>
          <p:cNvSpPr txBox="1"/>
          <p:nvPr/>
        </p:nvSpPr>
        <p:spPr>
          <a:xfrm>
            <a:off x="6210300" y="5994400"/>
            <a:ext cx="1054100" cy="293370"/>
          </a:xfrm>
          <a:prstGeom prst="rect">
            <a:avLst/>
          </a:prstGeom>
        </p:spPr>
        <p:txBody>
          <a:bodyPr vert="horz" wrap="square" lIns="0" tIns="0" rIns="0" bIns="0" rtlCol="0">
            <a:spAutoFit/>
          </a:bodyPr>
          <a:lstStyle/>
          <a:p>
            <a:pPr marL="12700">
              <a:lnSpc>
                <a:spcPct val="100000"/>
              </a:lnSpc>
            </a:pPr>
            <a:r>
              <a:rPr sz="1800" spc="-105" dirty="0">
                <a:latin typeface="Arial"/>
                <a:cs typeface="Arial"/>
              </a:rPr>
              <a:t>2013</a:t>
            </a:r>
            <a:r>
              <a:rPr sz="1800" spc="-105" dirty="0">
                <a:latin typeface="Yu Mincho"/>
                <a:cs typeface="Yu Mincho"/>
              </a:rPr>
              <a:t>年</a:t>
            </a:r>
            <a:r>
              <a:rPr sz="1800" spc="-105" dirty="0">
                <a:latin typeface="Arial"/>
                <a:cs typeface="Arial"/>
              </a:rPr>
              <a:t>2</a:t>
            </a:r>
            <a:r>
              <a:rPr sz="1800" spc="-105" dirty="0">
                <a:latin typeface="Yu Mincho"/>
                <a:cs typeface="Yu Mincho"/>
              </a:rPr>
              <a:t>月</a:t>
            </a:r>
            <a:endParaRPr sz="1800">
              <a:latin typeface="Yu Mincho"/>
              <a:cs typeface="Yu Mincho"/>
            </a:endParaRPr>
          </a:p>
        </p:txBody>
      </p:sp>
      <p:sp>
        <p:nvSpPr>
          <p:cNvPr id="8" name="object 8"/>
          <p:cNvSpPr txBox="1"/>
          <p:nvPr/>
        </p:nvSpPr>
        <p:spPr>
          <a:xfrm>
            <a:off x="7924800" y="4737100"/>
            <a:ext cx="1054100" cy="293370"/>
          </a:xfrm>
          <a:prstGeom prst="rect">
            <a:avLst/>
          </a:prstGeom>
        </p:spPr>
        <p:txBody>
          <a:bodyPr vert="horz" wrap="square" lIns="0" tIns="0" rIns="0" bIns="0" rtlCol="0">
            <a:spAutoFit/>
          </a:bodyPr>
          <a:lstStyle/>
          <a:p>
            <a:pPr marL="12700">
              <a:lnSpc>
                <a:spcPct val="100000"/>
              </a:lnSpc>
            </a:pPr>
            <a:r>
              <a:rPr sz="1800" spc="-105" dirty="0">
                <a:latin typeface="Arial"/>
                <a:cs typeface="Arial"/>
              </a:rPr>
              <a:t>2014</a:t>
            </a:r>
            <a:r>
              <a:rPr sz="1800" spc="-105" dirty="0">
                <a:latin typeface="Yu Mincho"/>
                <a:cs typeface="Yu Mincho"/>
              </a:rPr>
              <a:t>年</a:t>
            </a:r>
            <a:r>
              <a:rPr sz="1800" spc="-105" dirty="0">
                <a:latin typeface="Arial"/>
                <a:cs typeface="Arial"/>
              </a:rPr>
              <a:t>3</a:t>
            </a:r>
            <a:r>
              <a:rPr sz="1800" spc="-105" dirty="0">
                <a:latin typeface="Yu Mincho"/>
                <a:cs typeface="Yu Mincho"/>
              </a:rPr>
              <a:t>月</a:t>
            </a:r>
            <a:endParaRPr sz="1800">
              <a:latin typeface="Yu Mincho"/>
              <a:cs typeface="Yu Mincho"/>
            </a:endParaRPr>
          </a:p>
        </p:txBody>
      </p:sp>
      <p:sp>
        <p:nvSpPr>
          <p:cNvPr id="9" name="object 9"/>
          <p:cNvSpPr txBox="1"/>
          <p:nvPr/>
        </p:nvSpPr>
        <p:spPr>
          <a:xfrm>
            <a:off x="9512300" y="3594100"/>
            <a:ext cx="1168400" cy="293370"/>
          </a:xfrm>
          <a:prstGeom prst="rect">
            <a:avLst/>
          </a:prstGeom>
        </p:spPr>
        <p:txBody>
          <a:bodyPr vert="horz" wrap="square" lIns="0" tIns="0" rIns="0" bIns="0" rtlCol="0">
            <a:spAutoFit/>
          </a:bodyPr>
          <a:lstStyle/>
          <a:p>
            <a:pPr marL="12700">
              <a:lnSpc>
                <a:spcPct val="100000"/>
              </a:lnSpc>
            </a:pPr>
            <a:r>
              <a:rPr sz="1800" spc="-80" dirty="0">
                <a:latin typeface="Arial"/>
                <a:cs typeface="Arial"/>
              </a:rPr>
              <a:t>2014</a:t>
            </a:r>
            <a:r>
              <a:rPr sz="1800" spc="-80" dirty="0">
                <a:latin typeface="Yu Mincho"/>
                <a:cs typeface="Yu Mincho"/>
              </a:rPr>
              <a:t>年</a:t>
            </a:r>
            <a:r>
              <a:rPr sz="1800" spc="-80" dirty="0">
                <a:latin typeface="Arial"/>
                <a:cs typeface="Arial"/>
              </a:rPr>
              <a:t>12</a:t>
            </a:r>
            <a:r>
              <a:rPr sz="1800" spc="-80" dirty="0">
                <a:latin typeface="Yu Mincho"/>
                <a:cs typeface="Yu Mincho"/>
              </a:rPr>
              <a:t>月</a:t>
            </a:r>
            <a:endParaRPr sz="1800">
              <a:latin typeface="Yu Mincho"/>
              <a:cs typeface="Yu Mincho"/>
            </a:endParaRPr>
          </a:p>
        </p:txBody>
      </p:sp>
      <p:sp>
        <p:nvSpPr>
          <p:cNvPr id="10" name="object 10"/>
          <p:cNvSpPr txBox="1">
            <a:spLocks noGrp="1"/>
          </p:cNvSpPr>
          <p:nvPr>
            <p:ph type="title"/>
          </p:nvPr>
        </p:nvSpPr>
        <p:spPr>
          <a:prstGeom prst="rect">
            <a:avLst/>
          </a:prstGeom>
        </p:spPr>
        <p:txBody>
          <a:bodyPr vert="horz" wrap="square" lIns="0" tIns="73903" rIns="0" bIns="0" rtlCol="0">
            <a:spAutoFit/>
          </a:bodyPr>
          <a:lstStyle/>
          <a:p>
            <a:pPr marL="419100">
              <a:lnSpc>
                <a:spcPct val="100000"/>
              </a:lnSpc>
            </a:pPr>
            <a:r>
              <a:rPr sz="3400" b="1" spc="20" dirty="0">
                <a:solidFill>
                  <a:srgbClr val="000000"/>
                </a:solidFill>
                <a:latin typeface="Calibri"/>
                <a:cs typeface="Calibri"/>
              </a:rPr>
              <a:t>Instagram</a:t>
            </a:r>
            <a:r>
              <a:rPr sz="3400" spc="20" dirty="0">
                <a:solidFill>
                  <a:srgbClr val="000000"/>
                </a:solidFill>
              </a:rPr>
              <a:t>のユーザー数が</a:t>
            </a:r>
            <a:r>
              <a:rPr sz="3400" b="1" spc="20" dirty="0">
                <a:solidFill>
                  <a:srgbClr val="000000"/>
                </a:solidFill>
                <a:latin typeface="Calibri"/>
                <a:cs typeface="Calibri"/>
              </a:rPr>
              <a:t>1000</a:t>
            </a:r>
            <a:r>
              <a:rPr sz="3400" spc="20" dirty="0">
                <a:solidFill>
                  <a:srgbClr val="000000"/>
                </a:solidFill>
              </a:rPr>
              <a:t>万、企業アカウントが</a:t>
            </a:r>
            <a:r>
              <a:rPr sz="3400" b="1" spc="20" dirty="0">
                <a:solidFill>
                  <a:srgbClr val="000000"/>
                </a:solidFill>
                <a:latin typeface="Calibri"/>
                <a:cs typeface="Calibri"/>
              </a:rPr>
              <a:t>1</a:t>
            </a:r>
            <a:r>
              <a:rPr sz="3400" spc="20" dirty="0">
                <a:solidFill>
                  <a:srgbClr val="000000"/>
                </a:solidFill>
              </a:rPr>
              <a:t>万を突破</a:t>
            </a:r>
            <a:endParaRPr sz="3400">
              <a:latin typeface="Calibri"/>
              <a:cs typeface="Calibri"/>
            </a:endParaRPr>
          </a:p>
        </p:txBody>
      </p:sp>
      <p:sp>
        <p:nvSpPr>
          <p:cNvPr id="11" name="object 11"/>
          <p:cNvSpPr/>
          <p:nvPr/>
        </p:nvSpPr>
        <p:spPr>
          <a:xfrm>
            <a:off x="7874000" y="736600"/>
            <a:ext cx="3340100" cy="1676400"/>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290300" y="1066800"/>
            <a:ext cx="1439545" cy="1601470"/>
          </a:xfrm>
          <a:prstGeom prst="rect">
            <a:avLst/>
          </a:prstGeom>
        </p:spPr>
        <p:txBody>
          <a:bodyPr vert="horz" wrap="square" lIns="0" tIns="0" rIns="0" bIns="0" rtlCol="0">
            <a:spAutoFit/>
          </a:bodyPr>
          <a:lstStyle/>
          <a:p>
            <a:pPr marL="8255" algn="ctr">
              <a:lnSpc>
                <a:spcPct val="100000"/>
              </a:lnSpc>
            </a:pPr>
            <a:r>
              <a:rPr sz="2400" dirty="0">
                <a:latin typeface="Yu Mincho"/>
                <a:cs typeface="Yu Mincho"/>
              </a:rPr>
              <a:t>国内</a:t>
            </a:r>
            <a:endParaRPr sz="2400">
              <a:latin typeface="Yu Mincho"/>
              <a:cs typeface="Yu Mincho"/>
            </a:endParaRPr>
          </a:p>
          <a:p>
            <a:pPr marL="25400">
              <a:lnSpc>
                <a:spcPct val="100000"/>
              </a:lnSpc>
              <a:spcBef>
                <a:spcPts val="520"/>
              </a:spcBef>
            </a:pPr>
            <a:r>
              <a:rPr sz="2700" spc="1130" dirty="0">
                <a:latin typeface="Yu Gothic"/>
                <a:cs typeface="Yu Gothic"/>
              </a:rPr>
              <a:t>3</a:t>
            </a:r>
            <a:r>
              <a:rPr sz="2700" b="1" spc="55" dirty="0">
                <a:latin typeface="Calibri"/>
                <a:cs typeface="Calibri"/>
              </a:rPr>
              <a:t>1000</a:t>
            </a:r>
            <a:r>
              <a:rPr sz="2700" spc="55" dirty="0">
                <a:latin typeface="Yu Gothic"/>
                <a:cs typeface="Yu Gothic"/>
              </a:rPr>
              <a:t>万</a:t>
            </a:r>
            <a:endParaRPr sz="2700">
              <a:latin typeface="Yu Gothic"/>
              <a:cs typeface="Yu Gothic"/>
            </a:endParaRPr>
          </a:p>
          <a:p>
            <a:pPr>
              <a:lnSpc>
                <a:spcPct val="100000"/>
              </a:lnSpc>
              <a:spcBef>
                <a:spcPts val="35"/>
              </a:spcBef>
            </a:pPr>
            <a:endParaRPr sz="3150">
              <a:latin typeface="Times New Roman"/>
              <a:cs typeface="Times New Roman"/>
            </a:endParaRPr>
          </a:p>
          <a:p>
            <a:pPr marL="12700">
              <a:lnSpc>
                <a:spcPct val="100000"/>
              </a:lnSpc>
            </a:pPr>
            <a:r>
              <a:rPr sz="1800" spc="-80" dirty="0">
                <a:latin typeface="Arial"/>
                <a:cs typeface="Arial"/>
              </a:rPr>
              <a:t>2015</a:t>
            </a:r>
            <a:r>
              <a:rPr sz="1800" spc="-80" dirty="0">
                <a:latin typeface="Yu Mincho"/>
                <a:cs typeface="Yu Mincho"/>
              </a:rPr>
              <a:t>年</a:t>
            </a:r>
            <a:r>
              <a:rPr sz="1800" spc="-80" dirty="0">
                <a:latin typeface="Arial"/>
                <a:cs typeface="Arial"/>
              </a:rPr>
              <a:t>10</a:t>
            </a:r>
            <a:r>
              <a:rPr sz="1800" spc="-80" dirty="0">
                <a:latin typeface="Yu Mincho"/>
                <a:cs typeface="Yu Mincho"/>
              </a:rPr>
              <a:t>月</a:t>
            </a:r>
            <a:endParaRPr sz="1800">
              <a:latin typeface="Yu Mincho"/>
              <a:cs typeface="Yu Mincho"/>
            </a:endParaRPr>
          </a:p>
        </p:txBody>
      </p:sp>
      <p:sp>
        <p:nvSpPr>
          <p:cNvPr id="13" name="object 13"/>
          <p:cNvSpPr txBox="1"/>
          <p:nvPr/>
        </p:nvSpPr>
        <p:spPr>
          <a:xfrm>
            <a:off x="11696700" y="4699000"/>
            <a:ext cx="635000" cy="387350"/>
          </a:xfrm>
          <a:prstGeom prst="rect">
            <a:avLst/>
          </a:prstGeom>
        </p:spPr>
        <p:txBody>
          <a:bodyPr vert="horz" wrap="square" lIns="0" tIns="0" rIns="0" bIns="0" rtlCol="0">
            <a:spAutoFit/>
          </a:bodyPr>
          <a:lstStyle/>
          <a:p>
            <a:pPr marL="12700">
              <a:lnSpc>
                <a:spcPct val="100000"/>
              </a:lnSpc>
            </a:pPr>
            <a:r>
              <a:rPr sz="2400" dirty="0">
                <a:latin typeface="Yu Mincho"/>
                <a:cs typeface="Yu Mincho"/>
              </a:rPr>
              <a:t>世界</a:t>
            </a:r>
            <a:endParaRPr sz="2400">
              <a:latin typeface="Yu Mincho"/>
              <a:cs typeface="Yu Mincho"/>
            </a:endParaRPr>
          </a:p>
        </p:txBody>
      </p:sp>
      <p:sp>
        <p:nvSpPr>
          <p:cNvPr id="14" name="object 14"/>
          <p:cNvSpPr/>
          <p:nvPr/>
        </p:nvSpPr>
        <p:spPr>
          <a:xfrm>
            <a:off x="1961781" y="7157021"/>
            <a:ext cx="0" cy="487680"/>
          </a:xfrm>
          <a:custGeom>
            <a:avLst/>
            <a:gdLst/>
            <a:ahLst/>
            <a:cxnLst/>
            <a:rect l="l" t="t" r="r" b="b"/>
            <a:pathLst>
              <a:path h="487679">
                <a:moveTo>
                  <a:pt x="0" y="0"/>
                </a:moveTo>
                <a:lnTo>
                  <a:pt x="0" y="487680"/>
                </a:lnTo>
              </a:path>
            </a:pathLst>
          </a:custGeom>
          <a:ln w="25400">
            <a:solidFill>
              <a:srgbClr val="000000"/>
            </a:solidFill>
            <a:prstDash val="dash"/>
          </a:ln>
        </p:spPr>
        <p:txBody>
          <a:bodyPr wrap="square" lIns="0" tIns="0" rIns="0" bIns="0" rtlCol="0"/>
          <a:lstStyle/>
          <a:p>
            <a:endParaRPr/>
          </a:p>
        </p:txBody>
      </p:sp>
      <p:sp>
        <p:nvSpPr>
          <p:cNvPr id="15" name="object 15"/>
          <p:cNvSpPr/>
          <p:nvPr/>
        </p:nvSpPr>
        <p:spPr>
          <a:xfrm>
            <a:off x="1900821" y="7632001"/>
            <a:ext cx="121920" cy="121920"/>
          </a:xfrm>
          <a:custGeom>
            <a:avLst/>
            <a:gdLst/>
            <a:ahLst/>
            <a:cxnLst/>
            <a:rect l="l" t="t" r="r" b="b"/>
            <a:pathLst>
              <a:path w="121919" h="121920">
                <a:moveTo>
                  <a:pt x="121919" y="0"/>
                </a:moveTo>
                <a:lnTo>
                  <a:pt x="0" y="0"/>
                </a:lnTo>
                <a:lnTo>
                  <a:pt x="60960" y="121920"/>
                </a:lnTo>
                <a:lnTo>
                  <a:pt x="121919" y="0"/>
                </a:lnTo>
                <a:close/>
              </a:path>
            </a:pathLst>
          </a:custGeom>
          <a:solidFill>
            <a:srgbClr val="000000"/>
          </a:solidFill>
        </p:spPr>
        <p:txBody>
          <a:bodyPr wrap="square" lIns="0" tIns="0" rIns="0" bIns="0" rtlCol="0"/>
          <a:lstStyle/>
          <a:p>
            <a:endParaRPr/>
          </a:p>
        </p:txBody>
      </p:sp>
      <p:sp>
        <p:nvSpPr>
          <p:cNvPr id="16" name="object 16"/>
          <p:cNvSpPr txBox="1"/>
          <p:nvPr/>
        </p:nvSpPr>
        <p:spPr>
          <a:xfrm>
            <a:off x="5702300" y="6680200"/>
            <a:ext cx="7134859" cy="1850389"/>
          </a:xfrm>
          <a:prstGeom prst="rect">
            <a:avLst/>
          </a:prstGeom>
        </p:spPr>
        <p:txBody>
          <a:bodyPr vert="horz" wrap="square" lIns="0" tIns="0" rIns="0" bIns="0" rtlCol="0">
            <a:spAutoFit/>
          </a:bodyPr>
          <a:lstStyle/>
          <a:p>
            <a:pPr marL="1955800">
              <a:lnSpc>
                <a:spcPct val="100000"/>
              </a:lnSpc>
            </a:pPr>
            <a:r>
              <a:rPr sz="1800" b="1" dirty="0">
                <a:latin typeface="Calibri"/>
                <a:cs typeface="Calibri"/>
              </a:rPr>
              <a:t>2013</a:t>
            </a:r>
            <a:r>
              <a:rPr sz="1800" dirty="0">
                <a:latin typeface="Yu Gothic"/>
                <a:cs typeface="Yu Gothic"/>
              </a:rPr>
              <a:t>年</a:t>
            </a:r>
            <a:r>
              <a:rPr sz="1800" b="1" dirty="0">
                <a:latin typeface="Calibri"/>
                <a:cs typeface="Calibri"/>
              </a:rPr>
              <a:t>3</a:t>
            </a:r>
            <a:r>
              <a:rPr sz="1800" dirty="0">
                <a:latin typeface="Yu Gothic"/>
                <a:cs typeface="Yu Gothic"/>
              </a:rPr>
              <a:t>月パソコンでも閲覧やリアクション可能へ</a:t>
            </a:r>
            <a:endParaRPr sz="1800">
              <a:latin typeface="Yu Gothic"/>
              <a:cs typeface="Yu Gothic"/>
            </a:endParaRPr>
          </a:p>
          <a:p>
            <a:pPr marL="2997200">
              <a:lnSpc>
                <a:spcPct val="100000"/>
              </a:lnSpc>
              <a:spcBef>
                <a:spcPts val="340"/>
              </a:spcBef>
            </a:pPr>
            <a:r>
              <a:rPr sz="1800" b="1" spc="-15" dirty="0">
                <a:latin typeface="Microsoft YaHei UI"/>
                <a:cs typeface="Microsoft YaHei UI"/>
              </a:rPr>
              <a:t>※</a:t>
            </a:r>
            <a:r>
              <a:rPr sz="1800" spc="-15" dirty="0">
                <a:latin typeface="Yu Gothic"/>
                <a:cs typeface="Yu Gothic"/>
              </a:rPr>
              <a:t>ただしパソコンから投稿は出来ない！</a:t>
            </a:r>
            <a:endParaRPr sz="1800">
              <a:latin typeface="Yu Gothic"/>
              <a:cs typeface="Yu Gothic"/>
            </a:endParaRPr>
          </a:p>
          <a:p>
            <a:pPr>
              <a:lnSpc>
                <a:spcPct val="100000"/>
              </a:lnSpc>
            </a:pPr>
            <a:endParaRPr sz="1900">
              <a:latin typeface="Times New Roman"/>
              <a:cs typeface="Times New Roman"/>
            </a:endParaRPr>
          </a:p>
          <a:p>
            <a:pPr>
              <a:lnSpc>
                <a:spcPct val="100000"/>
              </a:lnSpc>
              <a:spcBef>
                <a:spcPts val="5"/>
              </a:spcBef>
            </a:pPr>
            <a:endParaRPr sz="2650">
              <a:latin typeface="Times New Roman"/>
              <a:cs typeface="Times New Roman"/>
            </a:endParaRPr>
          </a:p>
          <a:p>
            <a:pPr marL="12700">
              <a:lnSpc>
                <a:spcPct val="100000"/>
              </a:lnSpc>
            </a:pPr>
            <a:r>
              <a:rPr sz="1800" b="1" spc="30" dirty="0">
                <a:latin typeface="Calibri"/>
                <a:cs typeface="Calibri"/>
              </a:rPr>
              <a:t>2012</a:t>
            </a:r>
            <a:r>
              <a:rPr sz="1800" spc="30" dirty="0">
                <a:latin typeface="Yu Gothic"/>
                <a:cs typeface="Yu Gothic"/>
              </a:rPr>
              <a:t>年</a:t>
            </a:r>
            <a:r>
              <a:rPr sz="1800" b="1" spc="30" dirty="0">
                <a:latin typeface="Calibri"/>
                <a:cs typeface="Calibri"/>
              </a:rPr>
              <a:t>4</a:t>
            </a:r>
            <a:r>
              <a:rPr sz="1800" spc="30" dirty="0">
                <a:latin typeface="Yu Gothic"/>
                <a:cs typeface="Yu Gothic"/>
              </a:rPr>
              <a:t>月</a:t>
            </a:r>
            <a:r>
              <a:rPr sz="1800" b="1" spc="30" dirty="0">
                <a:latin typeface="Calibri"/>
                <a:cs typeface="Calibri"/>
              </a:rPr>
              <a:t>Facebook</a:t>
            </a:r>
            <a:r>
              <a:rPr sz="1800" spc="30" dirty="0">
                <a:latin typeface="Yu Gothic"/>
                <a:cs typeface="Yu Gothic"/>
              </a:rPr>
              <a:t>が</a:t>
            </a:r>
            <a:r>
              <a:rPr sz="1800" b="1" spc="30" dirty="0">
                <a:latin typeface="Calibri"/>
                <a:cs typeface="Calibri"/>
              </a:rPr>
              <a:t>810</a:t>
            </a:r>
            <a:r>
              <a:rPr sz="1800" spc="30" dirty="0">
                <a:latin typeface="Yu Gothic"/>
                <a:cs typeface="Yu Gothic"/>
              </a:rPr>
              <a:t>億円で買収</a:t>
            </a:r>
            <a:endParaRPr sz="1800">
              <a:latin typeface="Yu Gothic"/>
              <a:cs typeface="Yu Gothic"/>
            </a:endParaRPr>
          </a:p>
          <a:p>
            <a:pPr marL="12700">
              <a:lnSpc>
                <a:spcPct val="100000"/>
              </a:lnSpc>
              <a:spcBef>
                <a:spcPts val="140"/>
              </a:spcBef>
            </a:pPr>
            <a:r>
              <a:rPr sz="1800" b="1" spc="15" dirty="0">
                <a:latin typeface="Calibri"/>
                <a:cs typeface="Calibri"/>
              </a:rPr>
              <a:t>2012</a:t>
            </a:r>
            <a:r>
              <a:rPr sz="1800" spc="15" dirty="0">
                <a:latin typeface="Yu Gothic"/>
                <a:cs typeface="Yu Gothic"/>
              </a:rPr>
              <a:t>年</a:t>
            </a:r>
            <a:r>
              <a:rPr sz="1800" b="1" spc="15" dirty="0">
                <a:latin typeface="Calibri"/>
                <a:cs typeface="Calibri"/>
              </a:rPr>
              <a:t>4</a:t>
            </a:r>
            <a:r>
              <a:rPr sz="1800" spc="15" dirty="0">
                <a:latin typeface="Yu Gothic"/>
                <a:cs typeface="Yu Gothic"/>
              </a:rPr>
              <a:t>月</a:t>
            </a:r>
            <a:r>
              <a:rPr sz="1800" b="1" spc="15" dirty="0">
                <a:latin typeface="Calibri"/>
                <a:cs typeface="Calibri"/>
              </a:rPr>
              <a:t>Android</a:t>
            </a:r>
            <a:r>
              <a:rPr sz="1800" spc="15" dirty="0">
                <a:latin typeface="Yu Gothic"/>
                <a:cs typeface="Yu Gothic"/>
              </a:rPr>
              <a:t>アプリをリリース</a:t>
            </a:r>
            <a:endParaRPr sz="1800">
              <a:latin typeface="Yu Gothic"/>
              <a:cs typeface="Yu Gothic"/>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71</a:t>
            </a:fld>
            <a:endParaRPr spc="-105" dirty="0"/>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72</a:t>
            </a:fld>
            <a:endParaRPr spc="-105"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graphicFrame>
        <p:nvGraphicFramePr>
          <p:cNvPr id="2" name="object 2"/>
          <p:cNvGraphicFramePr>
            <a:graphicFrameLocks noGrp="1"/>
          </p:cNvGraphicFramePr>
          <p:nvPr/>
        </p:nvGraphicFramePr>
        <p:xfrm>
          <a:off x="476250" y="946150"/>
          <a:ext cx="12054840" cy="8295005"/>
        </p:xfrm>
        <a:graphic>
          <a:graphicData uri="http://schemas.openxmlformats.org/drawingml/2006/table">
            <a:tbl>
              <a:tblPr firstRow="1" bandRow="1">
                <a:tableStyleId>{2D5ABB26-0587-4C30-8999-92F81FD0307C}</a:tableStyleId>
              </a:tblPr>
              <a:tblGrid>
                <a:gridCol w="618615"/>
                <a:gridCol w="2954910"/>
                <a:gridCol w="1723174"/>
                <a:gridCol w="4988991"/>
                <a:gridCol w="1749666"/>
              </a:tblGrid>
              <a:tr h="752920">
                <a:tc>
                  <a:txBody>
                    <a:bodyPr/>
                    <a:lstStyle/>
                    <a:p>
                      <a:pPr>
                        <a:lnSpc>
                          <a:spcPct val="100000"/>
                        </a:lnSpc>
                        <a:spcBef>
                          <a:spcPts val="25"/>
                        </a:spcBef>
                      </a:pPr>
                      <a:endParaRPr sz="1500">
                        <a:latin typeface="Times New Roman"/>
                        <a:cs typeface="Times New Roman"/>
                      </a:endParaRPr>
                    </a:p>
                    <a:p>
                      <a:pPr marR="1270" algn="ctr">
                        <a:lnSpc>
                          <a:spcPct val="100000"/>
                        </a:lnSpc>
                      </a:pPr>
                      <a:r>
                        <a:rPr sz="1800" dirty="0">
                          <a:latin typeface="Yu Mincho"/>
                          <a:cs typeface="Yu Mincho"/>
                        </a:rPr>
                        <a:t>順位</a:t>
                      </a:r>
                      <a:endParaRPr sz="18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5D328"/>
                    </a:solidFill>
                  </a:tcPr>
                </a:tc>
                <a:tc>
                  <a:txBody>
                    <a:bodyPr/>
                    <a:lstStyle/>
                    <a:p>
                      <a:pPr algn="ctr">
                        <a:lnSpc>
                          <a:spcPct val="100000"/>
                        </a:lnSpc>
                        <a:spcBef>
                          <a:spcPts val="150"/>
                        </a:spcBef>
                      </a:pPr>
                      <a:r>
                        <a:rPr sz="2200" dirty="0">
                          <a:latin typeface="Yu Gothic"/>
                          <a:cs typeface="Yu Gothic"/>
                        </a:rPr>
                        <a:t>個人アカウント</a:t>
                      </a:r>
                      <a:endParaRPr sz="2200">
                        <a:latin typeface="Yu Gothic"/>
                        <a:cs typeface="Yu Gothic"/>
                      </a:endParaRPr>
                    </a:p>
                    <a:p>
                      <a:pPr marL="8890" algn="ctr">
                        <a:lnSpc>
                          <a:spcPts val="2580"/>
                        </a:lnSpc>
                        <a:spcBef>
                          <a:spcPts val="660"/>
                        </a:spcBef>
                      </a:pPr>
                      <a:r>
                        <a:rPr sz="2200" spc="-95" dirty="0">
                          <a:latin typeface="Yu Mincho"/>
                          <a:cs typeface="Yu Mincho"/>
                        </a:rPr>
                        <a:t>ユーザーID</a:t>
                      </a:r>
                      <a:endParaRPr sz="22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5D328"/>
                    </a:solidFill>
                  </a:tcPr>
                </a:tc>
                <a:tc>
                  <a:txBody>
                    <a:bodyPr/>
                    <a:lstStyle/>
                    <a:p>
                      <a:pPr algn="ctr">
                        <a:lnSpc>
                          <a:spcPct val="100000"/>
                        </a:lnSpc>
                        <a:spcBef>
                          <a:spcPts val="450"/>
                        </a:spcBef>
                      </a:pPr>
                      <a:r>
                        <a:rPr sz="1800" dirty="0">
                          <a:latin typeface="Yu Gothic"/>
                          <a:cs typeface="Yu Gothic"/>
                        </a:rPr>
                        <a:t>フォロワー数</a:t>
                      </a:r>
                      <a:endParaRPr sz="1800">
                        <a:latin typeface="Yu Gothic"/>
                        <a:cs typeface="Yu Gothic"/>
                      </a:endParaRPr>
                    </a:p>
                    <a:p>
                      <a:pPr algn="ctr">
                        <a:lnSpc>
                          <a:spcPct val="100000"/>
                        </a:lnSpc>
                        <a:spcBef>
                          <a:spcPts val="540"/>
                        </a:spcBef>
                      </a:pPr>
                      <a:r>
                        <a:rPr sz="1800" dirty="0">
                          <a:latin typeface="Yu Mincho"/>
                          <a:cs typeface="Yu Mincho"/>
                        </a:rPr>
                        <a:t>開設日</a:t>
                      </a:r>
                      <a:endParaRPr sz="18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5D328"/>
                    </a:solidFill>
                  </a:tcPr>
                </a:tc>
                <a:tc>
                  <a:txBody>
                    <a:bodyPr/>
                    <a:lstStyle/>
                    <a:p>
                      <a:pPr marR="4445" algn="ctr">
                        <a:lnSpc>
                          <a:spcPct val="100000"/>
                        </a:lnSpc>
                        <a:spcBef>
                          <a:spcPts val="150"/>
                        </a:spcBef>
                      </a:pPr>
                      <a:r>
                        <a:rPr sz="2200" dirty="0">
                          <a:latin typeface="Yu Gothic"/>
                          <a:cs typeface="Yu Gothic"/>
                        </a:rPr>
                        <a:t>企業アカウント</a:t>
                      </a:r>
                      <a:endParaRPr sz="2200">
                        <a:latin typeface="Yu Gothic"/>
                        <a:cs typeface="Yu Gothic"/>
                      </a:endParaRPr>
                    </a:p>
                    <a:p>
                      <a:pPr algn="ctr">
                        <a:lnSpc>
                          <a:spcPts val="2580"/>
                        </a:lnSpc>
                        <a:spcBef>
                          <a:spcPts val="660"/>
                        </a:spcBef>
                      </a:pPr>
                      <a:r>
                        <a:rPr sz="2200" spc="-95" dirty="0">
                          <a:latin typeface="Yu Mincho"/>
                          <a:cs typeface="Yu Mincho"/>
                        </a:rPr>
                        <a:t>ユーザーID</a:t>
                      </a:r>
                      <a:endParaRPr sz="22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5D328"/>
                    </a:solidFill>
                  </a:tcPr>
                </a:tc>
                <a:tc>
                  <a:txBody>
                    <a:bodyPr/>
                    <a:lstStyle/>
                    <a:p>
                      <a:pPr marL="5080" algn="ctr">
                        <a:lnSpc>
                          <a:spcPct val="100000"/>
                        </a:lnSpc>
                        <a:spcBef>
                          <a:spcPts val="450"/>
                        </a:spcBef>
                      </a:pPr>
                      <a:r>
                        <a:rPr sz="1800" dirty="0">
                          <a:latin typeface="Yu Gothic"/>
                          <a:cs typeface="Yu Gothic"/>
                        </a:rPr>
                        <a:t>フォロワー数</a:t>
                      </a:r>
                      <a:endParaRPr sz="1800">
                        <a:latin typeface="Yu Gothic"/>
                        <a:cs typeface="Yu Gothic"/>
                      </a:endParaRPr>
                    </a:p>
                    <a:p>
                      <a:pPr marL="5080" algn="ctr">
                        <a:lnSpc>
                          <a:spcPct val="100000"/>
                        </a:lnSpc>
                        <a:spcBef>
                          <a:spcPts val="540"/>
                        </a:spcBef>
                      </a:pPr>
                      <a:r>
                        <a:rPr sz="1800" dirty="0">
                          <a:latin typeface="Yu Mincho"/>
                          <a:cs typeface="Yu Mincho"/>
                        </a:rPr>
                        <a:t>開設日</a:t>
                      </a:r>
                      <a:endParaRPr sz="18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5D328"/>
                    </a:solidFill>
                  </a:tcPr>
                </a:tc>
              </a:tr>
              <a:tr h="752918">
                <a:tc>
                  <a:txBody>
                    <a:bodyPr/>
                    <a:lstStyle/>
                    <a:p>
                      <a:pPr marL="4445" algn="ctr">
                        <a:lnSpc>
                          <a:spcPct val="100000"/>
                        </a:lnSpc>
                        <a:spcBef>
                          <a:spcPts val="1320"/>
                        </a:spcBef>
                      </a:pPr>
                      <a:r>
                        <a:rPr sz="2600" dirty="0">
                          <a:latin typeface="Yu Mincho"/>
                          <a:cs typeface="Yu Mincho"/>
                        </a:rPr>
                        <a:t>1</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220"/>
                        </a:spcBef>
                      </a:pPr>
                      <a:r>
                        <a:rPr sz="2100" dirty="0">
                          <a:latin typeface="Yu Gothic"/>
                          <a:cs typeface="Yu Gothic"/>
                        </a:rPr>
                        <a:t>水原希子</a:t>
                      </a:r>
                      <a:endParaRPr sz="2100">
                        <a:latin typeface="Yu Gothic"/>
                        <a:cs typeface="Yu Gothic"/>
                      </a:endParaRPr>
                    </a:p>
                    <a:p>
                      <a:pPr marL="47625">
                        <a:lnSpc>
                          <a:spcPct val="100000"/>
                        </a:lnSpc>
                        <a:spcBef>
                          <a:spcPts val="680"/>
                        </a:spcBef>
                      </a:pPr>
                      <a:r>
                        <a:rPr sz="2100" spc="70" dirty="0">
                          <a:latin typeface="Yu Mincho"/>
                          <a:cs typeface="Yu Mincho"/>
                        </a:rPr>
                        <a:t>@i_am_kiko</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256540">
                        <a:lnSpc>
                          <a:spcPct val="100000"/>
                        </a:lnSpc>
                        <a:spcBef>
                          <a:spcPts val="160"/>
                        </a:spcBef>
                      </a:pPr>
                      <a:r>
                        <a:rPr sz="2000" spc="245" dirty="0">
                          <a:latin typeface="Yu Gothic"/>
                          <a:cs typeface="Yu Gothic"/>
                        </a:rPr>
                        <a:t>3,294,789</a:t>
                      </a:r>
                      <a:endParaRPr sz="2000">
                        <a:latin typeface="Yu Gothic"/>
                        <a:cs typeface="Yu Gothic"/>
                      </a:endParaRPr>
                    </a:p>
                    <a:p>
                      <a:pPr marL="83820">
                        <a:lnSpc>
                          <a:spcPct val="100000"/>
                        </a:lnSpc>
                        <a:spcBef>
                          <a:spcPts val="600"/>
                        </a:spcBef>
                      </a:pPr>
                      <a:r>
                        <a:rPr sz="2000" spc="185" dirty="0">
                          <a:latin typeface="Yu Mincho"/>
                          <a:cs typeface="Yu Mincho"/>
                        </a:rPr>
                        <a:t>2012/12/23</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5880">
                        <a:lnSpc>
                          <a:spcPct val="100000"/>
                        </a:lnSpc>
                        <a:spcBef>
                          <a:spcPts val="220"/>
                        </a:spcBef>
                      </a:pPr>
                      <a:r>
                        <a:rPr sz="2100" spc="175" dirty="0">
                          <a:latin typeface="Yu Gothic"/>
                          <a:cs typeface="Yu Gothic"/>
                        </a:rPr>
                        <a:t>KENZO</a:t>
                      </a:r>
                      <a:endParaRPr sz="2100">
                        <a:latin typeface="Yu Gothic"/>
                        <a:cs typeface="Yu Gothic"/>
                      </a:endParaRPr>
                    </a:p>
                    <a:p>
                      <a:pPr marL="55880">
                        <a:lnSpc>
                          <a:spcPct val="100000"/>
                        </a:lnSpc>
                        <a:spcBef>
                          <a:spcPts val="680"/>
                        </a:spcBef>
                      </a:pPr>
                      <a:r>
                        <a:rPr sz="2100" spc="125" dirty="0">
                          <a:latin typeface="Yu Mincho"/>
                          <a:cs typeface="Yu Mincho"/>
                        </a:rPr>
                        <a:t>@kenzo</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282575">
                        <a:lnSpc>
                          <a:spcPct val="100000"/>
                        </a:lnSpc>
                        <a:spcBef>
                          <a:spcPts val="160"/>
                        </a:spcBef>
                      </a:pPr>
                      <a:r>
                        <a:rPr sz="2000" spc="245" dirty="0">
                          <a:latin typeface="Yu Gothic"/>
                          <a:cs typeface="Yu Gothic"/>
                        </a:rPr>
                        <a:t>1,178,986</a:t>
                      </a:r>
                      <a:endParaRPr sz="2000">
                        <a:latin typeface="Yu Gothic"/>
                        <a:cs typeface="Yu Gothic"/>
                      </a:endParaRPr>
                    </a:p>
                    <a:p>
                      <a:pPr marL="109855">
                        <a:lnSpc>
                          <a:spcPct val="100000"/>
                        </a:lnSpc>
                        <a:spcBef>
                          <a:spcPts val="600"/>
                        </a:spcBef>
                      </a:pPr>
                      <a:r>
                        <a:rPr sz="2000" spc="185" dirty="0">
                          <a:latin typeface="Yu Mincho"/>
                          <a:cs typeface="Yu Mincho"/>
                        </a:rPr>
                        <a:t>2012/06/12</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4445" algn="ctr">
                        <a:lnSpc>
                          <a:spcPct val="100000"/>
                        </a:lnSpc>
                        <a:spcBef>
                          <a:spcPts val="1290"/>
                        </a:spcBef>
                      </a:pPr>
                      <a:r>
                        <a:rPr sz="2600" dirty="0">
                          <a:latin typeface="Yu Mincho"/>
                          <a:cs typeface="Yu Mincho"/>
                        </a:rPr>
                        <a:t>2</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190"/>
                        </a:spcBef>
                      </a:pPr>
                      <a:r>
                        <a:rPr sz="2100" dirty="0">
                          <a:latin typeface="Yu Gothic"/>
                          <a:cs typeface="Yu Gothic"/>
                        </a:rPr>
                        <a:t>渡辺直美</a:t>
                      </a:r>
                      <a:endParaRPr sz="2100">
                        <a:latin typeface="Yu Gothic"/>
                        <a:cs typeface="Yu Gothic"/>
                      </a:endParaRPr>
                    </a:p>
                    <a:p>
                      <a:pPr marL="47625">
                        <a:lnSpc>
                          <a:spcPct val="100000"/>
                        </a:lnSpc>
                        <a:spcBef>
                          <a:spcPts val="680"/>
                        </a:spcBef>
                      </a:pPr>
                      <a:r>
                        <a:rPr sz="2100" spc="150" dirty="0">
                          <a:latin typeface="Yu Mincho"/>
                          <a:cs typeface="Yu Mincho"/>
                        </a:rPr>
                        <a:t>@watanabenaomi703</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256540">
                        <a:lnSpc>
                          <a:spcPct val="100000"/>
                        </a:lnSpc>
                        <a:spcBef>
                          <a:spcPts val="160"/>
                        </a:spcBef>
                      </a:pPr>
                      <a:r>
                        <a:rPr sz="2000" spc="245" dirty="0">
                          <a:latin typeface="Yu Gothic"/>
                          <a:cs typeface="Yu Gothic"/>
                        </a:rPr>
                        <a:t>3,271,357</a:t>
                      </a:r>
                      <a:endParaRPr sz="2000">
                        <a:latin typeface="Yu Gothic"/>
                        <a:cs typeface="Yu Gothic"/>
                      </a:endParaRPr>
                    </a:p>
                    <a:p>
                      <a:pPr marL="83820">
                        <a:lnSpc>
                          <a:spcPct val="100000"/>
                        </a:lnSpc>
                        <a:spcBef>
                          <a:spcPts val="600"/>
                        </a:spcBef>
                      </a:pPr>
                      <a:r>
                        <a:rPr sz="2000" spc="185" dirty="0">
                          <a:latin typeface="Yu Mincho"/>
                          <a:cs typeface="Yu Mincho"/>
                        </a:rPr>
                        <a:t>2011/08/25</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5880">
                        <a:lnSpc>
                          <a:spcPct val="100000"/>
                        </a:lnSpc>
                        <a:spcBef>
                          <a:spcPts val="190"/>
                        </a:spcBef>
                      </a:pPr>
                      <a:r>
                        <a:rPr sz="2100" dirty="0">
                          <a:latin typeface="Yu Gothic"/>
                          <a:cs typeface="Yu Gothic"/>
                        </a:rPr>
                        <a:t>任天堂</a:t>
                      </a:r>
                      <a:endParaRPr sz="2100">
                        <a:latin typeface="Yu Gothic"/>
                        <a:cs typeface="Yu Gothic"/>
                      </a:endParaRPr>
                    </a:p>
                    <a:p>
                      <a:pPr marL="55880">
                        <a:lnSpc>
                          <a:spcPct val="100000"/>
                        </a:lnSpc>
                        <a:spcBef>
                          <a:spcPts val="680"/>
                        </a:spcBef>
                      </a:pPr>
                      <a:r>
                        <a:rPr sz="2100" spc="95" dirty="0">
                          <a:latin typeface="Yu Mincho"/>
                          <a:cs typeface="Yu Mincho"/>
                        </a:rPr>
                        <a:t>@nintendo</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282575">
                        <a:lnSpc>
                          <a:spcPct val="100000"/>
                        </a:lnSpc>
                        <a:spcBef>
                          <a:spcPts val="160"/>
                        </a:spcBef>
                      </a:pPr>
                      <a:r>
                        <a:rPr sz="2000" spc="245" dirty="0">
                          <a:latin typeface="Yu Gothic"/>
                          <a:cs typeface="Yu Gothic"/>
                        </a:rPr>
                        <a:t>1,139,593</a:t>
                      </a:r>
                      <a:endParaRPr sz="2000">
                        <a:latin typeface="Yu Gothic"/>
                        <a:cs typeface="Yu Gothic"/>
                      </a:endParaRPr>
                    </a:p>
                    <a:p>
                      <a:pPr marL="109855">
                        <a:lnSpc>
                          <a:spcPct val="100000"/>
                        </a:lnSpc>
                        <a:spcBef>
                          <a:spcPts val="600"/>
                        </a:spcBef>
                      </a:pPr>
                      <a:r>
                        <a:rPr sz="2000" spc="185" dirty="0">
                          <a:latin typeface="Yu Mincho"/>
                          <a:cs typeface="Yu Mincho"/>
                        </a:rPr>
                        <a:t>2011/11/15</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4445" algn="ctr">
                        <a:lnSpc>
                          <a:spcPct val="100000"/>
                        </a:lnSpc>
                        <a:spcBef>
                          <a:spcPts val="1265"/>
                        </a:spcBef>
                      </a:pPr>
                      <a:r>
                        <a:rPr sz="2600" dirty="0">
                          <a:latin typeface="Yu Mincho"/>
                          <a:cs typeface="Yu Mincho"/>
                        </a:rPr>
                        <a:t>3</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165"/>
                        </a:spcBef>
                      </a:pPr>
                      <a:r>
                        <a:rPr sz="2100" dirty="0">
                          <a:latin typeface="Yu Gothic"/>
                          <a:cs typeface="Yu Gothic"/>
                        </a:rPr>
                        <a:t>木下優樹菜</a:t>
                      </a:r>
                      <a:endParaRPr sz="2100">
                        <a:latin typeface="Yu Gothic"/>
                        <a:cs typeface="Yu Gothic"/>
                      </a:endParaRPr>
                    </a:p>
                    <a:p>
                      <a:pPr marL="47625">
                        <a:lnSpc>
                          <a:spcPct val="100000"/>
                        </a:lnSpc>
                        <a:spcBef>
                          <a:spcPts val="680"/>
                        </a:spcBef>
                      </a:pPr>
                      <a:r>
                        <a:rPr sz="2100" spc="80" dirty="0">
                          <a:latin typeface="Yu Mincho"/>
                          <a:cs typeface="Yu Mincho"/>
                        </a:rPr>
                        <a:t>@yuuukiiinaaa</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256540">
                        <a:lnSpc>
                          <a:spcPct val="100000"/>
                        </a:lnSpc>
                        <a:spcBef>
                          <a:spcPts val="160"/>
                        </a:spcBef>
                      </a:pPr>
                      <a:r>
                        <a:rPr sz="2000" spc="245" dirty="0">
                          <a:latin typeface="Yu Gothic"/>
                          <a:cs typeface="Yu Gothic"/>
                        </a:rPr>
                        <a:t>2,837,838</a:t>
                      </a:r>
                      <a:endParaRPr sz="2000">
                        <a:latin typeface="Yu Gothic"/>
                        <a:cs typeface="Yu Gothic"/>
                      </a:endParaRPr>
                    </a:p>
                    <a:p>
                      <a:pPr marL="83820">
                        <a:lnSpc>
                          <a:spcPct val="100000"/>
                        </a:lnSpc>
                        <a:spcBef>
                          <a:spcPts val="600"/>
                        </a:spcBef>
                      </a:pPr>
                      <a:r>
                        <a:rPr sz="2000" spc="185" dirty="0">
                          <a:latin typeface="Yu Mincho"/>
                          <a:cs typeface="Yu Mincho"/>
                        </a:rPr>
                        <a:t>2012/05/25</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5880">
                        <a:lnSpc>
                          <a:spcPct val="100000"/>
                        </a:lnSpc>
                        <a:spcBef>
                          <a:spcPts val="165"/>
                        </a:spcBef>
                      </a:pPr>
                      <a:r>
                        <a:rPr sz="2100" spc="200" dirty="0">
                          <a:latin typeface="Yu Gothic"/>
                          <a:cs typeface="Yu Gothic"/>
                        </a:rPr>
                        <a:t>HONDA</a:t>
                      </a:r>
                      <a:endParaRPr sz="2100">
                        <a:latin typeface="Yu Gothic"/>
                        <a:cs typeface="Yu Gothic"/>
                      </a:endParaRPr>
                    </a:p>
                    <a:p>
                      <a:pPr marL="55880">
                        <a:lnSpc>
                          <a:spcPct val="100000"/>
                        </a:lnSpc>
                        <a:spcBef>
                          <a:spcPts val="680"/>
                        </a:spcBef>
                      </a:pPr>
                      <a:r>
                        <a:rPr sz="2100" spc="135" dirty="0">
                          <a:latin typeface="Yu Mincho"/>
                          <a:cs typeface="Yu Mincho"/>
                        </a:rPr>
                        <a:t>@honda</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2130">
                        <a:lnSpc>
                          <a:spcPct val="100000"/>
                        </a:lnSpc>
                        <a:spcBef>
                          <a:spcPts val="160"/>
                        </a:spcBef>
                      </a:pPr>
                      <a:r>
                        <a:rPr sz="2000" spc="270" dirty="0">
                          <a:latin typeface="Yu Gothic"/>
                          <a:cs typeface="Yu Gothic"/>
                        </a:rPr>
                        <a:t>620,741</a:t>
                      </a:r>
                      <a:endParaRPr sz="2000">
                        <a:latin typeface="Yu Gothic"/>
                        <a:cs typeface="Yu Gothic"/>
                      </a:endParaRPr>
                    </a:p>
                    <a:p>
                      <a:pPr marL="109855">
                        <a:lnSpc>
                          <a:spcPct val="100000"/>
                        </a:lnSpc>
                        <a:spcBef>
                          <a:spcPts val="600"/>
                        </a:spcBef>
                      </a:pPr>
                      <a:r>
                        <a:rPr sz="2000" spc="185" dirty="0">
                          <a:latin typeface="Yu Mincho"/>
                          <a:cs typeface="Yu Mincho"/>
                        </a:rPr>
                        <a:t>2012/11/29</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5715" algn="ctr">
                        <a:lnSpc>
                          <a:spcPct val="100000"/>
                        </a:lnSpc>
                        <a:spcBef>
                          <a:spcPts val="1335"/>
                        </a:spcBef>
                      </a:pPr>
                      <a:r>
                        <a:rPr sz="2600" dirty="0">
                          <a:latin typeface="Yu Mincho"/>
                          <a:cs typeface="Yu Mincho"/>
                        </a:rPr>
                        <a:t>4</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235"/>
                        </a:spcBef>
                      </a:pPr>
                      <a:r>
                        <a:rPr sz="2100" dirty="0">
                          <a:latin typeface="Yu Gothic"/>
                          <a:cs typeface="Yu Gothic"/>
                        </a:rPr>
                        <a:t>ローラ</a:t>
                      </a:r>
                      <a:endParaRPr sz="2100">
                        <a:latin typeface="Yu Gothic"/>
                        <a:cs typeface="Yu Gothic"/>
                      </a:endParaRPr>
                    </a:p>
                    <a:p>
                      <a:pPr marL="47625">
                        <a:lnSpc>
                          <a:spcPct val="100000"/>
                        </a:lnSpc>
                        <a:spcBef>
                          <a:spcPts val="680"/>
                        </a:spcBef>
                      </a:pPr>
                      <a:r>
                        <a:rPr sz="2100" spc="95" dirty="0">
                          <a:latin typeface="Yu Mincho"/>
                          <a:cs typeface="Yu Mincho"/>
                        </a:rPr>
                        <a:t>@rolaoﬃcial</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256540">
                        <a:lnSpc>
                          <a:spcPct val="100000"/>
                        </a:lnSpc>
                        <a:spcBef>
                          <a:spcPts val="160"/>
                        </a:spcBef>
                      </a:pPr>
                      <a:r>
                        <a:rPr sz="2000" spc="245" dirty="0">
                          <a:latin typeface="Yu Gothic"/>
                          <a:cs typeface="Yu Gothic"/>
                        </a:rPr>
                        <a:t>2,637,830</a:t>
                      </a:r>
                      <a:endParaRPr sz="2000">
                        <a:latin typeface="Yu Gothic"/>
                        <a:cs typeface="Yu Gothic"/>
                      </a:endParaRPr>
                    </a:p>
                    <a:p>
                      <a:pPr marL="83820">
                        <a:lnSpc>
                          <a:spcPct val="100000"/>
                        </a:lnSpc>
                        <a:spcBef>
                          <a:spcPts val="600"/>
                        </a:spcBef>
                      </a:pPr>
                      <a:r>
                        <a:rPr sz="2000" spc="185" dirty="0">
                          <a:latin typeface="Yu Mincho"/>
                          <a:cs typeface="Yu Mincho"/>
                        </a:rPr>
                        <a:t>2012/05/25</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5880">
                        <a:lnSpc>
                          <a:spcPct val="100000"/>
                        </a:lnSpc>
                        <a:spcBef>
                          <a:spcPts val="235"/>
                        </a:spcBef>
                      </a:pPr>
                      <a:r>
                        <a:rPr sz="2100" spc="165" dirty="0">
                          <a:latin typeface="Yu Gothic"/>
                          <a:cs typeface="Yu Gothic"/>
                        </a:rPr>
                        <a:t>NISSAN</a:t>
                      </a:r>
                      <a:endParaRPr sz="2100">
                        <a:latin typeface="Yu Gothic"/>
                        <a:cs typeface="Yu Gothic"/>
                      </a:endParaRPr>
                    </a:p>
                    <a:p>
                      <a:pPr marL="55880">
                        <a:lnSpc>
                          <a:spcPct val="100000"/>
                        </a:lnSpc>
                        <a:spcBef>
                          <a:spcPts val="680"/>
                        </a:spcBef>
                      </a:pPr>
                      <a:r>
                        <a:rPr sz="2100" spc="120" dirty="0">
                          <a:latin typeface="Yu Mincho"/>
                          <a:cs typeface="Yu Mincho"/>
                        </a:rPr>
                        <a:t>@nissan</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2130">
                        <a:lnSpc>
                          <a:spcPct val="100000"/>
                        </a:lnSpc>
                        <a:spcBef>
                          <a:spcPts val="160"/>
                        </a:spcBef>
                      </a:pPr>
                      <a:r>
                        <a:rPr sz="2000" spc="270" dirty="0">
                          <a:latin typeface="Yu Gothic"/>
                          <a:cs typeface="Yu Gothic"/>
                        </a:rPr>
                        <a:t>581,738</a:t>
                      </a:r>
                      <a:endParaRPr sz="2000">
                        <a:latin typeface="Yu Gothic"/>
                        <a:cs typeface="Yu Gothic"/>
                      </a:endParaRPr>
                    </a:p>
                    <a:p>
                      <a:pPr marL="109855">
                        <a:lnSpc>
                          <a:spcPct val="100000"/>
                        </a:lnSpc>
                        <a:spcBef>
                          <a:spcPts val="600"/>
                        </a:spcBef>
                      </a:pPr>
                      <a:r>
                        <a:rPr sz="2000" spc="185" dirty="0">
                          <a:latin typeface="Yu Mincho"/>
                          <a:cs typeface="Yu Mincho"/>
                        </a:rPr>
                        <a:t>2013/02/13</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4445" algn="ctr">
                        <a:lnSpc>
                          <a:spcPct val="100000"/>
                        </a:lnSpc>
                        <a:spcBef>
                          <a:spcPts val="1305"/>
                        </a:spcBef>
                      </a:pPr>
                      <a:r>
                        <a:rPr sz="2600" dirty="0">
                          <a:latin typeface="Yu Mincho"/>
                          <a:cs typeface="Yu Mincho"/>
                        </a:rPr>
                        <a:t>5</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204"/>
                        </a:spcBef>
                      </a:pPr>
                      <a:r>
                        <a:rPr sz="2100" dirty="0">
                          <a:latin typeface="Yu Gothic"/>
                          <a:cs typeface="Yu Gothic"/>
                        </a:rPr>
                        <a:t>柴犬まる</a:t>
                      </a:r>
                      <a:endParaRPr sz="2100">
                        <a:latin typeface="Yu Gothic"/>
                        <a:cs typeface="Yu Gothic"/>
                      </a:endParaRPr>
                    </a:p>
                    <a:p>
                      <a:pPr marL="47625">
                        <a:lnSpc>
                          <a:spcPct val="100000"/>
                        </a:lnSpc>
                        <a:spcBef>
                          <a:spcPts val="680"/>
                        </a:spcBef>
                      </a:pPr>
                      <a:r>
                        <a:rPr sz="2100" spc="135" dirty="0">
                          <a:latin typeface="Yu Mincho"/>
                          <a:cs typeface="Yu Mincho"/>
                        </a:rPr>
                        <a:t>@marutaro</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256540">
                        <a:lnSpc>
                          <a:spcPct val="100000"/>
                        </a:lnSpc>
                        <a:spcBef>
                          <a:spcPts val="160"/>
                        </a:spcBef>
                      </a:pPr>
                      <a:r>
                        <a:rPr sz="2000" spc="245" dirty="0">
                          <a:latin typeface="Yu Gothic"/>
                          <a:cs typeface="Yu Gothic"/>
                        </a:rPr>
                        <a:t>2,392,281</a:t>
                      </a:r>
                      <a:endParaRPr sz="2000">
                        <a:latin typeface="Yu Gothic"/>
                        <a:cs typeface="Yu Gothic"/>
                      </a:endParaRPr>
                    </a:p>
                    <a:p>
                      <a:pPr marL="83820">
                        <a:lnSpc>
                          <a:spcPct val="100000"/>
                        </a:lnSpc>
                        <a:spcBef>
                          <a:spcPts val="600"/>
                        </a:spcBef>
                      </a:pPr>
                      <a:r>
                        <a:rPr sz="2000" spc="185" dirty="0">
                          <a:latin typeface="Yu Mincho"/>
                          <a:cs typeface="Yu Mincho"/>
                        </a:rPr>
                        <a:t>2010/10/15</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5880">
                        <a:lnSpc>
                          <a:spcPct val="100000"/>
                        </a:lnSpc>
                        <a:spcBef>
                          <a:spcPts val="204"/>
                        </a:spcBef>
                      </a:pPr>
                      <a:r>
                        <a:rPr sz="2100" spc="145" dirty="0">
                          <a:latin typeface="Yu Gothic"/>
                          <a:cs typeface="Yu Gothic"/>
                        </a:rPr>
                        <a:t>WEBSTA, </a:t>
                      </a:r>
                      <a:r>
                        <a:rPr sz="2100" spc="225" dirty="0">
                          <a:latin typeface="Yu Gothic"/>
                          <a:cs typeface="Yu Gothic"/>
                        </a:rPr>
                        <a:t>formerly</a:t>
                      </a:r>
                      <a:r>
                        <a:rPr sz="2100" spc="45" dirty="0">
                          <a:latin typeface="Yu Gothic"/>
                          <a:cs typeface="Yu Gothic"/>
                        </a:rPr>
                        <a:t> </a:t>
                      </a:r>
                      <a:r>
                        <a:rPr sz="2100" spc="180" dirty="0">
                          <a:latin typeface="Yu Gothic"/>
                          <a:cs typeface="Yu Gothic"/>
                        </a:rPr>
                        <a:t>WEBSTAGRAM</a:t>
                      </a:r>
                      <a:endParaRPr sz="2100">
                        <a:latin typeface="Yu Gothic"/>
                        <a:cs typeface="Yu Gothic"/>
                      </a:endParaRPr>
                    </a:p>
                    <a:p>
                      <a:pPr marL="55880">
                        <a:lnSpc>
                          <a:spcPct val="100000"/>
                        </a:lnSpc>
                        <a:spcBef>
                          <a:spcPts val="680"/>
                        </a:spcBef>
                      </a:pPr>
                      <a:r>
                        <a:rPr sz="2100" spc="150" dirty="0">
                          <a:latin typeface="Yu Mincho"/>
                          <a:cs typeface="Yu Mincho"/>
                        </a:rPr>
                        <a:t>@websta_me</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2130">
                        <a:lnSpc>
                          <a:spcPct val="100000"/>
                        </a:lnSpc>
                        <a:spcBef>
                          <a:spcPts val="160"/>
                        </a:spcBef>
                      </a:pPr>
                      <a:r>
                        <a:rPr sz="2000" spc="270" dirty="0">
                          <a:latin typeface="Yu Gothic"/>
                          <a:cs typeface="Yu Gothic"/>
                        </a:rPr>
                        <a:t>438,773</a:t>
                      </a:r>
                      <a:endParaRPr sz="2000">
                        <a:latin typeface="Yu Gothic"/>
                        <a:cs typeface="Yu Gothic"/>
                      </a:endParaRPr>
                    </a:p>
                    <a:p>
                      <a:pPr marL="109220">
                        <a:lnSpc>
                          <a:spcPct val="100000"/>
                        </a:lnSpc>
                        <a:spcBef>
                          <a:spcPts val="600"/>
                        </a:spcBef>
                      </a:pPr>
                      <a:r>
                        <a:rPr sz="2000" spc="185" dirty="0">
                          <a:latin typeface="Yu Mincho"/>
                          <a:cs typeface="Yu Mincho"/>
                        </a:rPr>
                        <a:t>2011/04/11</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32">
                <a:tc>
                  <a:txBody>
                    <a:bodyPr/>
                    <a:lstStyle/>
                    <a:p>
                      <a:pPr marL="4445" algn="ctr">
                        <a:lnSpc>
                          <a:spcPct val="100000"/>
                        </a:lnSpc>
                        <a:spcBef>
                          <a:spcPts val="1280"/>
                        </a:spcBef>
                      </a:pPr>
                      <a:r>
                        <a:rPr sz="2600" dirty="0">
                          <a:latin typeface="Yu Mincho"/>
                          <a:cs typeface="Yu Mincho"/>
                        </a:rPr>
                        <a:t>6</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180"/>
                        </a:spcBef>
                      </a:pPr>
                      <a:r>
                        <a:rPr sz="2100" spc="240" dirty="0">
                          <a:latin typeface="Yu Gothic"/>
                          <a:cs typeface="Yu Gothic"/>
                        </a:rPr>
                        <a:t>BoA</a:t>
                      </a:r>
                      <a:endParaRPr sz="2100">
                        <a:latin typeface="Yu Gothic"/>
                        <a:cs typeface="Yu Gothic"/>
                      </a:endParaRPr>
                    </a:p>
                    <a:p>
                      <a:pPr marL="47625">
                        <a:lnSpc>
                          <a:spcPct val="100000"/>
                        </a:lnSpc>
                        <a:spcBef>
                          <a:spcPts val="680"/>
                        </a:spcBef>
                      </a:pPr>
                      <a:r>
                        <a:rPr sz="2100" spc="145" dirty="0">
                          <a:latin typeface="Yu Mincho"/>
                          <a:cs typeface="Yu Mincho"/>
                        </a:rPr>
                        <a:t>@boakwon</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256540">
                        <a:lnSpc>
                          <a:spcPct val="100000"/>
                        </a:lnSpc>
                        <a:spcBef>
                          <a:spcPts val="160"/>
                        </a:spcBef>
                      </a:pPr>
                      <a:r>
                        <a:rPr sz="2000" spc="245" dirty="0">
                          <a:latin typeface="Yu Gothic"/>
                          <a:cs typeface="Yu Gothic"/>
                        </a:rPr>
                        <a:t>1,912,525</a:t>
                      </a:r>
                      <a:endParaRPr sz="2000">
                        <a:latin typeface="Yu Gothic"/>
                        <a:cs typeface="Yu Gothic"/>
                      </a:endParaRPr>
                    </a:p>
                    <a:p>
                      <a:pPr marL="83820">
                        <a:lnSpc>
                          <a:spcPct val="100000"/>
                        </a:lnSpc>
                        <a:spcBef>
                          <a:spcPts val="600"/>
                        </a:spcBef>
                      </a:pPr>
                      <a:r>
                        <a:rPr sz="2000" spc="185" dirty="0">
                          <a:latin typeface="Yu Mincho"/>
                          <a:cs typeface="Yu Mincho"/>
                        </a:rPr>
                        <a:t>2012/02/15</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5880">
                        <a:lnSpc>
                          <a:spcPct val="100000"/>
                        </a:lnSpc>
                        <a:spcBef>
                          <a:spcPts val="180"/>
                        </a:spcBef>
                      </a:pPr>
                      <a:r>
                        <a:rPr sz="2100" spc="-20" dirty="0">
                          <a:latin typeface="Yu Gothic"/>
                          <a:cs typeface="Yu Gothic"/>
                        </a:rPr>
                        <a:t>東京ディズニーリゾート</a:t>
                      </a:r>
                      <a:endParaRPr sz="2100">
                        <a:latin typeface="Yu Gothic"/>
                        <a:cs typeface="Yu Gothic"/>
                      </a:endParaRPr>
                    </a:p>
                    <a:p>
                      <a:pPr marL="55880">
                        <a:lnSpc>
                          <a:spcPct val="100000"/>
                        </a:lnSpc>
                        <a:spcBef>
                          <a:spcPts val="680"/>
                        </a:spcBef>
                      </a:pPr>
                      <a:r>
                        <a:rPr sz="2100" spc="125" dirty="0">
                          <a:latin typeface="Yu Mincho"/>
                          <a:cs typeface="Yu Mincho"/>
                        </a:rPr>
                        <a:t>@tokyodisneyresort_oﬃcial</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2130">
                        <a:lnSpc>
                          <a:spcPct val="100000"/>
                        </a:lnSpc>
                        <a:spcBef>
                          <a:spcPts val="160"/>
                        </a:spcBef>
                      </a:pPr>
                      <a:r>
                        <a:rPr sz="2000" spc="270" dirty="0">
                          <a:latin typeface="Yu Gothic"/>
                          <a:cs typeface="Yu Gothic"/>
                        </a:rPr>
                        <a:t>401,930</a:t>
                      </a:r>
                      <a:endParaRPr sz="2000">
                        <a:latin typeface="Yu Gothic"/>
                        <a:cs typeface="Yu Gothic"/>
                      </a:endParaRPr>
                    </a:p>
                    <a:p>
                      <a:pPr marL="109855">
                        <a:lnSpc>
                          <a:spcPct val="100000"/>
                        </a:lnSpc>
                        <a:spcBef>
                          <a:spcPts val="600"/>
                        </a:spcBef>
                      </a:pPr>
                      <a:r>
                        <a:rPr sz="2000" spc="185" dirty="0">
                          <a:latin typeface="Yu Mincho"/>
                          <a:cs typeface="Yu Mincho"/>
                        </a:rPr>
                        <a:t>2015/08/19</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4445" algn="ctr">
                        <a:lnSpc>
                          <a:spcPct val="100000"/>
                        </a:lnSpc>
                        <a:spcBef>
                          <a:spcPts val="1250"/>
                        </a:spcBef>
                      </a:pPr>
                      <a:r>
                        <a:rPr sz="2600" dirty="0">
                          <a:latin typeface="Yu Mincho"/>
                          <a:cs typeface="Yu Mincho"/>
                        </a:rPr>
                        <a:t>7</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150"/>
                        </a:spcBef>
                      </a:pPr>
                      <a:r>
                        <a:rPr sz="2100" dirty="0">
                          <a:latin typeface="Yu Gothic"/>
                          <a:cs typeface="Yu Gothic"/>
                        </a:rPr>
                        <a:t>中村アン</a:t>
                      </a:r>
                      <a:endParaRPr sz="2100">
                        <a:latin typeface="Yu Gothic"/>
                        <a:cs typeface="Yu Gothic"/>
                      </a:endParaRPr>
                    </a:p>
                    <a:p>
                      <a:pPr marL="47625">
                        <a:lnSpc>
                          <a:spcPct val="100000"/>
                        </a:lnSpc>
                        <a:spcBef>
                          <a:spcPts val="680"/>
                        </a:spcBef>
                      </a:pPr>
                      <a:r>
                        <a:rPr sz="2100" spc="155" dirty="0">
                          <a:latin typeface="Yu Mincho"/>
                          <a:cs typeface="Yu Mincho"/>
                        </a:rPr>
                        <a:t>@cocoannne</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256540">
                        <a:lnSpc>
                          <a:spcPct val="100000"/>
                        </a:lnSpc>
                        <a:spcBef>
                          <a:spcPts val="160"/>
                        </a:spcBef>
                      </a:pPr>
                      <a:r>
                        <a:rPr sz="2000" spc="245" dirty="0">
                          <a:latin typeface="Yu Gothic"/>
                          <a:cs typeface="Yu Gothic"/>
                        </a:rPr>
                        <a:t>1,376,948</a:t>
                      </a:r>
                      <a:endParaRPr sz="2000">
                        <a:latin typeface="Yu Gothic"/>
                        <a:cs typeface="Yu Gothic"/>
                      </a:endParaRPr>
                    </a:p>
                    <a:p>
                      <a:pPr marL="82550">
                        <a:lnSpc>
                          <a:spcPct val="100000"/>
                        </a:lnSpc>
                        <a:spcBef>
                          <a:spcPts val="600"/>
                        </a:spcBef>
                      </a:pPr>
                      <a:r>
                        <a:rPr sz="2000" spc="185" dirty="0">
                          <a:latin typeface="Yu Mincho"/>
                          <a:cs typeface="Yu Mincho"/>
                        </a:rPr>
                        <a:t>2012/04/19</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5880">
                        <a:lnSpc>
                          <a:spcPct val="100000"/>
                        </a:lnSpc>
                        <a:spcBef>
                          <a:spcPts val="150"/>
                        </a:spcBef>
                      </a:pPr>
                      <a:r>
                        <a:rPr sz="2100" spc="195" dirty="0">
                          <a:latin typeface="Yu Gothic"/>
                          <a:cs typeface="Yu Gothic"/>
                        </a:rPr>
                        <a:t>Tokyo</a:t>
                      </a:r>
                      <a:r>
                        <a:rPr sz="2100" dirty="0">
                          <a:latin typeface="Yu Gothic"/>
                          <a:cs typeface="Yu Gothic"/>
                        </a:rPr>
                        <a:t> </a:t>
                      </a:r>
                      <a:r>
                        <a:rPr sz="2100" spc="150" dirty="0">
                          <a:latin typeface="Yu Gothic"/>
                          <a:cs typeface="Yu Gothic"/>
                        </a:rPr>
                        <a:t>Fashion</a:t>
                      </a:r>
                      <a:endParaRPr sz="2100">
                        <a:latin typeface="Yu Gothic"/>
                        <a:cs typeface="Yu Gothic"/>
                      </a:endParaRPr>
                    </a:p>
                    <a:p>
                      <a:pPr marL="55880">
                        <a:lnSpc>
                          <a:spcPct val="100000"/>
                        </a:lnSpc>
                        <a:spcBef>
                          <a:spcPts val="680"/>
                        </a:spcBef>
                      </a:pPr>
                      <a:r>
                        <a:rPr sz="2100" spc="135" dirty="0">
                          <a:latin typeface="Yu Mincho"/>
                          <a:cs typeface="Yu Mincho"/>
                        </a:rPr>
                        <a:t>@tokyofashion</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2130">
                        <a:lnSpc>
                          <a:spcPct val="100000"/>
                        </a:lnSpc>
                        <a:spcBef>
                          <a:spcPts val="160"/>
                        </a:spcBef>
                      </a:pPr>
                      <a:r>
                        <a:rPr sz="2000" spc="270" dirty="0">
                          <a:latin typeface="Yu Gothic"/>
                          <a:cs typeface="Yu Gothic"/>
                        </a:rPr>
                        <a:t>387,063</a:t>
                      </a:r>
                      <a:endParaRPr sz="2000">
                        <a:latin typeface="Yu Gothic"/>
                        <a:cs typeface="Yu Gothic"/>
                      </a:endParaRPr>
                    </a:p>
                    <a:p>
                      <a:pPr marL="109855">
                        <a:lnSpc>
                          <a:spcPct val="100000"/>
                        </a:lnSpc>
                        <a:spcBef>
                          <a:spcPts val="600"/>
                        </a:spcBef>
                      </a:pPr>
                      <a:r>
                        <a:rPr sz="2000" spc="185" dirty="0">
                          <a:latin typeface="Yu Mincho"/>
                          <a:cs typeface="Yu Mincho"/>
                        </a:rPr>
                        <a:t>2011/01/28</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4445" algn="ctr">
                        <a:lnSpc>
                          <a:spcPct val="100000"/>
                        </a:lnSpc>
                        <a:spcBef>
                          <a:spcPts val="1320"/>
                        </a:spcBef>
                      </a:pPr>
                      <a:r>
                        <a:rPr sz="2600" dirty="0">
                          <a:latin typeface="Yu Mincho"/>
                          <a:cs typeface="Yu Mincho"/>
                        </a:rPr>
                        <a:t>8</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220"/>
                        </a:spcBef>
                      </a:pPr>
                      <a:r>
                        <a:rPr sz="2100" dirty="0">
                          <a:latin typeface="Yu Gothic"/>
                          <a:cs typeface="Yu Gothic"/>
                        </a:rPr>
                        <a:t>小嶋陽菜</a:t>
                      </a:r>
                      <a:endParaRPr sz="2100">
                        <a:latin typeface="Yu Gothic"/>
                        <a:cs typeface="Yu Gothic"/>
                      </a:endParaRPr>
                    </a:p>
                    <a:p>
                      <a:pPr marL="47625">
                        <a:lnSpc>
                          <a:spcPct val="100000"/>
                        </a:lnSpc>
                        <a:spcBef>
                          <a:spcPts val="680"/>
                        </a:spcBef>
                      </a:pPr>
                      <a:r>
                        <a:rPr sz="2100" spc="150" dirty="0">
                          <a:latin typeface="Yu Mincho"/>
                          <a:cs typeface="Yu Mincho"/>
                        </a:rPr>
                        <a:t>@nyanchan22</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256540">
                        <a:lnSpc>
                          <a:spcPct val="100000"/>
                        </a:lnSpc>
                        <a:spcBef>
                          <a:spcPts val="160"/>
                        </a:spcBef>
                      </a:pPr>
                      <a:r>
                        <a:rPr sz="2000" spc="245" dirty="0">
                          <a:latin typeface="Yu Gothic"/>
                          <a:cs typeface="Yu Gothic"/>
                        </a:rPr>
                        <a:t>1,316,739</a:t>
                      </a:r>
                      <a:endParaRPr sz="2000">
                        <a:latin typeface="Yu Gothic"/>
                        <a:cs typeface="Yu Gothic"/>
                      </a:endParaRPr>
                    </a:p>
                    <a:p>
                      <a:pPr marL="83820">
                        <a:lnSpc>
                          <a:spcPct val="100000"/>
                        </a:lnSpc>
                        <a:spcBef>
                          <a:spcPts val="600"/>
                        </a:spcBef>
                      </a:pPr>
                      <a:r>
                        <a:rPr sz="2000" spc="185" dirty="0">
                          <a:latin typeface="Yu Mincho"/>
                          <a:cs typeface="Yu Mincho"/>
                        </a:rPr>
                        <a:t>2013/08/28</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5880">
                        <a:lnSpc>
                          <a:spcPct val="100000"/>
                        </a:lnSpc>
                        <a:spcBef>
                          <a:spcPts val="220"/>
                        </a:spcBef>
                      </a:pPr>
                      <a:r>
                        <a:rPr sz="2100" dirty="0">
                          <a:latin typeface="Yu Gothic"/>
                          <a:cs typeface="Yu Gothic"/>
                        </a:rPr>
                        <a:t>ア </a:t>
                      </a:r>
                      <a:r>
                        <a:rPr sz="2100" spc="-15" dirty="0">
                          <a:latin typeface="Yu Gothic"/>
                          <a:cs typeface="Yu Gothic"/>
                        </a:rPr>
                        <a:t>ベイシング</a:t>
                      </a:r>
                      <a:r>
                        <a:rPr sz="2100" spc="120" dirty="0">
                          <a:latin typeface="Yu Gothic"/>
                          <a:cs typeface="Yu Gothic"/>
                        </a:rPr>
                        <a:t> </a:t>
                      </a:r>
                      <a:r>
                        <a:rPr sz="2100" spc="-25" dirty="0">
                          <a:latin typeface="Yu Gothic"/>
                          <a:cs typeface="Yu Gothic"/>
                        </a:rPr>
                        <a:t>エイプ</a:t>
                      </a:r>
                      <a:endParaRPr sz="2100">
                        <a:latin typeface="Yu Gothic"/>
                        <a:cs typeface="Yu Gothic"/>
                      </a:endParaRPr>
                    </a:p>
                    <a:p>
                      <a:pPr marL="55880">
                        <a:lnSpc>
                          <a:spcPct val="100000"/>
                        </a:lnSpc>
                        <a:spcBef>
                          <a:spcPts val="680"/>
                        </a:spcBef>
                      </a:pPr>
                      <a:r>
                        <a:rPr sz="2100" spc="130" dirty="0">
                          <a:latin typeface="Yu Mincho"/>
                          <a:cs typeface="Yu Mincho"/>
                        </a:rPr>
                        <a:t>@bape_japan</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2130">
                        <a:lnSpc>
                          <a:spcPct val="100000"/>
                        </a:lnSpc>
                        <a:spcBef>
                          <a:spcPts val="160"/>
                        </a:spcBef>
                      </a:pPr>
                      <a:r>
                        <a:rPr sz="2000" spc="270" dirty="0">
                          <a:latin typeface="Yu Gothic"/>
                          <a:cs typeface="Yu Gothic"/>
                        </a:rPr>
                        <a:t>378,382</a:t>
                      </a:r>
                      <a:endParaRPr sz="2000">
                        <a:latin typeface="Yu Gothic"/>
                        <a:cs typeface="Yu Gothic"/>
                      </a:endParaRPr>
                    </a:p>
                    <a:p>
                      <a:pPr marL="109220">
                        <a:lnSpc>
                          <a:spcPct val="100000"/>
                        </a:lnSpc>
                        <a:spcBef>
                          <a:spcPts val="600"/>
                        </a:spcBef>
                      </a:pPr>
                      <a:r>
                        <a:rPr sz="2000" spc="185" dirty="0">
                          <a:latin typeface="Yu Mincho"/>
                          <a:cs typeface="Yu Mincho"/>
                        </a:rPr>
                        <a:t>2012/12/14</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marL="4445" algn="ctr">
                        <a:lnSpc>
                          <a:spcPct val="100000"/>
                        </a:lnSpc>
                        <a:spcBef>
                          <a:spcPts val="1290"/>
                        </a:spcBef>
                      </a:pPr>
                      <a:r>
                        <a:rPr sz="2600" dirty="0">
                          <a:latin typeface="Yu Mincho"/>
                          <a:cs typeface="Yu Mincho"/>
                        </a:rPr>
                        <a:t>9</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190"/>
                        </a:spcBef>
                      </a:pPr>
                      <a:r>
                        <a:rPr sz="2100" dirty="0">
                          <a:latin typeface="Yu Gothic"/>
                          <a:cs typeface="Yu Gothic"/>
                        </a:rPr>
                        <a:t>長澤まさみ</a:t>
                      </a:r>
                      <a:endParaRPr sz="2100">
                        <a:latin typeface="Yu Gothic"/>
                        <a:cs typeface="Yu Gothic"/>
                      </a:endParaRPr>
                    </a:p>
                    <a:p>
                      <a:pPr marL="47625">
                        <a:lnSpc>
                          <a:spcPct val="100000"/>
                        </a:lnSpc>
                        <a:spcBef>
                          <a:spcPts val="680"/>
                        </a:spcBef>
                      </a:pPr>
                      <a:r>
                        <a:rPr sz="2100" spc="155" dirty="0">
                          <a:latin typeface="Yu Mincho"/>
                          <a:cs typeface="Yu Mincho"/>
                        </a:rPr>
                        <a:t>@masami_nagasawa</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256540">
                        <a:lnSpc>
                          <a:spcPct val="100000"/>
                        </a:lnSpc>
                        <a:spcBef>
                          <a:spcPts val="160"/>
                        </a:spcBef>
                      </a:pPr>
                      <a:r>
                        <a:rPr sz="2000" spc="245" dirty="0">
                          <a:latin typeface="Yu Gothic"/>
                          <a:cs typeface="Yu Gothic"/>
                        </a:rPr>
                        <a:t>1,291,031</a:t>
                      </a:r>
                      <a:endParaRPr sz="2000">
                        <a:latin typeface="Yu Gothic"/>
                        <a:cs typeface="Yu Gothic"/>
                      </a:endParaRPr>
                    </a:p>
                    <a:p>
                      <a:pPr marL="82550">
                        <a:lnSpc>
                          <a:spcPct val="100000"/>
                        </a:lnSpc>
                        <a:spcBef>
                          <a:spcPts val="600"/>
                        </a:spcBef>
                      </a:pPr>
                      <a:r>
                        <a:rPr sz="2000" spc="185" dirty="0">
                          <a:latin typeface="Yu Mincho"/>
                          <a:cs typeface="Yu Mincho"/>
                        </a:rPr>
                        <a:t>2014/02/26</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5880">
                        <a:lnSpc>
                          <a:spcPct val="100000"/>
                        </a:lnSpc>
                        <a:spcBef>
                          <a:spcPts val="190"/>
                        </a:spcBef>
                      </a:pPr>
                      <a:r>
                        <a:rPr sz="2100" spc="190" dirty="0">
                          <a:latin typeface="Yu Gothic"/>
                          <a:cs typeface="Yu Gothic"/>
                        </a:rPr>
                        <a:t>VOGUE</a:t>
                      </a:r>
                      <a:endParaRPr sz="2100">
                        <a:latin typeface="Yu Gothic"/>
                        <a:cs typeface="Yu Gothic"/>
                      </a:endParaRPr>
                    </a:p>
                    <a:p>
                      <a:pPr marL="55880">
                        <a:lnSpc>
                          <a:spcPct val="100000"/>
                        </a:lnSpc>
                        <a:spcBef>
                          <a:spcPts val="680"/>
                        </a:spcBef>
                      </a:pPr>
                      <a:r>
                        <a:rPr sz="2100" spc="140" dirty="0">
                          <a:latin typeface="Yu Mincho"/>
                          <a:cs typeface="Yu Mincho"/>
                        </a:rPr>
                        <a:t>@voguejapan</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2130">
                        <a:lnSpc>
                          <a:spcPct val="100000"/>
                        </a:lnSpc>
                        <a:spcBef>
                          <a:spcPts val="160"/>
                        </a:spcBef>
                      </a:pPr>
                      <a:r>
                        <a:rPr sz="2000" spc="270" dirty="0">
                          <a:latin typeface="Yu Gothic"/>
                          <a:cs typeface="Yu Gothic"/>
                        </a:rPr>
                        <a:t>365,373</a:t>
                      </a:r>
                      <a:endParaRPr sz="2000">
                        <a:latin typeface="Yu Gothic"/>
                        <a:cs typeface="Yu Gothic"/>
                      </a:endParaRPr>
                    </a:p>
                    <a:p>
                      <a:pPr marL="109855">
                        <a:lnSpc>
                          <a:spcPct val="100000"/>
                        </a:lnSpc>
                        <a:spcBef>
                          <a:spcPts val="600"/>
                        </a:spcBef>
                      </a:pPr>
                      <a:r>
                        <a:rPr sz="2000" spc="185" dirty="0">
                          <a:latin typeface="Yu Mincho"/>
                          <a:cs typeface="Yu Mincho"/>
                        </a:rPr>
                        <a:t>2011/11/02</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r h="752919">
                <a:tc>
                  <a:txBody>
                    <a:bodyPr/>
                    <a:lstStyle/>
                    <a:p>
                      <a:pPr algn="ctr">
                        <a:lnSpc>
                          <a:spcPct val="100000"/>
                        </a:lnSpc>
                        <a:spcBef>
                          <a:spcPts val="1265"/>
                        </a:spcBef>
                      </a:pPr>
                      <a:r>
                        <a:rPr sz="2600" spc="295" dirty="0">
                          <a:latin typeface="Yu Mincho"/>
                          <a:cs typeface="Yu Mincho"/>
                        </a:rPr>
                        <a:t>10</a:t>
                      </a:r>
                      <a:endParaRPr sz="26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7625">
                        <a:lnSpc>
                          <a:spcPct val="100000"/>
                        </a:lnSpc>
                        <a:spcBef>
                          <a:spcPts val="165"/>
                        </a:spcBef>
                      </a:pPr>
                      <a:r>
                        <a:rPr sz="2100" dirty="0">
                          <a:latin typeface="Yu Gothic"/>
                          <a:cs typeface="Yu Gothic"/>
                        </a:rPr>
                        <a:t>長谷川潤</a:t>
                      </a:r>
                      <a:endParaRPr sz="2100">
                        <a:latin typeface="Yu Gothic"/>
                        <a:cs typeface="Yu Gothic"/>
                      </a:endParaRPr>
                    </a:p>
                    <a:p>
                      <a:pPr marL="47625">
                        <a:lnSpc>
                          <a:spcPct val="100000"/>
                        </a:lnSpc>
                        <a:spcBef>
                          <a:spcPts val="680"/>
                        </a:spcBef>
                      </a:pPr>
                      <a:r>
                        <a:rPr sz="2100" spc="100" dirty="0">
                          <a:latin typeface="Yu Mincho"/>
                          <a:cs typeface="Yu Mincho"/>
                        </a:rPr>
                        <a:t>@liveglenwood</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256540">
                        <a:lnSpc>
                          <a:spcPct val="100000"/>
                        </a:lnSpc>
                        <a:spcBef>
                          <a:spcPts val="160"/>
                        </a:spcBef>
                      </a:pPr>
                      <a:r>
                        <a:rPr sz="2000" spc="245" dirty="0">
                          <a:latin typeface="Yu Gothic"/>
                          <a:cs typeface="Yu Gothic"/>
                        </a:rPr>
                        <a:t>1,280,610</a:t>
                      </a:r>
                      <a:endParaRPr sz="2000">
                        <a:latin typeface="Yu Gothic"/>
                        <a:cs typeface="Yu Gothic"/>
                      </a:endParaRPr>
                    </a:p>
                    <a:p>
                      <a:pPr marL="83820">
                        <a:lnSpc>
                          <a:spcPct val="100000"/>
                        </a:lnSpc>
                        <a:spcBef>
                          <a:spcPts val="600"/>
                        </a:spcBef>
                      </a:pPr>
                      <a:r>
                        <a:rPr sz="2000" spc="185" dirty="0">
                          <a:latin typeface="Yu Mincho"/>
                          <a:cs typeface="Yu Mincho"/>
                        </a:rPr>
                        <a:t>2013/07/31</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5880">
                        <a:lnSpc>
                          <a:spcPct val="100000"/>
                        </a:lnSpc>
                        <a:spcBef>
                          <a:spcPts val="165"/>
                        </a:spcBef>
                      </a:pPr>
                      <a:r>
                        <a:rPr sz="2100" spc="135" dirty="0">
                          <a:latin typeface="Yu Gothic"/>
                          <a:cs typeface="Yu Gothic"/>
                        </a:rPr>
                        <a:t>TOYOTA</a:t>
                      </a:r>
                      <a:endParaRPr sz="2100">
                        <a:latin typeface="Yu Gothic"/>
                        <a:cs typeface="Yu Gothic"/>
                      </a:endParaRPr>
                    </a:p>
                    <a:p>
                      <a:pPr marL="55880">
                        <a:lnSpc>
                          <a:spcPct val="100000"/>
                        </a:lnSpc>
                        <a:spcBef>
                          <a:spcPts val="680"/>
                        </a:spcBef>
                      </a:pPr>
                      <a:r>
                        <a:rPr sz="2100" spc="155" dirty="0">
                          <a:latin typeface="Yu Mincho"/>
                          <a:cs typeface="Yu Mincho"/>
                        </a:rPr>
                        <a:t>@toyotausa</a:t>
                      </a:r>
                      <a:endParaRPr sz="21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532130">
                        <a:lnSpc>
                          <a:spcPct val="100000"/>
                        </a:lnSpc>
                        <a:spcBef>
                          <a:spcPts val="160"/>
                        </a:spcBef>
                      </a:pPr>
                      <a:r>
                        <a:rPr sz="2000" spc="270" dirty="0">
                          <a:latin typeface="Yu Gothic"/>
                          <a:cs typeface="Yu Gothic"/>
                        </a:rPr>
                        <a:t>357,028</a:t>
                      </a:r>
                      <a:endParaRPr sz="2000">
                        <a:latin typeface="Yu Gothic"/>
                        <a:cs typeface="Yu Gothic"/>
                      </a:endParaRPr>
                    </a:p>
                    <a:p>
                      <a:pPr marL="109855">
                        <a:lnSpc>
                          <a:spcPct val="100000"/>
                        </a:lnSpc>
                        <a:spcBef>
                          <a:spcPts val="600"/>
                        </a:spcBef>
                      </a:pPr>
                      <a:r>
                        <a:rPr sz="2000" spc="185" dirty="0">
                          <a:latin typeface="Yu Mincho"/>
                          <a:cs typeface="Yu Mincho"/>
                        </a:rPr>
                        <a:t>2012/12/20</a:t>
                      </a:r>
                      <a:endParaRPr sz="2000">
                        <a:latin typeface="Yu Mincho"/>
                        <a:cs typeface="Yu Minch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r>
            </a:tbl>
          </a:graphicData>
        </a:graphic>
      </p:graphicFrame>
      <p:sp>
        <p:nvSpPr>
          <p:cNvPr id="3" name="object 3"/>
          <p:cNvSpPr txBox="1">
            <a:spLocks noGrp="1"/>
          </p:cNvSpPr>
          <p:nvPr>
            <p:ph type="title"/>
          </p:nvPr>
        </p:nvSpPr>
        <p:spPr>
          <a:prstGeom prst="rect">
            <a:avLst/>
          </a:prstGeom>
        </p:spPr>
        <p:txBody>
          <a:bodyPr vert="horz" wrap="square" lIns="0" tIns="175503" rIns="0" bIns="0" rtlCol="0">
            <a:spAutoFit/>
          </a:bodyPr>
          <a:lstStyle/>
          <a:p>
            <a:pPr marL="127000">
              <a:lnSpc>
                <a:spcPct val="100000"/>
              </a:lnSpc>
            </a:pPr>
            <a:r>
              <a:rPr sz="3200" spc="105" dirty="0">
                <a:solidFill>
                  <a:srgbClr val="000000"/>
                </a:solidFill>
              </a:rPr>
              <a:t>Twitterと全く異なるアカウントがInstagramランキング上位を独占</a:t>
            </a:r>
            <a:endParaRPr sz="32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0" y="9423400"/>
            <a:ext cx="8372475" cy="278130"/>
          </a:xfrm>
          <a:prstGeom prst="rect">
            <a:avLst/>
          </a:prstGeom>
        </p:spPr>
        <p:txBody>
          <a:bodyPr vert="horz" wrap="square" lIns="0" tIns="0" rIns="0" bIns="0" rtlCol="0">
            <a:spAutoFit/>
          </a:bodyPr>
          <a:lstStyle/>
          <a:p>
            <a:pPr marL="12700">
              <a:lnSpc>
                <a:spcPct val="100000"/>
              </a:lnSpc>
            </a:pPr>
            <a:r>
              <a:rPr sz="1700" spc="-20" dirty="0">
                <a:latin typeface="Yu Mincho"/>
                <a:cs typeface="Yu Mincho"/>
              </a:rPr>
              <a:t>イーンスパイア（株）横田秀珠の著作権を尊重しつつ、是非ノウハウをシェアしよう！</a:t>
            </a:r>
            <a:endParaRPr sz="1700">
              <a:latin typeface="Yu Mincho"/>
              <a:cs typeface="Yu Mincho"/>
            </a:endParaRPr>
          </a:p>
        </p:txBody>
      </p:sp>
      <p:sp>
        <p:nvSpPr>
          <p:cNvPr id="3" name="object 3"/>
          <p:cNvSpPr txBox="1"/>
          <p:nvPr/>
        </p:nvSpPr>
        <p:spPr>
          <a:xfrm>
            <a:off x="12725400" y="9410700"/>
            <a:ext cx="226060" cy="200025"/>
          </a:xfrm>
          <a:prstGeom prst="rect">
            <a:avLst/>
          </a:prstGeom>
        </p:spPr>
        <p:txBody>
          <a:bodyPr vert="horz" wrap="square" lIns="0" tIns="0" rIns="0" bIns="0" rtlCol="0">
            <a:spAutoFit/>
          </a:bodyPr>
          <a:lstStyle/>
          <a:p>
            <a:pPr marL="12700">
              <a:lnSpc>
                <a:spcPct val="100000"/>
              </a:lnSpc>
            </a:pPr>
            <a:r>
              <a:rPr sz="1200" spc="135" dirty="0">
                <a:latin typeface="Yu Mincho"/>
                <a:cs typeface="Yu Mincho"/>
              </a:rPr>
              <a:t>73</a:t>
            </a:r>
            <a:endParaRPr sz="1200">
              <a:latin typeface="Yu Mincho"/>
              <a:cs typeface="Yu Mincho"/>
            </a:endParaRPr>
          </a:p>
        </p:txBody>
      </p:sp>
      <p:sp>
        <p:nvSpPr>
          <p:cNvPr id="4" name="object 4"/>
          <p:cNvSpPr/>
          <p:nvPr/>
        </p:nvSpPr>
        <p:spPr>
          <a:xfrm>
            <a:off x="25400" y="825500"/>
            <a:ext cx="4381500" cy="85725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67200" y="825500"/>
            <a:ext cx="4368800" cy="85725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470900" y="825500"/>
            <a:ext cx="4381500" cy="8572500"/>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88203" rIns="0" bIns="0" rtlCol="0">
            <a:spAutoFit/>
          </a:bodyPr>
          <a:lstStyle/>
          <a:p>
            <a:pPr marL="228600">
              <a:lnSpc>
                <a:spcPct val="100000"/>
              </a:lnSpc>
            </a:pPr>
            <a:r>
              <a:rPr sz="3700" spc="135" dirty="0">
                <a:solidFill>
                  <a:srgbClr val="000000"/>
                </a:solidFill>
              </a:rPr>
              <a:t>芸能人による発表がアメブロやTwitterからInstagramへ</a:t>
            </a:r>
            <a:endParaRPr sz="3700"/>
          </a:p>
        </p:txBody>
      </p:sp>
      <p:sp>
        <p:nvSpPr>
          <p:cNvPr id="8" name="object 8"/>
          <p:cNvSpPr/>
          <p:nvPr/>
        </p:nvSpPr>
        <p:spPr>
          <a:xfrm>
            <a:off x="482600" y="2006600"/>
            <a:ext cx="3530600" cy="62992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8953500" y="2032000"/>
            <a:ext cx="3543300" cy="62865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699000" y="2019300"/>
            <a:ext cx="3543300" cy="6286500"/>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1117600" y="8356600"/>
            <a:ext cx="2311400" cy="949960"/>
          </a:xfrm>
          <a:prstGeom prst="rect">
            <a:avLst/>
          </a:prstGeom>
        </p:spPr>
        <p:txBody>
          <a:bodyPr vert="horz" wrap="square" lIns="0" tIns="0" rIns="0" bIns="0" rtlCol="0">
            <a:spAutoFit/>
          </a:bodyPr>
          <a:lstStyle/>
          <a:p>
            <a:pPr marL="393700" marR="5080" indent="-381000">
              <a:lnSpc>
                <a:spcPct val="100000"/>
              </a:lnSpc>
            </a:pPr>
            <a:r>
              <a:rPr sz="3000" dirty="0">
                <a:solidFill>
                  <a:srgbClr val="FFFFFF"/>
                </a:solidFill>
                <a:latin typeface="Yu Gothic"/>
                <a:cs typeface="Yu Gothic"/>
              </a:rPr>
              <a:t>スポーツ選手  安藤美姫</a:t>
            </a:r>
            <a:endParaRPr sz="3000">
              <a:latin typeface="Yu Gothic"/>
              <a:cs typeface="Yu Gothic"/>
            </a:endParaRPr>
          </a:p>
        </p:txBody>
      </p:sp>
      <p:sp>
        <p:nvSpPr>
          <p:cNvPr id="12" name="object 12"/>
          <p:cNvSpPr txBox="1"/>
          <p:nvPr/>
        </p:nvSpPr>
        <p:spPr>
          <a:xfrm>
            <a:off x="5549900" y="8356600"/>
            <a:ext cx="1911350" cy="949960"/>
          </a:xfrm>
          <a:prstGeom prst="rect">
            <a:avLst/>
          </a:prstGeom>
        </p:spPr>
        <p:txBody>
          <a:bodyPr vert="horz" wrap="square" lIns="0" tIns="0" rIns="0" bIns="0" rtlCol="0">
            <a:spAutoFit/>
          </a:bodyPr>
          <a:lstStyle/>
          <a:p>
            <a:pPr marL="190500" marR="5080" indent="-177800">
              <a:lnSpc>
                <a:spcPct val="100000"/>
              </a:lnSpc>
            </a:pPr>
            <a:r>
              <a:rPr sz="3000" dirty="0">
                <a:solidFill>
                  <a:srgbClr val="FFFFFF"/>
                </a:solidFill>
                <a:latin typeface="Yu Gothic"/>
                <a:cs typeface="Yu Gothic"/>
              </a:rPr>
              <a:t>女性モ</a:t>
            </a:r>
            <a:r>
              <a:rPr sz="3000" spc="-150" dirty="0">
                <a:solidFill>
                  <a:srgbClr val="FFFFFF"/>
                </a:solidFill>
                <a:latin typeface="Yu Gothic"/>
                <a:cs typeface="Yu Gothic"/>
              </a:rPr>
              <a:t>デ</a:t>
            </a:r>
            <a:r>
              <a:rPr sz="3000" dirty="0">
                <a:solidFill>
                  <a:srgbClr val="FFFFFF"/>
                </a:solidFill>
                <a:latin typeface="Yu Gothic"/>
                <a:cs typeface="Yu Gothic"/>
              </a:rPr>
              <a:t>ル  長谷川潤</a:t>
            </a:r>
            <a:endParaRPr sz="3000">
              <a:latin typeface="Yu Gothic"/>
              <a:cs typeface="Yu Gothic"/>
            </a:endParaRPr>
          </a:p>
        </p:txBody>
      </p:sp>
      <p:sp>
        <p:nvSpPr>
          <p:cNvPr id="13" name="object 13"/>
          <p:cNvSpPr txBox="1"/>
          <p:nvPr/>
        </p:nvSpPr>
        <p:spPr>
          <a:xfrm>
            <a:off x="9575800" y="8356600"/>
            <a:ext cx="2296160" cy="949960"/>
          </a:xfrm>
          <a:prstGeom prst="rect">
            <a:avLst/>
          </a:prstGeom>
        </p:spPr>
        <p:txBody>
          <a:bodyPr vert="horz" wrap="square" lIns="0" tIns="0" rIns="0" bIns="0" rtlCol="0">
            <a:spAutoFit/>
          </a:bodyPr>
          <a:lstStyle/>
          <a:p>
            <a:pPr marL="584200" marR="5080" indent="-571500">
              <a:lnSpc>
                <a:spcPct val="100000"/>
              </a:lnSpc>
            </a:pPr>
            <a:r>
              <a:rPr sz="3000" dirty="0">
                <a:solidFill>
                  <a:srgbClr val="FFFFFF"/>
                </a:solidFill>
                <a:latin typeface="Yu Gothic"/>
                <a:cs typeface="Yu Gothic"/>
              </a:rPr>
              <a:t>男性タ</a:t>
            </a:r>
            <a:r>
              <a:rPr sz="3000" spc="-120" dirty="0">
                <a:solidFill>
                  <a:srgbClr val="FFFFFF"/>
                </a:solidFill>
                <a:latin typeface="Yu Gothic"/>
                <a:cs typeface="Yu Gothic"/>
              </a:rPr>
              <a:t>レ</a:t>
            </a:r>
            <a:r>
              <a:rPr sz="3000" dirty="0">
                <a:solidFill>
                  <a:srgbClr val="FFFFFF"/>
                </a:solidFill>
                <a:latin typeface="Yu Gothic"/>
                <a:cs typeface="Yu Gothic"/>
              </a:rPr>
              <a:t>ント  羞恥心</a:t>
            </a:r>
            <a:endParaRPr sz="3000">
              <a:latin typeface="Yu Gothic"/>
              <a:cs typeface="Yu Gothic"/>
            </a:endParaRPr>
          </a:p>
        </p:txBody>
      </p:sp>
      <p:sp>
        <p:nvSpPr>
          <p:cNvPr id="14" name="object 14"/>
          <p:cNvSpPr txBox="1"/>
          <p:nvPr/>
        </p:nvSpPr>
        <p:spPr>
          <a:xfrm>
            <a:off x="1244600" y="1308100"/>
            <a:ext cx="10833100" cy="457200"/>
          </a:xfrm>
          <a:prstGeom prst="rect">
            <a:avLst/>
          </a:prstGeom>
        </p:spPr>
        <p:txBody>
          <a:bodyPr vert="horz" wrap="square" lIns="0" tIns="0" rIns="0" bIns="0" rtlCol="0">
            <a:spAutoFit/>
          </a:bodyPr>
          <a:lstStyle/>
          <a:p>
            <a:pPr marL="12700">
              <a:lnSpc>
                <a:spcPct val="100000"/>
              </a:lnSpc>
              <a:tabLst>
                <a:tab pos="4114165" algn="l"/>
                <a:tab pos="8152765" algn="l"/>
              </a:tabLst>
            </a:pPr>
            <a:r>
              <a:rPr sz="3000" dirty="0">
                <a:solidFill>
                  <a:srgbClr val="FFFFFF"/>
                </a:solidFill>
                <a:latin typeface="Yu Gothic"/>
                <a:cs typeface="Yu Gothic"/>
              </a:rPr>
              <a:t>交際を発表	第２子を発表	再結成？を発表</a:t>
            </a:r>
            <a:endParaRPr sz="3000">
              <a:latin typeface="Yu Gothic"/>
              <a:cs typeface="Yu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376150" y="9294515"/>
            <a:ext cx="254000" cy="287655"/>
          </a:xfrm>
          <a:prstGeom prst="rect">
            <a:avLst/>
          </a:prstGeom>
        </p:spPr>
        <p:txBody>
          <a:bodyPr vert="horz" wrap="square" lIns="0" tIns="0" rIns="0" bIns="0" rtlCol="0">
            <a:spAutoFit/>
          </a:bodyPr>
          <a:lstStyle/>
          <a:p>
            <a:pPr marL="12700">
              <a:lnSpc>
                <a:spcPct val="100000"/>
              </a:lnSpc>
            </a:pPr>
            <a:r>
              <a:rPr sz="1800" spc="-105" dirty="0">
                <a:latin typeface="Arial"/>
                <a:cs typeface="Arial"/>
              </a:rPr>
              <a:t>74</a:t>
            </a:r>
            <a:endParaRPr sz="1800">
              <a:latin typeface="Arial"/>
              <a:cs typeface="Arial"/>
            </a:endParaRPr>
          </a:p>
        </p:txBody>
      </p:sp>
      <p:sp>
        <p:nvSpPr>
          <p:cNvPr id="3" name="object 3"/>
          <p:cNvSpPr txBox="1"/>
          <p:nvPr/>
        </p:nvSpPr>
        <p:spPr>
          <a:xfrm>
            <a:off x="2705100" y="9309100"/>
            <a:ext cx="7586345" cy="231140"/>
          </a:xfrm>
          <a:prstGeom prst="rect">
            <a:avLst/>
          </a:prstGeom>
        </p:spPr>
        <p:txBody>
          <a:bodyPr vert="horz" wrap="square" lIns="0" tIns="0" rIns="0" bIns="0" rtlCol="0">
            <a:spAutoFit/>
          </a:bodyPr>
          <a:lstStyle/>
          <a:p>
            <a:pPr marL="12700">
              <a:lnSpc>
                <a:spcPct val="1000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
        <p:nvSpPr>
          <p:cNvPr id="4" name="object 4"/>
          <p:cNvSpPr txBox="1">
            <a:spLocks noGrp="1"/>
          </p:cNvSpPr>
          <p:nvPr>
            <p:ph type="title"/>
          </p:nvPr>
        </p:nvSpPr>
        <p:spPr>
          <a:prstGeom prst="rect">
            <a:avLst/>
          </a:prstGeom>
        </p:spPr>
        <p:txBody>
          <a:bodyPr vert="horz" wrap="square" lIns="0" tIns="73903" rIns="0" bIns="0" rtlCol="0">
            <a:spAutoFit/>
          </a:bodyPr>
          <a:lstStyle/>
          <a:p>
            <a:pPr marL="139700">
              <a:lnSpc>
                <a:spcPct val="100000"/>
              </a:lnSpc>
            </a:pPr>
            <a:r>
              <a:rPr sz="3700" b="1" spc="20" dirty="0">
                <a:solidFill>
                  <a:srgbClr val="000000"/>
                </a:solidFill>
                <a:latin typeface="Calibri"/>
                <a:cs typeface="Calibri"/>
              </a:rPr>
              <a:t>10</a:t>
            </a:r>
            <a:r>
              <a:rPr sz="3700" spc="20" dirty="0">
                <a:solidFill>
                  <a:srgbClr val="000000"/>
                </a:solidFill>
              </a:rPr>
              <a:t>･</a:t>
            </a:r>
            <a:r>
              <a:rPr sz="3700" b="1" spc="20" dirty="0">
                <a:solidFill>
                  <a:srgbClr val="000000"/>
                </a:solidFill>
                <a:latin typeface="Calibri"/>
                <a:cs typeface="Calibri"/>
              </a:rPr>
              <a:t>20</a:t>
            </a:r>
            <a:r>
              <a:rPr sz="3700" spc="20" dirty="0">
                <a:solidFill>
                  <a:srgbClr val="000000"/>
                </a:solidFill>
              </a:rPr>
              <a:t>代の若い女性に人気だった</a:t>
            </a:r>
            <a:r>
              <a:rPr sz="3700" b="1" spc="20" dirty="0">
                <a:solidFill>
                  <a:srgbClr val="000000"/>
                </a:solidFill>
                <a:latin typeface="Calibri"/>
                <a:cs typeface="Calibri"/>
              </a:rPr>
              <a:t>Instagram</a:t>
            </a:r>
            <a:r>
              <a:rPr sz="3700" spc="20" dirty="0">
                <a:solidFill>
                  <a:srgbClr val="000000"/>
                </a:solidFill>
              </a:rPr>
              <a:t>が他の層に拡大中</a:t>
            </a:r>
            <a:endParaRPr sz="3700">
              <a:latin typeface="Calibri"/>
              <a:cs typeface="Calibri"/>
            </a:endParaRPr>
          </a:p>
        </p:txBody>
      </p:sp>
      <p:sp>
        <p:nvSpPr>
          <p:cNvPr id="5" name="object 5"/>
          <p:cNvSpPr/>
          <p:nvPr/>
        </p:nvSpPr>
        <p:spPr>
          <a:xfrm>
            <a:off x="152400" y="1524000"/>
            <a:ext cx="12700000" cy="33528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315200" y="1409700"/>
            <a:ext cx="127000" cy="1270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839200" y="1409700"/>
            <a:ext cx="127000" cy="1270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0325100" y="1409700"/>
            <a:ext cx="139700" cy="1270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1849100" y="1409700"/>
            <a:ext cx="139700" cy="12700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508500" y="1409700"/>
            <a:ext cx="127000" cy="12700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073400" y="1409700"/>
            <a:ext cx="127000" cy="1270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651000" y="1409700"/>
            <a:ext cx="127000" cy="1270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68300" y="1409700"/>
            <a:ext cx="127000" cy="12700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8077237" y="1693570"/>
            <a:ext cx="0" cy="298450"/>
          </a:xfrm>
          <a:custGeom>
            <a:avLst/>
            <a:gdLst/>
            <a:ahLst/>
            <a:cxnLst/>
            <a:rect l="l" t="t" r="r" b="b"/>
            <a:pathLst>
              <a:path h="298450">
                <a:moveTo>
                  <a:pt x="0" y="0"/>
                </a:moveTo>
                <a:lnTo>
                  <a:pt x="0" y="298450"/>
                </a:lnTo>
              </a:path>
            </a:pathLst>
          </a:custGeom>
          <a:ln w="12700">
            <a:solidFill>
              <a:srgbClr val="000000"/>
            </a:solidFill>
          </a:ln>
        </p:spPr>
        <p:txBody>
          <a:bodyPr wrap="square" lIns="0" tIns="0" rIns="0" bIns="0" rtlCol="0"/>
          <a:lstStyle/>
          <a:p>
            <a:endParaRPr/>
          </a:p>
        </p:txBody>
      </p:sp>
      <p:sp>
        <p:nvSpPr>
          <p:cNvPr id="15" name="object 15"/>
          <p:cNvSpPr/>
          <p:nvPr/>
        </p:nvSpPr>
        <p:spPr>
          <a:xfrm>
            <a:off x="8039151" y="1985670"/>
            <a:ext cx="76200" cy="76200"/>
          </a:xfrm>
          <a:custGeom>
            <a:avLst/>
            <a:gdLst/>
            <a:ahLst/>
            <a:cxnLst/>
            <a:rect l="l" t="t" r="r" b="b"/>
            <a:pathLst>
              <a:path w="76200" h="76200">
                <a:moveTo>
                  <a:pt x="76187" y="0"/>
                </a:moveTo>
                <a:lnTo>
                  <a:pt x="0" y="0"/>
                </a:lnTo>
                <a:lnTo>
                  <a:pt x="38087" y="76200"/>
                </a:lnTo>
                <a:lnTo>
                  <a:pt x="76187" y="0"/>
                </a:lnTo>
                <a:close/>
              </a:path>
            </a:pathLst>
          </a:custGeom>
          <a:solidFill>
            <a:srgbClr val="000000"/>
          </a:solidFill>
        </p:spPr>
        <p:txBody>
          <a:bodyPr wrap="square" lIns="0" tIns="0" rIns="0" bIns="0" rtlCol="0"/>
          <a:lstStyle/>
          <a:p>
            <a:endParaRPr/>
          </a:p>
        </p:txBody>
      </p:sp>
      <p:sp>
        <p:nvSpPr>
          <p:cNvPr id="16" name="object 16"/>
          <p:cNvSpPr/>
          <p:nvPr/>
        </p:nvSpPr>
        <p:spPr>
          <a:xfrm>
            <a:off x="9480436" y="1693570"/>
            <a:ext cx="0" cy="298450"/>
          </a:xfrm>
          <a:custGeom>
            <a:avLst/>
            <a:gdLst/>
            <a:ahLst/>
            <a:cxnLst/>
            <a:rect l="l" t="t" r="r" b="b"/>
            <a:pathLst>
              <a:path h="298450">
                <a:moveTo>
                  <a:pt x="0" y="0"/>
                </a:moveTo>
                <a:lnTo>
                  <a:pt x="0" y="298450"/>
                </a:lnTo>
              </a:path>
            </a:pathLst>
          </a:custGeom>
          <a:ln w="12700">
            <a:solidFill>
              <a:srgbClr val="000000"/>
            </a:solidFill>
          </a:ln>
        </p:spPr>
        <p:txBody>
          <a:bodyPr wrap="square" lIns="0" tIns="0" rIns="0" bIns="0" rtlCol="0"/>
          <a:lstStyle/>
          <a:p>
            <a:endParaRPr/>
          </a:p>
        </p:txBody>
      </p:sp>
      <p:sp>
        <p:nvSpPr>
          <p:cNvPr id="17" name="object 17"/>
          <p:cNvSpPr/>
          <p:nvPr/>
        </p:nvSpPr>
        <p:spPr>
          <a:xfrm>
            <a:off x="9442336" y="198567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18" name="object 18"/>
          <p:cNvSpPr/>
          <p:nvPr/>
        </p:nvSpPr>
        <p:spPr>
          <a:xfrm>
            <a:off x="10883633" y="1693570"/>
            <a:ext cx="0" cy="298450"/>
          </a:xfrm>
          <a:custGeom>
            <a:avLst/>
            <a:gdLst/>
            <a:ahLst/>
            <a:cxnLst/>
            <a:rect l="l" t="t" r="r" b="b"/>
            <a:pathLst>
              <a:path h="298450">
                <a:moveTo>
                  <a:pt x="0" y="0"/>
                </a:moveTo>
                <a:lnTo>
                  <a:pt x="0" y="298450"/>
                </a:lnTo>
              </a:path>
            </a:pathLst>
          </a:custGeom>
          <a:ln w="12700">
            <a:solidFill>
              <a:srgbClr val="000000"/>
            </a:solidFill>
          </a:ln>
        </p:spPr>
        <p:txBody>
          <a:bodyPr wrap="square" lIns="0" tIns="0" rIns="0" bIns="0" rtlCol="0"/>
          <a:lstStyle/>
          <a:p>
            <a:endParaRPr/>
          </a:p>
        </p:txBody>
      </p:sp>
      <p:sp>
        <p:nvSpPr>
          <p:cNvPr id="19" name="object 19"/>
          <p:cNvSpPr/>
          <p:nvPr/>
        </p:nvSpPr>
        <p:spPr>
          <a:xfrm>
            <a:off x="10845533" y="198567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20" name="object 20"/>
          <p:cNvSpPr/>
          <p:nvPr/>
        </p:nvSpPr>
        <p:spPr>
          <a:xfrm>
            <a:off x="12286818" y="1693570"/>
            <a:ext cx="0" cy="298450"/>
          </a:xfrm>
          <a:custGeom>
            <a:avLst/>
            <a:gdLst/>
            <a:ahLst/>
            <a:cxnLst/>
            <a:rect l="l" t="t" r="r" b="b"/>
            <a:pathLst>
              <a:path h="298450">
                <a:moveTo>
                  <a:pt x="0" y="0"/>
                </a:moveTo>
                <a:lnTo>
                  <a:pt x="0" y="298450"/>
                </a:lnTo>
              </a:path>
            </a:pathLst>
          </a:custGeom>
          <a:ln w="12700">
            <a:solidFill>
              <a:srgbClr val="000000"/>
            </a:solidFill>
          </a:ln>
        </p:spPr>
        <p:txBody>
          <a:bodyPr wrap="square" lIns="0" tIns="0" rIns="0" bIns="0" rtlCol="0"/>
          <a:lstStyle/>
          <a:p>
            <a:endParaRPr/>
          </a:p>
        </p:txBody>
      </p:sp>
      <p:sp>
        <p:nvSpPr>
          <p:cNvPr id="21" name="object 21"/>
          <p:cNvSpPr/>
          <p:nvPr/>
        </p:nvSpPr>
        <p:spPr>
          <a:xfrm>
            <a:off x="12248718" y="198567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22" name="object 22"/>
          <p:cNvSpPr/>
          <p:nvPr/>
        </p:nvSpPr>
        <p:spPr>
          <a:xfrm>
            <a:off x="5204040" y="1693570"/>
            <a:ext cx="0" cy="298450"/>
          </a:xfrm>
          <a:custGeom>
            <a:avLst/>
            <a:gdLst/>
            <a:ahLst/>
            <a:cxnLst/>
            <a:rect l="l" t="t" r="r" b="b"/>
            <a:pathLst>
              <a:path h="298450">
                <a:moveTo>
                  <a:pt x="0" y="0"/>
                </a:moveTo>
                <a:lnTo>
                  <a:pt x="0" y="298450"/>
                </a:lnTo>
              </a:path>
            </a:pathLst>
          </a:custGeom>
          <a:ln w="12700">
            <a:solidFill>
              <a:srgbClr val="000000"/>
            </a:solidFill>
          </a:ln>
        </p:spPr>
        <p:txBody>
          <a:bodyPr wrap="square" lIns="0" tIns="0" rIns="0" bIns="0" rtlCol="0"/>
          <a:lstStyle/>
          <a:p>
            <a:endParaRPr/>
          </a:p>
        </p:txBody>
      </p:sp>
      <p:sp>
        <p:nvSpPr>
          <p:cNvPr id="23" name="object 23"/>
          <p:cNvSpPr/>
          <p:nvPr/>
        </p:nvSpPr>
        <p:spPr>
          <a:xfrm>
            <a:off x="5165940" y="198567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24" name="object 24"/>
          <p:cNvSpPr/>
          <p:nvPr/>
        </p:nvSpPr>
        <p:spPr>
          <a:xfrm>
            <a:off x="3720287" y="1693570"/>
            <a:ext cx="1113155" cy="381635"/>
          </a:xfrm>
          <a:custGeom>
            <a:avLst/>
            <a:gdLst/>
            <a:ahLst/>
            <a:cxnLst/>
            <a:rect l="l" t="t" r="r" b="b"/>
            <a:pathLst>
              <a:path w="1113154" h="381635">
                <a:moveTo>
                  <a:pt x="0" y="190541"/>
                </a:moveTo>
                <a:lnTo>
                  <a:pt x="1112766" y="190541"/>
                </a:lnTo>
              </a:path>
            </a:pathLst>
          </a:custGeom>
          <a:ln w="381082">
            <a:solidFill>
              <a:srgbClr val="000000"/>
            </a:solidFill>
          </a:ln>
        </p:spPr>
        <p:txBody>
          <a:bodyPr wrap="square" lIns="0" tIns="0" rIns="0" bIns="0" rtlCol="0"/>
          <a:lstStyle/>
          <a:p>
            <a:endParaRPr/>
          </a:p>
        </p:txBody>
      </p:sp>
      <p:sp>
        <p:nvSpPr>
          <p:cNvPr id="25" name="object 25"/>
          <p:cNvSpPr/>
          <p:nvPr/>
        </p:nvSpPr>
        <p:spPr>
          <a:xfrm>
            <a:off x="4814696" y="2036546"/>
            <a:ext cx="84455" cy="72390"/>
          </a:xfrm>
          <a:custGeom>
            <a:avLst/>
            <a:gdLst/>
            <a:ahLst/>
            <a:cxnLst/>
            <a:rect l="l" t="t" r="r" b="b"/>
            <a:pathLst>
              <a:path w="84454" h="72389">
                <a:moveTo>
                  <a:pt x="24688" y="0"/>
                </a:moveTo>
                <a:lnTo>
                  <a:pt x="0" y="72085"/>
                </a:lnTo>
                <a:lnTo>
                  <a:pt x="84442" y="60731"/>
                </a:lnTo>
                <a:lnTo>
                  <a:pt x="24688" y="0"/>
                </a:lnTo>
                <a:close/>
              </a:path>
            </a:pathLst>
          </a:custGeom>
          <a:solidFill>
            <a:srgbClr val="000000"/>
          </a:solidFill>
        </p:spPr>
        <p:txBody>
          <a:bodyPr wrap="square" lIns="0" tIns="0" rIns="0" bIns="0" rtlCol="0"/>
          <a:lstStyle/>
          <a:p>
            <a:endParaRPr/>
          </a:p>
        </p:txBody>
      </p:sp>
      <p:sp>
        <p:nvSpPr>
          <p:cNvPr id="26" name="object 26"/>
          <p:cNvSpPr/>
          <p:nvPr/>
        </p:nvSpPr>
        <p:spPr>
          <a:xfrm>
            <a:off x="2280030" y="1604670"/>
            <a:ext cx="1082040" cy="457834"/>
          </a:xfrm>
          <a:custGeom>
            <a:avLst/>
            <a:gdLst/>
            <a:ahLst/>
            <a:cxnLst/>
            <a:rect l="l" t="t" r="r" b="b"/>
            <a:pathLst>
              <a:path w="1082039" h="457835">
                <a:moveTo>
                  <a:pt x="0" y="228672"/>
                </a:moveTo>
                <a:lnTo>
                  <a:pt x="1081661" y="228672"/>
                </a:lnTo>
              </a:path>
            </a:pathLst>
          </a:custGeom>
          <a:ln w="457345">
            <a:solidFill>
              <a:srgbClr val="000000"/>
            </a:solidFill>
          </a:ln>
        </p:spPr>
        <p:txBody>
          <a:bodyPr wrap="square" lIns="0" tIns="0" rIns="0" bIns="0" rtlCol="0"/>
          <a:lstStyle/>
          <a:p>
            <a:endParaRPr/>
          </a:p>
        </p:txBody>
      </p:sp>
      <p:sp>
        <p:nvSpPr>
          <p:cNvPr id="27" name="object 27"/>
          <p:cNvSpPr/>
          <p:nvPr/>
        </p:nvSpPr>
        <p:spPr>
          <a:xfrm>
            <a:off x="3341001" y="2024443"/>
            <a:ext cx="85090" cy="70485"/>
          </a:xfrm>
          <a:custGeom>
            <a:avLst/>
            <a:gdLst/>
            <a:ahLst/>
            <a:cxnLst/>
            <a:rect l="l" t="t" r="r" b="b"/>
            <a:pathLst>
              <a:path w="85089" h="70485">
                <a:moveTo>
                  <a:pt x="29679" y="0"/>
                </a:moveTo>
                <a:lnTo>
                  <a:pt x="0" y="70192"/>
                </a:lnTo>
                <a:lnTo>
                  <a:pt x="85026" y="64770"/>
                </a:lnTo>
                <a:lnTo>
                  <a:pt x="29679" y="0"/>
                </a:lnTo>
                <a:close/>
              </a:path>
            </a:pathLst>
          </a:custGeom>
          <a:solidFill>
            <a:srgbClr val="000000"/>
          </a:solidFill>
        </p:spPr>
        <p:txBody>
          <a:bodyPr wrap="square" lIns="0" tIns="0" rIns="0" bIns="0" rtlCol="0"/>
          <a:lstStyle/>
          <a:p>
            <a:endParaRPr/>
          </a:p>
        </p:txBody>
      </p:sp>
      <p:sp>
        <p:nvSpPr>
          <p:cNvPr id="28" name="object 28"/>
          <p:cNvSpPr/>
          <p:nvPr/>
        </p:nvSpPr>
        <p:spPr>
          <a:xfrm>
            <a:off x="927634" y="1599069"/>
            <a:ext cx="195580" cy="445770"/>
          </a:xfrm>
          <a:custGeom>
            <a:avLst/>
            <a:gdLst/>
            <a:ahLst/>
            <a:cxnLst/>
            <a:rect l="l" t="t" r="r" b="b"/>
            <a:pathLst>
              <a:path w="195580" h="445769">
                <a:moveTo>
                  <a:pt x="0" y="222776"/>
                </a:moveTo>
                <a:lnTo>
                  <a:pt x="195025" y="222776"/>
                </a:lnTo>
              </a:path>
            </a:pathLst>
          </a:custGeom>
          <a:ln w="445552">
            <a:solidFill>
              <a:srgbClr val="000000"/>
            </a:solidFill>
          </a:ln>
        </p:spPr>
        <p:txBody>
          <a:bodyPr wrap="square" lIns="0" tIns="0" rIns="0" bIns="0" rtlCol="0"/>
          <a:lstStyle/>
          <a:p>
            <a:endParaRPr/>
          </a:p>
        </p:txBody>
      </p:sp>
      <p:sp>
        <p:nvSpPr>
          <p:cNvPr id="29" name="object 29"/>
          <p:cNvSpPr/>
          <p:nvPr/>
        </p:nvSpPr>
        <p:spPr>
          <a:xfrm>
            <a:off x="1085211" y="2023529"/>
            <a:ext cx="69850" cy="85090"/>
          </a:xfrm>
          <a:custGeom>
            <a:avLst/>
            <a:gdLst/>
            <a:ahLst/>
            <a:cxnLst/>
            <a:rect l="l" t="t" r="r" b="b"/>
            <a:pathLst>
              <a:path w="69850" h="85089">
                <a:moveTo>
                  <a:pt x="69805" y="0"/>
                </a:moveTo>
                <a:lnTo>
                  <a:pt x="0" y="30556"/>
                </a:lnTo>
                <a:lnTo>
                  <a:pt x="65457" y="85090"/>
                </a:lnTo>
                <a:lnTo>
                  <a:pt x="69805" y="0"/>
                </a:lnTo>
                <a:close/>
              </a:path>
            </a:pathLst>
          </a:custGeom>
          <a:solidFill>
            <a:srgbClr val="000000"/>
          </a:solidFill>
        </p:spPr>
        <p:txBody>
          <a:bodyPr wrap="square" lIns="0" tIns="0" rIns="0" bIns="0" rtlCol="0"/>
          <a:lstStyle/>
          <a:p>
            <a:endParaRPr/>
          </a:p>
        </p:txBody>
      </p:sp>
      <p:sp>
        <p:nvSpPr>
          <p:cNvPr id="30" name="object 30"/>
          <p:cNvSpPr/>
          <p:nvPr/>
        </p:nvSpPr>
        <p:spPr>
          <a:xfrm>
            <a:off x="152400" y="6007100"/>
            <a:ext cx="12700000" cy="3263900"/>
          </a:xfrm>
          <a:prstGeom prst="rect">
            <a:avLst/>
          </a:prstGeom>
          <a:blipFill>
            <a:blip r:embed="rId7" cstate="print"/>
            <a:stretch>
              <a:fillRect/>
            </a:stretch>
          </a:blipFill>
        </p:spPr>
        <p:txBody>
          <a:bodyPr wrap="square" lIns="0" tIns="0" rIns="0" bIns="0" rtlCol="0"/>
          <a:lstStyle/>
          <a:p>
            <a:endParaRPr/>
          </a:p>
        </p:txBody>
      </p:sp>
      <p:sp>
        <p:nvSpPr>
          <p:cNvPr id="31" name="object 31"/>
          <p:cNvSpPr txBox="1"/>
          <p:nvPr/>
        </p:nvSpPr>
        <p:spPr>
          <a:xfrm>
            <a:off x="584200" y="850900"/>
            <a:ext cx="12217400" cy="721360"/>
          </a:xfrm>
          <a:prstGeom prst="rect">
            <a:avLst/>
          </a:prstGeom>
        </p:spPr>
        <p:txBody>
          <a:bodyPr vert="horz" wrap="square" lIns="0" tIns="0" rIns="0" bIns="0" rtlCol="0">
            <a:spAutoFit/>
          </a:bodyPr>
          <a:lstStyle/>
          <a:p>
            <a:pPr marR="376555" algn="ctr">
              <a:lnSpc>
                <a:spcPct val="100000"/>
              </a:lnSpc>
            </a:pPr>
            <a:r>
              <a:rPr sz="2400" b="1" spc="20" dirty="0">
                <a:latin typeface="Calibri"/>
                <a:cs typeface="Calibri"/>
              </a:rPr>
              <a:t>Instagram</a:t>
            </a:r>
            <a:r>
              <a:rPr sz="2400" spc="20" dirty="0">
                <a:latin typeface="Yu Gothic"/>
                <a:cs typeface="Yu Gothic"/>
              </a:rPr>
              <a:t>の利用状況</a:t>
            </a:r>
            <a:endParaRPr sz="2400">
              <a:latin typeface="Yu Gothic"/>
              <a:cs typeface="Yu Gothic"/>
            </a:endParaRPr>
          </a:p>
          <a:p>
            <a:pPr marL="12700">
              <a:lnSpc>
                <a:spcPct val="100000"/>
              </a:lnSpc>
              <a:spcBef>
                <a:spcPts val="1120"/>
              </a:spcBef>
              <a:tabLst>
                <a:tab pos="1256665" algn="l"/>
                <a:tab pos="2679065" algn="l"/>
                <a:tab pos="4076065" algn="l"/>
                <a:tab pos="6933565" algn="l"/>
                <a:tab pos="8444865" algn="l"/>
                <a:tab pos="9930765" algn="l"/>
                <a:tab pos="11492865" algn="l"/>
              </a:tabLst>
            </a:pPr>
            <a:r>
              <a:rPr sz="1400" dirty="0">
                <a:latin typeface="Yu Mincho"/>
                <a:cs typeface="Yu Mincho"/>
              </a:rPr>
              <a:t>知らない	知</a:t>
            </a:r>
            <a:r>
              <a:rPr sz="1400" spc="-45" dirty="0">
                <a:latin typeface="Yu Mincho"/>
                <a:cs typeface="Yu Mincho"/>
              </a:rPr>
              <a:t>っ</a:t>
            </a:r>
            <a:r>
              <a:rPr sz="1400" dirty="0">
                <a:latin typeface="Yu Mincho"/>
                <a:cs typeface="Yu Mincho"/>
              </a:rPr>
              <a:t>ている	過去に利用	現在も利用中	現在も利用中	過去に利用	知</a:t>
            </a:r>
            <a:r>
              <a:rPr sz="1400" spc="-45" dirty="0">
                <a:latin typeface="Yu Mincho"/>
                <a:cs typeface="Yu Mincho"/>
              </a:rPr>
              <a:t>っ</a:t>
            </a:r>
            <a:r>
              <a:rPr sz="1400" dirty="0">
                <a:latin typeface="Yu Mincho"/>
                <a:cs typeface="Yu Mincho"/>
              </a:rPr>
              <a:t>ている	知らない</a:t>
            </a:r>
            <a:endParaRPr sz="1400">
              <a:latin typeface="Yu Mincho"/>
              <a:cs typeface="Yu Mincho"/>
            </a:endParaRPr>
          </a:p>
        </p:txBody>
      </p:sp>
      <p:sp>
        <p:nvSpPr>
          <p:cNvPr id="32" name="object 32"/>
          <p:cNvSpPr txBox="1"/>
          <p:nvPr/>
        </p:nvSpPr>
        <p:spPr>
          <a:xfrm>
            <a:off x="5067300" y="5105400"/>
            <a:ext cx="2867025" cy="396875"/>
          </a:xfrm>
          <a:prstGeom prst="rect">
            <a:avLst/>
          </a:prstGeom>
        </p:spPr>
        <p:txBody>
          <a:bodyPr vert="horz" wrap="square" lIns="0" tIns="0" rIns="0" bIns="0" rtlCol="0">
            <a:spAutoFit/>
          </a:bodyPr>
          <a:lstStyle/>
          <a:p>
            <a:pPr marL="12700">
              <a:lnSpc>
                <a:spcPct val="100000"/>
              </a:lnSpc>
            </a:pPr>
            <a:r>
              <a:rPr sz="2400" b="1" spc="20" dirty="0">
                <a:latin typeface="Calibri"/>
                <a:cs typeface="Calibri"/>
              </a:rPr>
              <a:t>Instagram</a:t>
            </a:r>
            <a:r>
              <a:rPr sz="2400" spc="20" dirty="0">
                <a:latin typeface="Yu Gothic"/>
                <a:cs typeface="Yu Gothic"/>
              </a:rPr>
              <a:t>の利用頻度</a:t>
            </a:r>
            <a:endParaRPr sz="2400">
              <a:latin typeface="Yu Gothic"/>
              <a:cs typeface="Yu Gothic"/>
            </a:endParaRPr>
          </a:p>
        </p:txBody>
      </p:sp>
      <p:sp>
        <p:nvSpPr>
          <p:cNvPr id="33" name="object 33"/>
          <p:cNvSpPr/>
          <p:nvPr/>
        </p:nvSpPr>
        <p:spPr>
          <a:xfrm>
            <a:off x="6870700" y="5626100"/>
            <a:ext cx="127000" cy="127000"/>
          </a:xfrm>
          <a:prstGeom prst="rect">
            <a:avLst/>
          </a:prstGeom>
          <a:blipFill>
            <a:blip r:embed="rId3" cstate="print"/>
            <a:stretch>
              <a:fillRect/>
            </a:stretch>
          </a:blipFill>
        </p:spPr>
        <p:txBody>
          <a:bodyPr wrap="square" lIns="0" tIns="0" rIns="0" bIns="0" rtlCol="0"/>
          <a:lstStyle/>
          <a:p>
            <a:endParaRPr/>
          </a:p>
        </p:txBody>
      </p:sp>
      <p:sp>
        <p:nvSpPr>
          <p:cNvPr id="34" name="object 34"/>
          <p:cNvSpPr/>
          <p:nvPr/>
        </p:nvSpPr>
        <p:spPr>
          <a:xfrm>
            <a:off x="7391400" y="5626100"/>
            <a:ext cx="127000" cy="127000"/>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8750300" y="5626100"/>
            <a:ext cx="139700" cy="127000"/>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9652000" y="5626100"/>
            <a:ext cx="127000" cy="127000"/>
          </a:xfrm>
          <a:prstGeom prst="rect">
            <a:avLst/>
          </a:prstGeom>
          <a:blipFill>
            <a:blip r:embed="rId6" cstate="print"/>
            <a:stretch>
              <a:fillRect/>
            </a:stretch>
          </a:blipFill>
        </p:spPr>
        <p:txBody>
          <a:bodyPr wrap="square" lIns="0" tIns="0" rIns="0" bIns="0" rtlCol="0"/>
          <a:lstStyle/>
          <a:p>
            <a:endParaRPr/>
          </a:p>
        </p:txBody>
      </p:sp>
      <p:sp>
        <p:nvSpPr>
          <p:cNvPr id="37" name="object 37"/>
          <p:cNvSpPr/>
          <p:nvPr/>
        </p:nvSpPr>
        <p:spPr>
          <a:xfrm>
            <a:off x="11049000" y="5626100"/>
            <a:ext cx="139700" cy="127000"/>
          </a:xfrm>
          <a:prstGeom prst="rect">
            <a:avLst/>
          </a:prstGeom>
          <a:blipFill>
            <a:blip r:embed="rId8" cstate="print"/>
            <a:stretch>
              <a:fillRect/>
            </a:stretch>
          </a:blipFill>
        </p:spPr>
        <p:txBody>
          <a:bodyPr wrap="square" lIns="0" tIns="0" rIns="0" bIns="0" rtlCol="0"/>
          <a:lstStyle/>
          <a:p>
            <a:endParaRPr/>
          </a:p>
        </p:txBody>
      </p:sp>
      <p:sp>
        <p:nvSpPr>
          <p:cNvPr id="38" name="object 38"/>
          <p:cNvSpPr/>
          <p:nvPr/>
        </p:nvSpPr>
        <p:spPr>
          <a:xfrm>
            <a:off x="11963400" y="5626100"/>
            <a:ext cx="139700" cy="127000"/>
          </a:xfrm>
          <a:prstGeom prst="rect">
            <a:avLst/>
          </a:prstGeom>
          <a:blipFill>
            <a:blip r:embed="rId9" cstate="print"/>
            <a:stretch>
              <a:fillRect/>
            </a:stretch>
          </a:blipFill>
        </p:spPr>
        <p:txBody>
          <a:bodyPr wrap="square" lIns="0" tIns="0" rIns="0" bIns="0" rtlCol="0"/>
          <a:lstStyle/>
          <a:p>
            <a:endParaRPr/>
          </a:p>
        </p:txBody>
      </p:sp>
      <p:sp>
        <p:nvSpPr>
          <p:cNvPr id="39" name="object 39"/>
          <p:cNvSpPr txBox="1"/>
          <p:nvPr/>
        </p:nvSpPr>
        <p:spPr>
          <a:xfrm>
            <a:off x="7531100" y="5588000"/>
            <a:ext cx="1168400" cy="200025"/>
          </a:xfrm>
          <a:prstGeom prst="rect">
            <a:avLst/>
          </a:prstGeom>
        </p:spPr>
        <p:txBody>
          <a:bodyPr vert="horz" wrap="square" lIns="0" tIns="0" rIns="0" bIns="0" rtlCol="0">
            <a:spAutoFit/>
          </a:bodyPr>
          <a:lstStyle/>
          <a:p>
            <a:pPr marL="12700">
              <a:lnSpc>
                <a:spcPct val="100000"/>
              </a:lnSpc>
            </a:pPr>
            <a:r>
              <a:rPr sz="1200" spc="-70" dirty="0">
                <a:latin typeface="Arial"/>
                <a:cs typeface="Arial"/>
              </a:rPr>
              <a:t>2</a:t>
            </a:r>
            <a:r>
              <a:rPr sz="1200" spc="-70" dirty="0">
                <a:latin typeface="Yu Mincho"/>
                <a:cs typeface="Yu Mincho"/>
              </a:rPr>
              <a:t>～</a:t>
            </a:r>
            <a:r>
              <a:rPr sz="1200" spc="-70" dirty="0">
                <a:latin typeface="Arial"/>
                <a:cs typeface="Arial"/>
              </a:rPr>
              <a:t>3</a:t>
            </a:r>
            <a:r>
              <a:rPr sz="1200" spc="-70" dirty="0">
                <a:latin typeface="Yu Mincho"/>
                <a:cs typeface="Yu Mincho"/>
              </a:rPr>
              <a:t>日に</a:t>
            </a:r>
            <a:r>
              <a:rPr sz="1200" spc="-70" dirty="0">
                <a:latin typeface="Arial"/>
                <a:cs typeface="Arial"/>
              </a:rPr>
              <a:t>1</a:t>
            </a:r>
            <a:r>
              <a:rPr sz="1200" spc="-70" dirty="0">
                <a:latin typeface="Yu Mincho"/>
                <a:cs typeface="Yu Mincho"/>
              </a:rPr>
              <a:t>回以上</a:t>
            </a:r>
            <a:endParaRPr sz="1200">
              <a:latin typeface="Yu Mincho"/>
              <a:cs typeface="Yu Mincho"/>
            </a:endParaRPr>
          </a:p>
        </p:txBody>
      </p:sp>
      <p:sp>
        <p:nvSpPr>
          <p:cNvPr id="40" name="object 40"/>
          <p:cNvSpPr txBox="1"/>
          <p:nvPr/>
        </p:nvSpPr>
        <p:spPr>
          <a:xfrm>
            <a:off x="8890000" y="5588000"/>
            <a:ext cx="711200" cy="200025"/>
          </a:xfrm>
          <a:prstGeom prst="rect">
            <a:avLst/>
          </a:prstGeom>
        </p:spPr>
        <p:txBody>
          <a:bodyPr vert="horz" wrap="square" lIns="0" tIns="0" rIns="0" bIns="0" rtlCol="0">
            <a:spAutoFit/>
          </a:bodyPr>
          <a:lstStyle/>
          <a:p>
            <a:pPr marL="12700">
              <a:lnSpc>
                <a:spcPct val="100000"/>
              </a:lnSpc>
            </a:pPr>
            <a:r>
              <a:rPr sz="1200" dirty="0">
                <a:latin typeface="Yu Mincho"/>
                <a:cs typeface="Yu Mincho"/>
              </a:rPr>
              <a:t>週</a:t>
            </a:r>
            <a:r>
              <a:rPr sz="1200" spc="-70" dirty="0">
                <a:latin typeface="Arial"/>
                <a:cs typeface="Arial"/>
              </a:rPr>
              <a:t>1</a:t>
            </a:r>
            <a:r>
              <a:rPr sz="1200" spc="-70" dirty="0">
                <a:latin typeface="Yu Mincho"/>
                <a:cs typeface="Yu Mincho"/>
              </a:rPr>
              <a:t>回以上</a:t>
            </a:r>
            <a:endParaRPr sz="1200">
              <a:latin typeface="Yu Mincho"/>
              <a:cs typeface="Yu Mincho"/>
            </a:endParaRPr>
          </a:p>
        </p:txBody>
      </p:sp>
      <p:sp>
        <p:nvSpPr>
          <p:cNvPr id="41" name="object 41"/>
          <p:cNvSpPr txBox="1"/>
          <p:nvPr/>
        </p:nvSpPr>
        <p:spPr>
          <a:xfrm>
            <a:off x="9817100" y="5575300"/>
            <a:ext cx="1168400" cy="200025"/>
          </a:xfrm>
          <a:prstGeom prst="rect">
            <a:avLst/>
          </a:prstGeom>
        </p:spPr>
        <p:txBody>
          <a:bodyPr vert="horz" wrap="square" lIns="0" tIns="0" rIns="0" bIns="0" rtlCol="0">
            <a:spAutoFit/>
          </a:bodyPr>
          <a:lstStyle/>
          <a:p>
            <a:pPr marL="12700">
              <a:lnSpc>
                <a:spcPct val="100000"/>
              </a:lnSpc>
            </a:pPr>
            <a:r>
              <a:rPr sz="1200" spc="-70" dirty="0">
                <a:latin typeface="Arial"/>
                <a:cs typeface="Arial"/>
              </a:rPr>
              <a:t>2</a:t>
            </a:r>
            <a:r>
              <a:rPr sz="1200" spc="-70" dirty="0">
                <a:latin typeface="Yu Mincho"/>
                <a:cs typeface="Yu Mincho"/>
              </a:rPr>
              <a:t>～</a:t>
            </a:r>
            <a:r>
              <a:rPr sz="1200" spc="-70" dirty="0">
                <a:latin typeface="Arial"/>
                <a:cs typeface="Arial"/>
              </a:rPr>
              <a:t>3</a:t>
            </a:r>
            <a:r>
              <a:rPr sz="1200" spc="-70" dirty="0">
                <a:latin typeface="Yu Mincho"/>
                <a:cs typeface="Yu Mincho"/>
              </a:rPr>
              <a:t>週に</a:t>
            </a:r>
            <a:r>
              <a:rPr sz="1200" spc="-70" dirty="0">
                <a:latin typeface="Arial"/>
                <a:cs typeface="Arial"/>
              </a:rPr>
              <a:t>1</a:t>
            </a:r>
            <a:r>
              <a:rPr sz="1200" spc="-70" dirty="0">
                <a:latin typeface="Yu Mincho"/>
                <a:cs typeface="Yu Mincho"/>
              </a:rPr>
              <a:t>回以上</a:t>
            </a:r>
            <a:endParaRPr sz="1200">
              <a:latin typeface="Yu Mincho"/>
              <a:cs typeface="Yu Mincho"/>
            </a:endParaRPr>
          </a:p>
        </p:txBody>
      </p:sp>
      <p:sp>
        <p:nvSpPr>
          <p:cNvPr id="42" name="object 42"/>
          <p:cNvSpPr txBox="1"/>
          <p:nvPr/>
        </p:nvSpPr>
        <p:spPr>
          <a:xfrm>
            <a:off x="11188700" y="5588000"/>
            <a:ext cx="711200" cy="200025"/>
          </a:xfrm>
          <a:prstGeom prst="rect">
            <a:avLst/>
          </a:prstGeom>
        </p:spPr>
        <p:txBody>
          <a:bodyPr vert="horz" wrap="square" lIns="0" tIns="0" rIns="0" bIns="0" rtlCol="0">
            <a:spAutoFit/>
          </a:bodyPr>
          <a:lstStyle/>
          <a:p>
            <a:pPr marL="12700">
              <a:lnSpc>
                <a:spcPct val="100000"/>
              </a:lnSpc>
            </a:pPr>
            <a:r>
              <a:rPr sz="1200" dirty="0">
                <a:latin typeface="Yu Mincho"/>
                <a:cs typeface="Yu Mincho"/>
              </a:rPr>
              <a:t>月</a:t>
            </a:r>
            <a:r>
              <a:rPr sz="1200" spc="-70" dirty="0">
                <a:latin typeface="Arial"/>
                <a:cs typeface="Arial"/>
              </a:rPr>
              <a:t>1</a:t>
            </a:r>
            <a:r>
              <a:rPr sz="1200" spc="-70" dirty="0">
                <a:latin typeface="Yu Mincho"/>
                <a:cs typeface="Yu Mincho"/>
              </a:rPr>
              <a:t>回以上</a:t>
            </a:r>
            <a:endParaRPr sz="1200">
              <a:latin typeface="Yu Mincho"/>
              <a:cs typeface="Yu Mincho"/>
            </a:endParaRPr>
          </a:p>
        </p:txBody>
      </p:sp>
      <p:sp>
        <p:nvSpPr>
          <p:cNvPr id="43" name="object 43"/>
          <p:cNvSpPr txBox="1"/>
          <p:nvPr/>
        </p:nvSpPr>
        <p:spPr>
          <a:xfrm>
            <a:off x="12103100" y="5600700"/>
            <a:ext cx="635000" cy="200025"/>
          </a:xfrm>
          <a:prstGeom prst="rect">
            <a:avLst/>
          </a:prstGeom>
        </p:spPr>
        <p:txBody>
          <a:bodyPr vert="horz" wrap="square" lIns="0" tIns="0" rIns="0" bIns="0" rtlCol="0">
            <a:spAutoFit/>
          </a:bodyPr>
          <a:lstStyle/>
          <a:p>
            <a:pPr marL="12700">
              <a:lnSpc>
                <a:spcPct val="100000"/>
              </a:lnSpc>
            </a:pPr>
            <a:r>
              <a:rPr sz="1200" dirty="0">
                <a:latin typeface="Yu Mincho"/>
                <a:cs typeface="Yu Mincho"/>
              </a:rPr>
              <a:t>それ以下</a:t>
            </a:r>
            <a:endParaRPr sz="1200">
              <a:latin typeface="Yu Mincho"/>
              <a:cs typeface="Yu Mincho"/>
            </a:endParaRPr>
          </a:p>
        </p:txBody>
      </p:sp>
      <p:sp>
        <p:nvSpPr>
          <p:cNvPr id="44" name="object 44"/>
          <p:cNvSpPr/>
          <p:nvPr/>
        </p:nvSpPr>
        <p:spPr>
          <a:xfrm>
            <a:off x="5740400" y="5626100"/>
            <a:ext cx="139700" cy="127000"/>
          </a:xfrm>
          <a:prstGeom prst="rect">
            <a:avLst/>
          </a:prstGeom>
          <a:blipFill>
            <a:blip r:embed="rId3" cstate="print"/>
            <a:stretch>
              <a:fillRect/>
            </a:stretch>
          </a:blipFill>
        </p:spPr>
        <p:txBody>
          <a:bodyPr wrap="square" lIns="0" tIns="0" rIns="0" bIns="0" rtlCol="0"/>
          <a:lstStyle/>
          <a:p>
            <a:endParaRPr/>
          </a:p>
        </p:txBody>
      </p:sp>
      <p:sp>
        <p:nvSpPr>
          <p:cNvPr id="45" name="object 45"/>
          <p:cNvSpPr txBox="1"/>
          <p:nvPr/>
        </p:nvSpPr>
        <p:spPr>
          <a:xfrm>
            <a:off x="5905500" y="5600700"/>
            <a:ext cx="1447800" cy="200025"/>
          </a:xfrm>
          <a:prstGeom prst="rect">
            <a:avLst/>
          </a:prstGeom>
        </p:spPr>
        <p:txBody>
          <a:bodyPr vert="horz" wrap="square" lIns="0" tIns="0" rIns="0" bIns="0" rtlCol="0">
            <a:spAutoFit/>
          </a:bodyPr>
          <a:lstStyle/>
          <a:p>
            <a:pPr marL="12700">
              <a:lnSpc>
                <a:spcPct val="100000"/>
              </a:lnSpc>
              <a:tabLst>
                <a:tab pos="1129665" algn="l"/>
              </a:tabLst>
            </a:pPr>
            <a:r>
              <a:rPr sz="1200" dirty="0">
                <a:latin typeface="Yu Mincho"/>
                <a:cs typeface="Yu Mincho"/>
              </a:rPr>
              <a:t>毎日	毎日</a:t>
            </a:r>
            <a:endParaRPr sz="1200">
              <a:latin typeface="Yu Mincho"/>
              <a:cs typeface="Yu Mincho"/>
            </a:endParaRPr>
          </a:p>
        </p:txBody>
      </p:sp>
      <p:sp>
        <p:nvSpPr>
          <p:cNvPr id="46" name="object 46"/>
          <p:cNvSpPr/>
          <p:nvPr/>
        </p:nvSpPr>
        <p:spPr>
          <a:xfrm>
            <a:off x="4305300" y="5613400"/>
            <a:ext cx="127000" cy="127000"/>
          </a:xfrm>
          <a:prstGeom prst="rect">
            <a:avLst/>
          </a:prstGeom>
          <a:blipFill>
            <a:blip r:embed="rId4" cstate="print"/>
            <a:stretch>
              <a:fillRect/>
            </a:stretch>
          </a:blipFill>
        </p:spPr>
        <p:txBody>
          <a:bodyPr wrap="square" lIns="0" tIns="0" rIns="0" bIns="0" rtlCol="0"/>
          <a:lstStyle/>
          <a:p>
            <a:endParaRPr/>
          </a:p>
        </p:txBody>
      </p:sp>
      <p:sp>
        <p:nvSpPr>
          <p:cNvPr id="47" name="object 47"/>
          <p:cNvSpPr txBox="1"/>
          <p:nvPr/>
        </p:nvSpPr>
        <p:spPr>
          <a:xfrm>
            <a:off x="4445000" y="5575300"/>
            <a:ext cx="1168400" cy="200025"/>
          </a:xfrm>
          <a:prstGeom prst="rect">
            <a:avLst/>
          </a:prstGeom>
        </p:spPr>
        <p:txBody>
          <a:bodyPr vert="horz" wrap="square" lIns="0" tIns="0" rIns="0" bIns="0" rtlCol="0">
            <a:spAutoFit/>
          </a:bodyPr>
          <a:lstStyle/>
          <a:p>
            <a:pPr marL="12700">
              <a:lnSpc>
                <a:spcPct val="100000"/>
              </a:lnSpc>
            </a:pPr>
            <a:r>
              <a:rPr sz="1200" spc="-70" dirty="0">
                <a:latin typeface="Arial"/>
                <a:cs typeface="Arial"/>
              </a:rPr>
              <a:t>2</a:t>
            </a:r>
            <a:r>
              <a:rPr sz="1200" spc="-70" dirty="0">
                <a:latin typeface="Yu Mincho"/>
                <a:cs typeface="Yu Mincho"/>
              </a:rPr>
              <a:t>～</a:t>
            </a:r>
            <a:r>
              <a:rPr sz="1200" spc="-70" dirty="0">
                <a:latin typeface="Arial"/>
                <a:cs typeface="Arial"/>
              </a:rPr>
              <a:t>3</a:t>
            </a:r>
            <a:r>
              <a:rPr sz="1200" spc="-70" dirty="0">
                <a:latin typeface="Yu Mincho"/>
                <a:cs typeface="Yu Mincho"/>
              </a:rPr>
              <a:t>日に</a:t>
            </a:r>
            <a:r>
              <a:rPr sz="1200" spc="-70" dirty="0">
                <a:latin typeface="Arial"/>
                <a:cs typeface="Arial"/>
              </a:rPr>
              <a:t>1</a:t>
            </a:r>
            <a:r>
              <a:rPr sz="1200" spc="-70" dirty="0">
                <a:latin typeface="Yu Mincho"/>
                <a:cs typeface="Yu Mincho"/>
              </a:rPr>
              <a:t>回以上</a:t>
            </a:r>
            <a:endParaRPr sz="1200">
              <a:latin typeface="Yu Mincho"/>
              <a:cs typeface="Yu Mincho"/>
            </a:endParaRPr>
          </a:p>
        </p:txBody>
      </p:sp>
      <p:sp>
        <p:nvSpPr>
          <p:cNvPr id="48" name="object 48"/>
          <p:cNvSpPr/>
          <p:nvPr/>
        </p:nvSpPr>
        <p:spPr>
          <a:xfrm>
            <a:off x="3289300" y="5613400"/>
            <a:ext cx="127000" cy="127000"/>
          </a:xfrm>
          <a:prstGeom prst="rect">
            <a:avLst/>
          </a:prstGeom>
          <a:blipFill>
            <a:blip r:embed="rId5" cstate="print"/>
            <a:stretch>
              <a:fillRect/>
            </a:stretch>
          </a:blipFill>
        </p:spPr>
        <p:txBody>
          <a:bodyPr wrap="square" lIns="0" tIns="0" rIns="0" bIns="0" rtlCol="0"/>
          <a:lstStyle/>
          <a:p>
            <a:endParaRPr/>
          </a:p>
        </p:txBody>
      </p:sp>
      <p:sp>
        <p:nvSpPr>
          <p:cNvPr id="49" name="object 49"/>
          <p:cNvSpPr txBox="1"/>
          <p:nvPr/>
        </p:nvSpPr>
        <p:spPr>
          <a:xfrm>
            <a:off x="3429000" y="5575300"/>
            <a:ext cx="711200" cy="200025"/>
          </a:xfrm>
          <a:prstGeom prst="rect">
            <a:avLst/>
          </a:prstGeom>
        </p:spPr>
        <p:txBody>
          <a:bodyPr vert="horz" wrap="square" lIns="0" tIns="0" rIns="0" bIns="0" rtlCol="0">
            <a:spAutoFit/>
          </a:bodyPr>
          <a:lstStyle/>
          <a:p>
            <a:pPr marL="12700">
              <a:lnSpc>
                <a:spcPct val="100000"/>
              </a:lnSpc>
            </a:pPr>
            <a:r>
              <a:rPr sz="1200" dirty="0">
                <a:latin typeface="Yu Mincho"/>
                <a:cs typeface="Yu Mincho"/>
              </a:rPr>
              <a:t>週</a:t>
            </a:r>
            <a:r>
              <a:rPr sz="1200" spc="-70" dirty="0">
                <a:latin typeface="Arial"/>
                <a:cs typeface="Arial"/>
              </a:rPr>
              <a:t>1</a:t>
            </a:r>
            <a:r>
              <a:rPr sz="1200" spc="-70" dirty="0">
                <a:latin typeface="Yu Mincho"/>
                <a:cs typeface="Yu Mincho"/>
              </a:rPr>
              <a:t>回以上</a:t>
            </a:r>
            <a:endParaRPr sz="1200">
              <a:latin typeface="Yu Mincho"/>
              <a:cs typeface="Yu Mincho"/>
            </a:endParaRPr>
          </a:p>
        </p:txBody>
      </p:sp>
      <p:sp>
        <p:nvSpPr>
          <p:cNvPr id="50" name="object 50"/>
          <p:cNvSpPr/>
          <p:nvPr/>
        </p:nvSpPr>
        <p:spPr>
          <a:xfrm>
            <a:off x="1905000" y="5626100"/>
            <a:ext cx="127000" cy="127000"/>
          </a:xfrm>
          <a:prstGeom prst="rect">
            <a:avLst/>
          </a:prstGeom>
          <a:blipFill>
            <a:blip r:embed="rId6" cstate="print"/>
            <a:stretch>
              <a:fillRect/>
            </a:stretch>
          </a:blipFill>
        </p:spPr>
        <p:txBody>
          <a:bodyPr wrap="square" lIns="0" tIns="0" rIns="0" bIns="0" rtlCol="0"/>
          <a:lstStyle/>
          <a:p>
            <a:endParaRPr/>
          </a:p>
        </p:txBody>
      </p:sp>
      <p:sp>
        <p:nvSpPr>
          <p:cNvPr id="51" name="object 51"/>
          <p:cNvSpPr txBox="1"/>
          <p:nvPr/>
        </p:nvSpPr>
        <p:spPr>
          <a:xfrm>
            <a:off x="2057400" y="5588000"/>
            <a:ext cx="1168400" cy="200025"/>
          </a:xfrm>
          <a:prstGeom prst="rect">
            <a:avLst/>
          </a:prstGeom>
        </p:spPr>
        <p:txBody>
          <a:bodyPr vert="horz" wrap="square" lIns="0" tIns="0" rIns="0" bIns="0" rtlCol="0">
            <a:spAutoFit/>
          </a:bodyPr>
          <a:lstStyle/>
          <a:p>
            <a:pPr marL="12700">
              <a:lnSpc>
                <a:spcPct val="100000"/>
              </a:lnSpc>
            </a:pPr>
            <a:r>
              <a:rPr sz="1200" spc="-70" dirty="0">
                <a:latin typeface="Arial"/>
                <a:cs typeface="Arial"/>
              </a:rPr>
              <a:t>2</a:t>
            </a:r>
            <a:r>
              <a:rPr sz="1200" spc="-70" dirty="0">
                <a:latin typeface="Yu Mincho"/>
                <a:cs typeface="Yu Mincho"/>
              </a:rPr>
              <a:t>～</a:t>
            </a:r>
            <a:r>
              <a:rPr sz="1200" spc="-70" dirty="0">
                <a:latin typeface="Arial"/>
                <a:cs typeface="Arial"/>
              </a:rPr>
              <a:t>3</a:t>
            </a:r>
            <a:r>
              <a:rPr sz="1200" spc="-70" dirty="0">
                <a:latin typeface="Yu Mincho"/>
                <a:cs typeface="Yu Mincho"/>
              </a:rPr>
              <a:t>週に</a:t>
            </a:r>
            <a:r>
              <a:rPr sz="1200" spc="-70" dirty="0">
                <a:latin typeface="Arial"/>
                <a:cs typeface="Arial"/>
              </a:rPr>
              <a:t>1</a:t>
            </a:r>
            <a:r>
              <a:rPr sz="1200" spc="-70" dirty="0">
                <a:latin typeface="Yu Mincho"/>
                <a:cs typeface="Yu Mincho"/>
              </a:rPr>
              <a:t>回以上</a:t>
            </a:r>
            <a:endParaRPr sz="1200">
              <a:latin typeface="Yu Mincho"/>
              <a:cs typeface="Yu Mincho"/>
            </a:endParaRPr>
          </a:p>
        </p:txBody>
      </p:sp>
      <p:sp>
        <p:nvSpPr>
          <p:cNvPr id="52" name="object 52"/>
          <p:cNvSpPr/>
          <p:nvPr/>
        </p:nvSpPr>
        <p:spPr>
          <a:xfrm>
            <a:off x="1003300" y="5613400"/>
            <a:ext cx="139700" cy="127000"/>
          </a:xfrm>
          <a:prstGeom prst="rect">
            <a:avLst/>
          </a:prstGeom>
          <a:blipFill>
            <a:blip r:embed="rId8" cstate="print"/>
            <a:stretch>
              <a:fillRect/>
            </a:stretch>
          </a:blipFill>
        </p:spPr>
        <p:txBody>
          <a:bodyPr wrap="square" lIns="0" tIns="0" rIns="0" bIns="0" rtlCol="0"/>
          <a:lstStyle/>
          <a:p>
            <a:endParaRPr/>
          </a:p>
        </p:txBody>
      </p:sp>
      <p:sp>
        <p:nvSpPr>
          <p:cNvPr id="53" name="object 53"/>
          <p:cNvSpPr/>
          <p:nvPr/>
        </p:nvSpPr>
        <p:spPr>
          <a:xfrm>
            <a:off x="190500" y="5613400"/>
            <a:ext cx="127000" cy="127000"/>
          </a:xfrm>
          <a:prstGeom prst="rect">
            <a:avLst/>
          </a:prstGeom>
          <a:blipFill>
            <a:blip r:embed="rId9" cstate="print"/>
            <a:stretch>
              <a:fillRect/>
            </a:stretch>
          </a:blipFill>
        </p:spPr>
        <p:txBody>
          <a:bodyPr wrap="square" lIns="0" tIns="0" rIns="0" bIns="0" rtlCol="0"/>
          <a:lstStyle/>
          <a:p>
            <a:endParaRPr/>
          </a:p>
        </p:txBody>
      </p:sp>
      <p:sp>
        <p:nvSpPr>
          <p:cNvPr id="54" name="object 54"/>
          <p:cNvSpPr txBox="1"/>
          <p:nvPr/>
        </p:nvSpPr>
        <p:spPr>
          <a:xfrm>
            <a:off x="304800" y="5575300"/>
            <a:ext cx="1549400" cy="200025"/>
          </a:xfrm>
          <a:prstGeom prst="rect">
            <a:avLst/>
          </a:prstGeom>
        </p:spPr>
        <p:txBody>
          <a:bodyPr vert="horz" wrap="square" lIns="0" tIns="0" rIns="0" bIns="0" rtlCol="0">
            <a:spAutoFit/>
          </a:bodyPr>
          <a:lstStyle/>
          <a:p>
            <a:pPr marL="12700">
              <a:lnSpc>
                <a:spcPct val="100000"/>
              </a:lnSpc>
              <a:tabLst>
                <a:tab pos="850265" algn="l"/>
              </a:tabLst>
            </a:pPr>
            <a:r>
              <a:rPr sz="1200" dirty="0">
                <a:latin typeface="Yu Mincho"/>
                <a:cs typeface="Yu Mincho"/>
              </a:rPr>
              <a:t>それ以下	月</a:t>
            </a:r>
            <a:r>
              <a:rPr sz="1200" spc="-70" dirty="0">
                <a:latin typeface="Arial"/>
                <a:cs typeface="Arial"/>
              </a:rPr>
              <a:t>1</a:t>
            </a:r>
            <a:r>
              <a:rPr sz="1200" spc="-70" dirty="0">
                <a:latin typeface="Yu Mincho"/>
                <a:cs typeface="Yu Mincho"/>
              </a:rPr>
              <a:t>回以上</a:t>
            </a:r>
            <a:endParaRPr sz="1200">
              <a:latin typeface="Yu Mincho"/>
              <a:cs typeface="Yu Mincho"/>
            </a:endParaRPr>
          </a:p>
        </p:txBody>
      </p:sp>
      <p:sp>
        <p:nvSpPr>
          <p:cNvPr id="55" name="object 55"/>
          <p:cNvSpPr/>
          <p:nvPr/>
        </p:nvSpPr>
        <p:spPr>
          <a:xfrm>
            <a:off x="4879860" y="6093748"/>
            <a:ext cx="1068705" cy="0"/>
          </a:xfrm>
          <a:custGeom>
            <a:avLst/>
            <a:gdLst/>
            <a:ahLst/>
            <a:cxnLst/>
            <a:rect l="l" t="t" r="r" b="b"/>
            <a:pathLst>
              <a:path w="1068704">
                <a:moveTo>
                  <a:pt x="0" y="0"/>
                </a:moveTo>
                <a:lnTo>
                  <a:pt x="1068158" y="0"/>
                </a:lnTo>
              </a:path>
            </a:pathLst>
          </a:custGeom>
          <a:ln w="706139">
            <a:solidFill>
              <a:srgbClr val="000000"/>
            </a:solidFill>
          </a:ln>
        </p:spPr>
        <p:txBody>
          <a:bodyPr wrap="square" lIns="0" tIns="0" rIns="0" bIns="0" rtlCol="0"/>
          <a:lstStyle/>
          <a:p>
            <a:endParaRPr/>
          </a:p>
        </p:txBody>
      </p:sp>
      <p:sp>
        <p:nvSpPr>
          <p:cNvPr id="56" name="object 56"/>
          <p:cNvSpPr/>
          <p:nvPr/>
        </p:nvSpPr>
        <p:spPr>
          <a:xfrm>
            <a:off x="4808511" y="6411493"/>
            <a:ext cx="85090" cy="73660"/>
          </a:xfrm>
          <a:custGeom>
            <a:avLst/>
            <a:gdLst/>
            <a:ahLst/>
            <a:cxnLst/>
            <a:rect l="l" t="t" r="r" b="b"/>
            <a:pathLst>
              <a:path w="85089" h="73660">
                <a:moveTo>
                  <a:pt x="42760" y="0"/>
                </a:moveTo>
                <a:lnTo>
                  <a:pt x="0" y="73672"/>
                </a:lnTo>
                <a:lnTo>
                  <a:pt x="84607" y="63677"/>
                </a:lnTo>
                <a:lnTo>
                  <a:pt x="42760" y="0"/>
                </a:lnTo>
                <a:close/>
              </a:path>
            </a:pathLst>
          </a:custGeom>
          <a:solidFill>
            <a:srgbClr val="000000"/>
          </a:solidFill>
        </p:spPr>
        <p:txBody>
          <a:bodyPr wrap="square" lIns="0" tIns="0" rIns="0" bIns="0" rtlCol="0"/>
          <a:lstStyle/>
          <a:p>
            <a:endParaRPr/>
          </a:p>
        </p:txBody>
      </p:sp>
      <p:sp>
        <p:nvSpPr>
          <p:cNvPr id="57" name="object 57"/>
          <p:cNvSpPr/>
          <p:nvPr/>
        </p:nvSpPr>
        <p:spPr>
          <a:xfrm>
            <a:off x="3651872" y="6096269"/>
            <a:ext cx="1228090" cy="0"/>
          </a:xfrm>
          <a:custGeom>
            <a:avLst/>
            <a:gdLst/>
            <a:ahLst/>
            <a:cxnLst/>
            <a:rect l="l" t="t" r="r" b="b"/>
            <a:pathLst>
              <a:path w="1228089">
                <a:moveTo>
                  <a:pt x="0" y="0"/>
                </a:moveTo>
                <a:lnTo>
                  <a:pt x="1227988" y="0"/>
                </a:lnTo>
              </a:path>
            </a:pathLst>
          </a:custGeom>
          <a:ln w="711180">
            <a:solidFill>
              <a:srgbClr val="000000"/>
            </a:solidFill>
          </a:ln>
        </p:spPr>
        <p:txBody>
          <a:bodyPr wrap="square" lIns="0" tIns="0" rIns="0" bIns="0" rtlCol="0"/>
          <a:lstStyle/>
          <a:p>
            <a:endParaRPr/>
          </a:p>
        </p:txBody>
      </p:sp>
      <p:sp>
        <p:nvSpPr>
          <p:cNvPr id="58" name="object 58"/>
          <p:cNvSpPr/>
          <p:nvPr/>
        </p:nvSpPr>
        <p:spPr>
          <a:xfrm>
            <a:off x="3511727" y="6415379"/>
            <a:ext cx="85725" cy="70485"/>
          </a:xfrm>
          <a:custGeom>
            <a:avLst/>
            <a:gdLst/>
            <a:ahLst/>
            <a:cxnLst/>
            <a:rect l="l" t="t" r="r" b="b"/>
            <a:pathLst>
              <a:path w="85725" h="70485">
                <a:moveTo>
                  <a:pt x="48564" y="0"/>
                </a:moveTo>
                <a:lnTo>
                  <a:pt x="0" y="69989"/>
                </a:lnTo>
                <a:lnTo>
                  <a:pt x="85128" y="66865"/>
                </a:lnTo>
                <a:lnTo>
                  <a:pt x="48564" y="0"/>
                </a:lnTo>
                <a:close/>
              </a:path>
            </a:pathLst>
          </a:custGeom>
          <a:solidFill>
            <a:srgbClr val="000000"/>
          </a:solidFill>
        </p:spPr>
        <p:txBody>
          <a:bodyPr wrap="square" lIns="0" tIns="0" rIns="0" bIns="0" rtlCol="0"/>
          <a:lstStyle/>
          <a:p>
            <a:endParaRPr/>
          </a:p>
        </p:txBody>
      </p:sp>
      <p:sp>
        <p:nvSpPr>
          <p:cNvPr id="59" name="object 59"/>
          <p:cNvSpPr/>
          <p:nvPr/>
        </p:nvSpPr>
        <p:spPr>
          <a:xfrm>
            <a:off x="2619832" y="5740704"/>
            <a:ext cx="1026160" cy="704850"/>
          </a:xfrm>
          <a:custGeom>
            <a:avLst/>
            <a:gdLst/>
            <a:ahLst/>
            <a:cxnLst/>
            <a:rect l="l" t="t" r="r" b="b"/>
            <a:pathLst>
              <a:path w="1026160" h="704850">
                <a:moveTo>
                  <a:pt x="0" y="352334"/>
                </a:moveTo>
                <a:lnTo>
                  <a:pt x="1025689" y="352334"/>
                </a:lnTo>
              </a:path>
            </a:pathLst>
          </a:custGeom>
          <a:ln w="704669">
            <a:solidFill>
              <a:srgbClr val="000000"/>
            </a:solidFill>
          </a:ln>
        </p:spPr>
        <p:txBody>
          <a:bodyPr wrap="square" lIns="0" tIns="0" rIns="0" bIns="0" rtlCol="0"/>
          <a:lstStyle/>
          <a:p>
            <a:endParaRPr/>
          </a:p>
        </p:txBody>
      </p:sp>
      <p:sp>
        <p:nvSpPr>
          <p:cNvPr id="60" name="object 60"/>
          <p:cNvSpPr/>
          <p:nvPr/>
        </p:nvSpPr>
        <p:spPr>
          <a:xfrm>
            <a:off x="2562263" y="6410375"/>
            <a:ext cx="84455" cy="74930"/>
          </a:xfrm>
          <a:custGeom>
            <a:avLst/>
            <a:gdLst/>
            <a:ahLst/>
            <a:cxnLst/>
            <a:rect l="l" t="t" r="r" b="b"/>
            <a:pathLst>
              <a:path w="84455" h="74929">
                <a:moveTo>
                  <a:pt x="41224" y="0"/>
                </a:moveTo>
                <a:lnTo>
                  <a:pt x="0" y="74561"/>
                </a:lnTo>
                <a:lnTo>
                  <a:pt x="84378" y="62814"/>
                </a:lnTo>
                <a:lnTo>
                  <a:pt x="41224" y="0"/>
                </a:lnTo>
                <a:close/>
              </a:path>
            </a:pathLst>
          </a:custGeom>
          <a:solidFill>
            <a:srgbClr val="000000"/>
          </a:solidFill>
        </p:spPr>
        <p:txBody>
          <a:bodyPr wrap="square" lIns="0" tIns="0" rIns="0" bIns="0" rtlCol="0"/>
          <a:lstStyle/>
          <a:p>
            <a:endParaRPr/>
          </a:p>
        </p:txBody>
      </p:sp>
      <p:sp>
        <p:nvSpPr>
          <p:cNvPr id="61" name="object 61"/>
          <p:cNvSpPr/>
          <p:nvPr/>
        </p:nvSpPr>
        <p:spPr>
          <a:xfrm>
            <a:off x="2098486" y="5740780"/>
            <a:ext cx="558800" cy="688975"/>
          </a:xfrm>
          <a:custGeom>
            <a:avLst/>
            <a:gdLst/>
            <a:ahLst/>
            <a:cxnLst/>
            <a:rect l="l" t="t" r="r" b="b"/>
            <a:pathLst>
              <a:path w="558800" h="688975">
                <a:moveTo>
                  <a:pt x="0" y="344260"/>
                </a:moveTo>
                <a:lnTo>
                  <a:pt x="558633" y="344260"/>
                </a:lnTo>
              </a:path>
            </a:pathLst>
          </a:custGeom>
          <a:ln w="688520">
            <a:solidFill>
              <a:srgbClr val="000000"/>
            </a:solidFill>
          </a:ln>
        </p:spPr>
        <p:txBody>
          <a:bodyPr wrap="square" lIns="0" tIns="0" rIns="0" bIns="0" rtlCol="0"/>
          <a:lstStyle/>
          <a:p>
            <a:endParaRPr/>
          </a:p>
        </p:txBody>
      </p:sp>
      <p:sp>
        <p:nvSpPr>
          <p:cNvPr id="62" name="object 62"/>
          <p:cNvSpPr/>
          <p:nvPr/>
        </p:nvSpPr>
        <p:spPr>
          <a:xfrm>
            <a:off x="2054479" y="6400355"/>
            <a:ext cx="78105" cy="83185"/>
          </a:xfrm>
          <a:custGeom>
            <a:avLst/>
            <a:gdLst/>
            <a:ahLst/>
            <a:cxnLst/>
            <a:rect l="l" t="t" r="r" b="b"/>
            <a:pathLst>
              <a:path w="78105" h="83185">
                <a:moveTo>
                  <a:pt x="18414" y="0"/>
                </a:moveTo>
                <a:lnTo>
                  <a:pt x="0" y="83185"/>
                </a:lnTo>
                <a:lnTo>
                  <a:pt x="77596" y="48018"/>
                </a:lnTo>
                <a:lnTo>
                  <a:pt x="18414" y="0"/>
                </a:lnTo>
                <a:close/>
              </a:path>
            </a:pathLst>
          </a:custGeom>
          <a:solidFill>
            <a:srgbClr val="000000"/>
          </a:solidFill>
        </p:spPr>
        <p:txBody>
          <a:bodyPr wrap="square" lIns="0" tIns="0" rIns="0" bIns="0" rtlCol="0"/>
          <a:lstStyle/>
          <a:p>
            <a:endParaRPr/>
          </a:p>
        </p:txBody>
      </p:sp>
      <p:sp>
        <p:nvSpPr>
          <p:cNvPr id="63" name="object 63"/>
          <p:cNvSpPr/>
          <p:nvPr/>
        </p:nvSpPr>
        <p:spPr>
          <a:xfrm>
            <a:off x="1514792" y="5740895"/>
            <a:ext cx="0" cy="669290"/>
          </a:xfrm>
          <a:custGeom>
            <a:avLst/>
            <a:gdLst/>
            <a:ahLst/>
            <a:cxnLst/>
            <a:rect l="l" t="t" r="r" b="b"/>
            <a:pathLst>
              <a:path h="669289">
                <a:moveTo>
                  <a:pt x="0" y="0"/>
                </a:moveTo>
                <a:lnTo>
                  <a:pt x="0" y="668911"/>
                </a:lnTo>
              </a:path>
            </a:pathLst>
          </a:custGeom>
          <a:ln w="12700">
            <a:solidFill>
              <a:srgbClr val="000000"/>
            </a:solidFill>
          </a:ln>
        </p:spPr>
        <p:txBody>
          <a:bodyPr wrap="square" lIns="0" tIns="0" rIns="0" bIns="0" rtlCol="0"/>
          <a:lstStyle/>
          <a:p>
            <a:endParaRPr/>
          </a:p>
        </p:txBody>
      </p:sp>
      <p:sp>
        <p:nvSpPr>
          <p:cNvPr id="64" name="object 64"/>
          <p:cNvSpPr/>
          <p:nvPr/>
        </p:nvSpPr>
        <p:spPr>
          <a:xfrm>
            <a:off x="1476692" y="6403454"/>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65" name="object 65"/>
          <p:cNvSpPr/>
          <p:nvPr/>
        </p:nvSpPr>
        <p:spPr>
          <a:xfrm>
            <a:off x="631545" y="5740895"/>
            <a:ext cx="127000" cy="671830"/>
          </a:xfrm>
          <a:custGeom>
            <a:avLst/>
            <a:gdLst/>
            <a:ahLst/>
            <a:cxnLst/>
            <a:rect l="l" t="t" r="r" b="b"/>
            <a:pathLst>
              <a:path w="127000" h="671829">
                <a:moveTo>
                  <a:pt x="0" y="335697"/>
                </a:moveTo>
                <a:lnTo>
                  <a:pt x="126899" y="335697"/>
                </a:lnTo>
              </a:path>
            </a:pathLst>
          </a:custGeom>
          <a:ln w="671395">
            <a:solidFill>
              <a:srgbClr val="000000"/>
            </a:solidFill>
          </a:ln>
        </p:spPr>
        <p:txBody>
          <a:bodyPr wrap="square" lIns="0" tIns="0" rIns="0" bIns="0" rtlCol="0"/>
          <a:lstStyle/>
          <a:p>
            <a:endParaRPr/>
          </a:p>
        </p:txBody>
      </p:sp>
      <p:sp>
        <p:nvSpPr>
          <p:cNvPr id="66" name="object 66"/>
          <p:cNvSpPr/>
          <p:nvPr/>
        </p:nvSpPr>
        <p:spPr>
          <a:xfrm>
            <a:off x="719828" y="6398971"/>
            <a:ext cx="74930" cy="82550"/>
          </a:xfrm>
          <a:custGeom>
            <a:avLst/>
            <a:gdLst/>
            <a:ahLst/>
            <a:cxnLst/>
            <a:rect l="l" t="t" r="r" b="b"/>
            <a:pathLst>
              <a:path w="74929" h="82550">
                <a:moveTo>
                  <a:pt x="74874" y="0"/>
                </a:moveTo>
                <a:lnTo>
                  <a:pt x="0" y="14147"/>
                </a:lnTo>
                <a:lnTo>
                  <a:pt x="51589" y="81953"/>
                </a:lnTo>
                <a:lnTo>
                  <a:pt x="74874" y="0"/>
                </a:lnTo>
                <a:close/>
              </a:path>
            </a:pathLst>
          </a:custGeom>
          <a:solidFill>
            <a:srgbClr val="000000"/>
          </a:solidFill>
        </p:spPr>
        <p:txBody>
          <a:bodyPr wrap="square" lIns="0" tIns="0" rIns="0" bIns="0" rtlCol="0"/>
          <a:lstStyle/>
          <a:p>
            <a:endParaRPr/>
          </a:p>
        </p:txBody>
      </p:sp>
      <p:sp>
        <p:nvSpPr>
          <p:cNvPr id="67" name="object 67"/>
          <p:cNvSpPr/>
          <p:nvPr/>
        </p:nvSpPr>
        <p:spPr>
          <a:xfrm>
            <a:off x="7219619" y="5740844"/>
            <a:ext cx="941069" cy="702310"/>
          </a:xfrm>
          <a:custGeom>
            <a:avLst/>
            <a:gdLst/>
            <a:ahLst/>
            <a:cxnLst/>
            <a:rect l="l" t="t" r="r" b="b"/>
            <a:pathLst>
              <a:path w="941070" h="702310">
                <a:moveTo>
                  <a:pt x="0" y="351061"/>
                </a:moveTo>
                <a:lnTo>
                  <a:pt x="940853" y="351061"/>
                </a:lnTo>
              </a:path>
            </a:pathLst>
          </a:custGeom>
          <a:ln w="702122">
            <a:solidFill>
              <a:srgbClr val="000000"/>
            </a:solidFill>
          </a:ln>
        </p:spPr>
        <p:txBody>
          <a:bodyPr wrap="square" lIns="0" tIns="0" rIns="0" bIns="0" rtlCol="0"/>
          <a:lstStyle/>
          <a:p>
            <a:endParaRPr/>
          </a:p>
        </p:txBody>
      </p:sp>
      <p:sp>
        <p:nvSpPr>
          <p:cNvPr id="68" name="object 68"/>
          <p:cNvSpPr/>
          <p:nvPr/>
        </p:nvSpPr>
        <p:spPr>
          <a:xfrm>
            <a:off x="8132597" y="6408635"/>
            <a:ext cx="84455" cy="76200"/>
          </a:xfrm>
          <a:custGeom>
            <a:avLst/>
            <a:gdLst/>
            <a:ahLst/>
            <a:cxnLst/>
            <a:rect l="l" t="t" r="r" b="b"/>
            <a:pathLst>
              <a:path w="84454" h="76200">
                <a:moveTo>
                  <a:pt x="45567" y="0"/>
                </a:moveTo>
                <a:lnTo>
                  <a:pt x="0" y="61074"/>
                </a:lnTo>
                <a:lnTo>
                  <a:pt x="83858" y="76111"/>
                </a:lnTo>
                <a:lnTo>
                  <a:pt x="45567" y="0"/>
                </a:lnTo>
                <a:close/>
              </a:path>
            </a:pathLst>
          </a:custGeom>
          <a:solidFill>
            <a:srgbClr val="000000"/>
          </a:solidFill>
        </p:spPr>
        <p:txBody>
          <a:bodyPr wrap="square" lIns="0" tIns="0" rIns="0" bIns="0" rtlCol="0"/>
          <a:lstStyle/>
          <a:p>
            <a:endParaRPr/>
          </a:p>
        </p:txBody>
      </p:sp>
      <p:sp>
        <p:nvSpPr>
          <p:cNvPr id="69" name="object 69"/>
          <p:cNvSpPr/>
          <p:nvPr/>
        </p:nvSpPr>
        <p:spPr>
          <a:xfrm>
            <a:off x="8095412" y="5794997"/>
            <a:ext cx="1756410" cy="700405"/>
          </a:xfrm>
          <a:custGeom>
            <a:avLst/>
            <a:gdLst/>
            <a:ahLst/>
            <a:cxnLst/>
            <a:rect l="l" t="t" r="r" b="b"/>
            <a:pathLst>
              <a:path w="1756409" h="700404">
                <a:moveTo>
                  <a:pt x="0" y="349920"/>
                </a:moveTo>
                <a:lnTo>
                  <a:pt x="1756311" y="349920"/>
                </a:lnTo>
              </a:path>
            </a:pathLst>
          </a:custGeom>
          <a:ln w="699841">
            <a:solidFill>
              <a:srgbClr val="000000"/>
            </a:solidFill>
          </a:ln>
        </p:spPr>
        <p:txBody>
          <a:bodyPr wrap="square" lIns="0" tIns="0" rIns="0" bIns="0" rtlCol="0"/>
          <a:lstStyle/>
          <a:p>
            <a:endParaRPr/>
          </a:p>
        </p:txBody>
      </p:sp>
      <p:sp>
        <p:nvSpPr>
          <p:cNvPr id="70" name="object 70"/>
          <p:cNvSpPr/>
          <p:nvPr/>
        </p:nvSpPr>
        <p:spPr>
          <a:xfrm>
            <a:off x="9831717" y="6457086"/>
            <a:ext cx="85090" cy="71120"/>
          </a:xfrm>
          <a:custGeom>
            <a:avLst/>
            <a:gdLst/>
            <a:ahLst/>
            <a:cxnLst/>
            <a:rect l="l" t="t" r="r" b="b"/>
            <a:pathLst>
              <a:path w="85090" h="71120">
                <a:moveTo>
                  <a:pt x="28206" y="0"/>
                </a:moveTo>
                <a:lnTo>
                  <a:pt x="0" y="70789"/>
                </a:lnTo>
                <a:lnTo>
                  <a:pt x="84886" y="63601"/>
                </a:lnTo>
                <a:lnTo>
                  <a:pt x="28206" y="0"/>
                </a:lnTo>
                <a:close/>
              </a:path>
            </a:pathLst>
          </a:custGeom>
          <a:solidFill>
            <a:srgbClr val="000000"/>
          </a:solidFill>
        </p:spPr>
        <p:txBody>
          <a:bodyPr wrap="square" lIns="0" tIns="0" rIns="0" bIns="0" rtlCol="0"/>
          <a:lstStyle/>
          <a:p>
            <a:endParaRPr/>
          </a:p>
        </p:txBody>
      </p:sp>
      <p:sp>
        <p:nvSpPr>
          <p:cNvPr id="71" name="object 71"/>
          <p:cNvSpPr/>
          <p:nvPr/>
        </p:nvSpPr>
        <p:spPr>
          <a:xfrm>
            <a:off x="9299523" y="6106285"/>
            <a:ext cx="1022985" cy="0"/>
          </a:xfrm>
          <a:custGeom>
            <a:avLst/>
            <a:gdLst/>
            <a:ahLst/>
            <a:cxnLst/>
            <a:rect l="l" t="t" r="r" b="b"/>
            <a:pathLst>
              <a:path w="1022984">
                <a:moveTo>
                  <a:pt x="0" y="0"/>
                </a:moveTo>
                <a:lnTo>
                  <a:pt x="1022934" y="0"/>
                </a:lnTo>
              </a:path>
            </a:pathLst>
          </a:custGeom>
          <a:ln w="622575">
            <a:solidFill>
              <a:srgbClr val="000000"/>
            </a:solidFill>
          </a:ln>
        </p:spPr>
        <p:txBody>
          <a:bodyPr wrap="square" lIns="0" tIns="0" rIns="0" bIns="0" rtlCol="0"/>
          <a:lstStyle/>
          <a:p>
            <a:endParaRPr/>
          </a:p>
        </p:txBody>
      </p:sp>
      <p:sp>
        <p:nvSpPr>
          <p:cNvPr id="72" name="object 72"/>
          <p:cNvSpPr/>
          <p:nvPr/>
        </p:nvSpPr>
        <p:spPr>
          <a:xfrm>
            <a:off x="10504169" y="6380734"/>
            <a:ext cx="85725" cy="68580"/>
          </a:xfrm>
          <a:custGeom>
            <a:avLst/>
            <a:gdLst/>
            <a:ahLst/>
            <a:cxnLst/>
            <a:rect l="l" t="t" r="r" b="b"/>
            <a:pathLst>
              <a:path w="85725" h="68579">
                <a:moveTo>
                  <a:pt x="34594" y="0"/>
                </a:moveTo>
                <a:lnTo>
                  <a:pt x="0" y="67894"/>
                </a:lnTo>
                <a:lnTo>
                  <a:pt x="85178" y="68554"/>
                </a:lnTo>
                <a:lnTo>
                  <a:pt x="34594" y="0"/>
                </a:lnTo>
                <a:close/>
              </a:path>
            </a:pathLst>
          </a:custGeom>
          <a:solidFill>
            <a:srgbClr val="000000"/>
          </a:solidFill>
        </p:spPr>
        <p:txBody>
          <a:bodyPr wrap="square" lIns="0" tIns="0" rIns="0" bIns="0" rtlCol="0"/>
          <a:lstStyle/>
          <a:p>
            <a:endParaRPr/>
          </a:p>
        </p:txBody>
      </p:sp>
      <p:sp>
        <p:nvSpPr>
          <p:cNvPr id="73" name="object 73"/>
          <p:cNvSpPr/>
          <p:nvPr/>
        </p:nvSpPr>
        <p:spPr>
          <a:xfrm>
            <a:off x="10328808" y="5770664"/>
            <a:ext cx="819150" cy="673100"/>
          </a:xfrm>
          <a:custGeom>
            <a:avLst/>
            <a:gdLst/>
            <a:ahLst/>
            <a:cxnLst/>
            <a:rect l="l" t="t" r="r" b="b"/>
            <a:pathLst>
              <a:path w="819150" h="673100">
                <a:moveTo>
                  <a:pt x="0" y="336490"/>
                </a:moveTo>
                <a:lnTo>
                  <a:pt x="818687" y="336490"/>
                </a:lnTo>
              </a:path>
            </a:pathLst>
          </a:custGeom>
          <a:ln w="672980">
            <a:solidFill>
              <a:srgbClr val="000000"/>
            </a:solidFill>
          </a:ln>
        </p:spPr>
        <p:txBody>
          <a:bodyPr wrap="square" lIns="0" tIns="0" rIns="0" bIns="0" rtlCol="0"/>
          <a:lstStyle/>
          <a:p>
            <a:endParaRPr/>
          </a:p>
        </p:txBody>
      </p:sp>
      <p:sp>
        <p:nvSpPr>
          <p:cNvPr id="74" name="object 74"/>
          <p:cNvSpPr/>
          <p:nvPr/>
        </p:nvSpPr>
        <p:spPr>
          <a:xfrm>
            <a:off x="11118405" y="6410172"/>
            <a:ext cx="83185" cy="78105"/>
          </a:xfrm>
          <a:custGeom>
            <a:avLst/>
            <a:gdLst/>
            <a:ahLst/>
            <a:cxnLst/>
            <a:rect l="l" t="t" r="r" b="b"/>
            <a:pathLst>
              <a:path w="83184" h="78104">
                <a:moveTo>
                  <a:pt x="48386" y="0"/>
                </a:moveTo>
                <a:lnTo>
                  <a:pt x="0" y="58864"/>
                </a:lnTo>
                <a:lnTo>
                  <a:pt x="83057" y="77825"/>
                </a:lnTo>
                <a:lnTo>
                  <a:pt x="48386" y="0"/>
                </a:lnTo>
                <a:close/>
              </a:path>
            </a:pathLst>
          </a:custGeom>
          <a:solidFill>
            <a:srgbClr val="000000"/>
          </a:solidFill>
        </p:spPr>
        <p:txBody>
          <a:bodyPr wrap="square" lIns="0" tIns="0" rIns="0" bIns="0" rtlCol="0"/>
          <a:lstStyle/>
          <a:p>
            <a:endParaRPr/>
          </a:p>
        </p:txBody>
      </p:sp>
      <p:sp>
        <p:nvSpPr>
          <p:cNvPr id="75" name="object 75"/>
          <p:cNvSpPr/>
          <p:nvPr/>
        </p:nvSpPr>
        <p:spPr>
          <a:xfrm>
            <a:off x="11484305" y="5802274"/>
            <a:ext cx="187960" cy="592455"/>
          </a:xfrm>
          <a:custGeom>
            <a:avLst/>
            <a:gdLst/>
            <a:ahLst/>
            <a:cxnLst/>
            <a:rect l="l" t="t" r="r" b="b"/>
            <a:pathLst>
              <a:path w="187959" h="592454">
                <a:moveTo>
                  <a:pt x="0" y="295965"/>
                </a:moveTo>
                <a:lnTo>
                  <a:pt x="187683" y="295965"/>
                </a:lnTo>
              </a:path>
            </a:pathLst>
          </a:custGeom>
          <a:ln w="591930">
            <a:solidFill>
              <a:srgbClr val="000000"/>
            </a:solidFill>
          </a:ln>
        </p:spPr>
        <p:txBody>
          <a:bodyPr wrap="square" lIns="0" tIns="0" rIns="0" bIns="0" rtlCol="0"/>
          <a:lstStyle/>
          <a:p>
            <a:endParaRPr/>
          </a:p>
        </p:txBody>
      </p:sp>
      <p:sp>
        <p:nvSpPr>
          <p:cNvPr id="76" name="object 76"/>
          <p:cNvSpPr/>
          <p:nvPr/>
        </p:nvSpPr>
        <p:spPr>
          <a:xfrm>
            <a:off x="11633758" y="6376631"/>
            <a:ext cx="73025" cy="84455"/>
          </a:xfrm>
          <a:custGeom>
            <a:avLst/>
            <a:gdLst/>
            <a:ahLst/>
            <a:cxnLst/>
            <a:rect l="l" t="t" r="r" b="b"/>
            <a:pathLst>
              <a:path w="73025" h="84454">
                <a:moveTo>
                  <a:pt x="72631" y="0"/>
                </a:moveTo>
                <a:lnTo>
                  <a:pt x="0" y="23025"/>
                </a:lnTo>
                <a:lnTo>
                  <a:pt x="59347" y="84150"/>
                </a:lnTo>
                <a:lnTo>
                  <a:pt x="72631" y="0"/>
                </a:lnTo>
                <a:close/>
              </a:path>
            </a:pathLst>
          </a:custGeom>
          <a:solidFill>
            <a:srgbClr val="000000"/>
          </a:solidFill>
        </p:spPr>
        <p:txBody>
          <a:bodyPr wrap="square" lIns="0" tIns="0" rIns="0" bIns="0" rtlCol="0"/>
          <a:lstStyle/>
          <a:p>
            <a:endParaRPr/>
          </a:p>
        </p:txBody>
      </p:sp>
      <p:sp>
        <p:nvSpPr>
          <p:cNvPr id="77" name="object 77"/>
          <p:cNvSpPr/>
          <p:nvPr/>
        </p:nvSpPr>
        <p:spPr>
          <a:xfrm>
            <a:off x="12356739" y="5772010"/>
            <a:ext cx="89535" cy="649605"/>
          </a:xfrm>
          <a:custGeom>
            <a:avLst/>
            <a:gdLst/>
            <a:ahLst/>
            <a:cxnLst/>
            <a:rect l="l" t="t" r="r" b="b"/>
            <a:pathLst>
              <a:path w="89534" h="649604">
                <a:moveTo>
                  <a:pt x="0" y="324550"/>
                </a:moveTo>
                <a:lnTo>
                  <a:pt x="89197" y="324550"/>
                </a:lnTo>
              </a:path>
            </a:pathLst>
          </a:custGeom>
          <a:ln w="649101">
            <a:solidFill>
              <a:srgbClr val="000000"/>
            </a:solidFill>
          </a:ln>
        </p:spPr>
        <p:txBody>
          <a:bodyPr wrap="square" lIns="0" tIns="0" rIns="0" bIns="0" rtlCol="0"/>
          <a:lstStyle/>
          <a:p>
            <a:endParaRPr/>
          </a:p>
        </p:txBody>
      </p:sp>
      <p:sp>
        <p:nvSpPr>
          <p:cNvPr id="78" name="object 78"/>
          <p:cNvSpPr/>
          <p:nvPr/>
        </p:nvSpPr>
        <p:spPr>
          <a:xfrm>
            <a:off x="12319851" y="6409626"/>
            <a:ext cx="75565" cy="81280"/>
          </a:xfrm>
          <a:custGeom>
            <a:avLst/>
            <a:gdLst/>
            <a:ahLst/>
            <a:cxnLst/>
            <a:rect l="l" t="t" r="r" b="b"/>
            <a:pathLst>
              <a:path w="75565" h="81279">
                <a:moveTo>
                  <a:pt x="0" y="0"/>
                </a:moveTo>
                <a:lnTo>
                  <a:pt x="27381" y="80683"/>
                </a:lnTo>
                <a:lnTo>
                  <a:pt x="75501" y="10375"/>
                </a:lnTo>
                <a:lnTo>
                  <a:pt x="0" y="0"/>
                </a:lnTo>
                <a:close/>
              </a:path>
            </a:pathLst>
          </a:custGeom>
          <a:solidFill>
            <a:srgbClr val="000000"/>
          </a:solidFill>
        </p:spPr>
        <p:txBody>
          <a:bodyPr wrap="square" lIns="0" tIns="0" rIns="0" bIns="0" rtlCol="0"/>
          <a:lstStyle/>
          <a:p>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0" y="825500"/>
            <a:ext cx="4381500" cy="85725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267200" y="825500"/>
            <a:ext cx="4368800" cy="8572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470900" y="825500"/>
            <a:ext cx="4381500" cy="85725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51703" rIns="0" bIns="0" rtlCol="0">
            <a:spAutoFit/>
          </a:bodyPr>
          <a:lstStyle/>
          <a:p>
            <a:pPr marL="266700">
              <a:lnSpc>
                <a:spcPct val="100000"/>
              </a:lnSpc>
            </a:pPr>
            <a:r>
              <a:rPr sz="3800" spc="105" dirty="0">
                <a:solidFill>
                  <a:srgbClr val="000000"/>
                </a:solidFill>
              </a:rPr>
              <a:t>スマホで撮った写真の位置情報が反映されるInstagram</a:t>
            </a:r>
            <a:endParaRPr sz="3800"/>
          </a:p>
        </p:txBody>
      </p:sp>
      <p:sp>
        <p:nvSpPr>
          <p:cNvPr id="6" name="object 6"/>
          <p:cNvSpPr/>
          <p:nvPr/>
        </p:nvSpPr>
        <p:spPr>
          <a:xfrm>
            <a:off x="8915400" y="1955800"/>
            <a:ext cx="3543300" cy="63119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82600" y="1955800"/>
            <a:ext cx="3543300" cy="631190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68300" y="1346200"/>
            <a:ext cx="3683000" cy="396875"/>
          </a:xfrm>
          <a:prstGeom prst="rect">
            <a:avLst/>
          </a:prstGeom>
        </p:spPr>
        <p:txBody>
          <a:bodyPr vert="horz" wrap="square" lIns="0" tIns="0" rIns="0" bIns="0" rtlCol="0">
            <a:spAutoFit/>
          </a:bodyPr>
          <a:lstStyle/>
          <a:p>
            <a:pPr marL="12700">
              <a:lnSpc>
                <a:spcPct val="100000"/>
              </a:lnSpc>
            </a:pPr>
            <a:r>
              <a:rPr sz="2400" dirty="0">
                <a:solidFill>
                  <a:srgbClr val="FFFFFF"/>
                </a:solidFill>
                <a:latin typeface="Yu Gothic"/>
                <a:cs typeface="Yu Gothic"/>
              </a:rPr>
              <a:t>位置情報つきの写真を投稿</a:t>
            </a:r>
            <a:endParaRPr sz="2400">
              <a:latin typeface="Yu Gothic"/>
              <a:cs typeface="Yu Gothic"/>
            </a:endParaRPr>
          </a:p>
        </p:txBody>
      </p:sp>
      <p:sp>
        <p:nvSpPr>
          <p:cNvPr id="9" name="object 9"/>
          <p:cNvSpPr txBox="1"/>
          <p:nvPr/>
        </p:nvSpPr>
        <p:spPr>
          <a:xfrm>
            <a:off x="495300" y="8313419"/>
            <a:ext cx="939800" cy="712470"/>
          </a:xfrm>
          <a:prstGeom prst="rect">
            <a:avLst/>
          </a:prstGeom>
        </p:spPr>
        <p:txBody>
          <a:bodyPr vert="horz" wrap="square" lIns="0" tIns="0" rIns="0" bIns="0" rtlCol="0">
            <a:spAutoFit/>
          </a:bodyPr>
          <a:lstStyle/>
          <a:p>
            <a:pPr marL="12700" marR="5080">
              <a:lnSpc>
                <a:spcPct val="125000"/>
              </a:lnSpc>
            </a:pPr>
            <a:r>
              <a:rPr sz="1800" dirty="0">
                <a:solidFill>
                  <a:srgbClr val="FFFFFF"/>
                </a:solidFill>
                <a:latin typeface="Yu Gothic"/>
                <a:cs typeface="Yu Gothic"/>
              </a:rPr>
              <a:t>（参考）  位置情報</a:t>
            </a:r>
            <a:endParaRPr sz="1800">
              <a:latin typeface="Yu Gothic"/>
              <a:cs typeface="Yu Gothic"/>
            </a:endParaRPr>
          </a:p>
        </p:txBody>
      </p:sp>
      <p:sp>
        <p:nvSpPr>
          <p:cNvPr id="10" name="object 10"/>
          <p:cNvSpPr txBox="1"/>
          <p:nvPr/>
        </p:nvSpPr>
        <p:spPr>
          <a:xfrm>
            <a:off x="4660900" y="1346200"/>
            <a:ext cx="3683000" cy="396875"/>
          </a:xfrm>
          <a:prstGeom prst="rect">
            <a:avLst/>
          </a:prstGeom>
        </p:spPr>
        <p:txBody>
          <a:bodyPr vert="horz" wrap="square" lIns="0" tIns="0" rIns="0" bIns="0" rtlCol="0">
            <a:spAutoFit/>
          </a:bodyPr>
          <a:lstStyle/>
          <a:p>
            <a:pPr marL="12700">
              <a:lnSpc>
                <a:spcPct val="100000"/>
              </a:lnSpc>
            </a:pPr>
            <a:r>
              <a:rPr sz="2400" dirty="0">
                <a:solidFill>
                  <a:srgbClr val="FFFFFF"/>
                </a:solidFill>
                <a:latin typeface="Yu Gothic"/>
                <a:cs typeface="Yu Gothic"/>
              </a:rPr>
              <a:t>地図上に写真がマッピング</a:t>
            </a:r>
            <a:endParaRPr sz="2400">
              <a:latin typeface="Yu Gothic"/>
              <a:cs typeface="Yu Gothic"/>
            </a:endParaRPr>
          </a:p>
        </p:txBody>
      </p:sp>
      <p:sp>
        <p:nvSpPr>
          <p:cNvPr id="11" name="object 11"/>
          <p:cNvSpPr txBox="1"/>
          <p:nvPr/>
        </p:nvSpPr>
        <p:spPr>
          <a:xfrm>
            <a:off x="5067300" y="8267700"/>
            <a:ext cx="3073400" cy="396875"/>
          </a:xfrm>
          <a:prstGeom prst="rect">
            <a:avLst/>
          </a:prstGeom>
        </p:spPr>
        <p:txBody>
          <a:bodyPr vert="horz" wrap="square" lIns="0" tIns="0" rIns="0" bIns="0" rtlCol="0">
            <a:spAutoFit/>
          </a:bodyPr>
          <a:lstStyle/>
          <a:p>
            <a:pPr marL="12700">
              <a:lnSpc>
                <a:spcPct val="100000"/>
              </a:lnSpc>
            </a:pPr>
            <a:r>
              <a:rPr sz="2400" dirty="0">
                <a:solidFill>
                  <a:srgbClr val="FFFFFF"/>
                </a:solidFill>
                <a:latin typeface="Yu Gothic"/>
                <a:cs typeface="Yu Gothic"/>
              </a:rPr>
              <a:t>ェックインした場所と</a:t>
            </a:r>
            <a:endParaRPr sz="2400">
              <a:latin typeface="Yu Gothic"/>
              <a:cs typeface="Yu Gothic"/>
            </a:endParaRPr>
          </a:p>
        </p:txBody>
      </p:sp>
      <p:sp>
        <p:nvSpPr>
          <p:cNvPr id="12" name="object 12"/>
          <p:cNvSpPr txBox="1"/>
          <p:nvPr/>
        </p:nvSpPr>
        <p:spPr>
          <a:xfrm>
            <a:off x="1422400" y="4068061"/>
            <a:ext cx="3657600" cy="5061585"/>
          </a:xfrm>
          <a:prstGeom prst="rect">
            <a:avLst/>
          </a:prstGeom>
        </p:spPr>
        <p:txBody>
          <a:bodyPr vert="horz" wrap="square" lIns="0" tIns="0" rIns="0" bIns="0" rtlCol="0">
            <a:spAutoFit/>
          </a:bodyPr>
          <a:lstStyle/>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a:lnSpc>
                <a:spcPct val="100000"/>
              </a:lnSpc>
              <a:spcBef>
                <a:spcPts val="1745"/>
              </a:spcBef>
              <a:tabLst>
                <a:tab pos="3352165" algn="l"/>
              </a:tabLst>
            </a:pPr>
            <a:r>
              <a:rPr sz="1800" spc="150" dirty="0">
                <a:solidFill>
                  <a:srgbClr val="FFFFFF"/>
                </a:solidFill>
                <a:latin typeface="Yu Gothic"/>
                <a:cs typeface="Yu Gothic"/>
              </a:rPr>
              <a:t>Facebookや</a:t>
            </a:r>
            <a:r>
              <a:rPr sz="1800" spc="-25" dirty="0">
                <a:solidFill>
                  <a:srgbClr val="FFFFFF"/>
                </a:solidFill>
                <a:latin typeface="Yu Gothic"/>
                <a:cs typeface="Yu Gothic"/>
              </a:rPr>
              <a:t>T</a:t>
            </a:r>
            <a:r>
              <a:rPr sz="1800" spc="135" dirty="0">
                <a:solidFill>
                  <a:srgbClr val="FFFFFF"/>
                </a:solidFill>
                <a:latin typeface="Yu Gothic"/>
                <a:cs typeface="Yu Gothic"/>
              </a:rPr>
              <a:t>witter</a:t>
            </a:r>
            <a:r>
              <a:rPr sz="1800" dirty="0">
                <a:solidFill>
                  <a:srgbClr val="FFFFFF"/>
                </a:solidFill>
                <a:latin typeface="Yu Gothic"/>
                <a:cs typeface="Yu Gothic"/>
              </a:rPr>
              <a:t>は	</a:t>
            </a:r>
            <a:r>
              <a:rPr sz="3600" baseline="6944" dirty="0">
                <a:solidFill>
                  <a:srgbClr val="FFFFFF"/>
                </a:solidFill>
                <a:latin typeface="Yu Gothic"/>
                <a:cs typeface="Yu Gothic"/>
              </a:rPr>
              <a:t>チ</a:t>
            </a:r>
            <a:endParaRPr sz="3600" baseline="6944">
              <a:latin typeface="Yu Gothic"/>
              <a:cs typeface="Yu Gothic"/>
            </a:endParaRPr>
          </a:p>
          <a:p>
            <a:pPr>
              <a:lnSpc>
                <a:spcPct val="100000"/>
              </a:lnSpc>
              <a:spcBef>
                <a:spcPts val="420"/>
              </a:spcBef>
            </a:pPr>
            <a:r>
              <a:rPr sz="1800" spc="-10" dirty="0">
                <a:solidFill>
                  <a:srgbClr val="FFFFFF"/>
                </a:solidFill>
                <a:latin typeface="Yu Gothic"/>
                <a:cs typeface="Yu Gothic"/>
              </a:rPr>
              <a:t>つきでも投稿時に消える</a:t>
            </a:r>
            <a:endParaRPr sz="1800">
              <a:latin typeface="Yu Gothic"/>
              <a:cs typeface="Yu Gothic"/>
            </a:endParaRPr>
          </a:p>
        </p:txBody>
      </p:sp>
      <p:sp>
        <p:nvSpPr>
          <p:cNvPr id="13" name="object 13"/>
          <p:cNvSpPr txBox="1"/>
          <p:nvPr/>
        </p:nvSpPr>
        <p:spPr>
          <a:xfrm>
            <a:off x="4914900" y="8724900"/>
            <a:ext cx="3073400" cy="396875"/>
          </a:xfrm>
          <a:prstGeom prst="rect">
            <a:avLst/>
          </a:prstGeom>
        </p:spPr>
        <p:txBody>
          <a:bodyPr vert="horz" wrap="square" lIns="0" tIns="0" rIns="0" bIns="0" rtlCol="0">
            <a:spAutoFit/>
          </a:bodyPr>
          <a:lstStyle/>
          <a:p>
            <a:pPr marL="12700">
              <a:lnSpc>
                <a:spcPct val="100000"/>
              </a:lnSpc>
            </a:pPr>
            <a:r>
              <a:rPr sz="2400" dirty="0">
                <a:solidFill>
                  <a:srgbClr val="FFFFFF"/>
                </a:solidFill>
                <a:latin typeface="Yu Gothic"/>
                <a:cs typeface="Yu Gothic"/>
              </a:rPr>
              <a:t>位置情報の２つで構成</a:t>
            </a:r>
            <a:endParaRPr sz="2400">
              <a:latin typeface="Yu Gothic"/>
              <a:cs typeface="Yu Gothic"/>
            </a:endParaRPr>
          </a:p>
        </p:txBody>
      </p:sp>
      <p:sp>
        <p:nvSpPr>
          <p:cNvPr id="14" name="object 14"/>
          <p:cNvSpPr txBox="1"/>
          <p:nvPr/>
        </p:nvSpPr>
        <p:spPr>
          <a:xfrm>
            <a:off x="9004300" y="1026160"/>
            <a:ext cx="3378200" cy="945515"/>
          </a:xfrm>
          <a:prstGeom prst="rect">
            <a:avLst/>
          </a:prstGeom>
        </p:spPr>
        <p:txBody>
          <a:bodyPr vert="horz" wrap="square" lIns="0" tIns="0" rIns="0" bIns="0" rtlCol="0">
            <a:spAutoFit/>
          </a:bodyPr>
          <a:lstStyle/>
          <a:p>
            <a:pPr marL="317500" marR="5080" indent="-304800">
              <a:lnSpc>
                <a:spcPct val="125000"/>
              </a:lnSpc>
            </a:pPr>
            <a:r>
              <a:rPr sz="2400" dirty="0">
                <a:solidFill>
                  <a:srgbClr val="FFFFFF"/>
                </a:solidFill>
                <a:latin typeface="Yu Gothic"/>
                <a:cs typeface="Yu Gothic"/>
              </a:rPr>
              <a:t>チェックインしなくても  地図上に表示される</a:t>
            </a:r>
            <a:endParaRPr sz="2400">
              <a:latin typeface="Yu Gothic"/>
              <a:cs typeface="Yu Gothic"/>
            </a:endParaRPr>
          </a:p>
        </p:txBody>
      </p:sp>
      <p:sp>
        <p:nvSpPr>
          <p:cNvPr id="15" name="object 15"/>
          <p:cNvSpPr txBox="1"/>
          <p:nvPr/>
        </p:nvSpPr>
        <p:spPr>
          <a:xfrm>
            <a:off x="8851900" y="8176259"/>
            <a:ext cx="3683000" cy="945515"/>
          </a:xfrm>
          <a:prstGeom prst="rect">
            <a:avLst/>
          </a:prstGeom>
        </p:spPr>
        <p:txBody>
          <a:bodyPr vert="horz" wrap="square" lIns="0" tIns="0" rIns="0" bIns="0" rtlCol="0">
            <a:spAutoFit/>
          </a:bodyPr>
          <a:lstStyle/>
          <a:p>
            <a:pPr marL="317500" marR="5080" indent="-304800">
              <a:lnSpc>
                <a:spcPct val="125000"/>
              </a:lnSpc>
            </a:pPr>
            <a:r>
              <a:rPr sz="2400" dirty="0">
                <a:solidFill>
                  <a:srgbClr val="FFFFFF"/>
                </a:solidFill>
                <a:latin typeface="Yu Gothic"/>
                <a:cs typeface="Yu Gothic"/>
              </a:rPr>
              <a:t>写真が自宅っぽい感じなら  場所が特定される恐れ</a:t>
            </a:r>
            <a:endParaRPr sz="2400">
              <a:latin typeface="Yu Gothic"/>
              <a:cs typeface="Yu Gothic"/>
            </a:endParaRPr>
          </a:p>
        </p:txBody>
      </p:sp>
      <p:sp>
        <p:nvSpPr>
          <p:cNvPr id="16" name="object 16"/>
          <p:cNvSpPr/>
          <p:nvPr/>
        </p:nvSpPr>
        <p:spPr>
          <a:xfrm>
            <a:off x="2296286" y="4716729"/>
            <a:ext cx="824230" cy="441325"/>
          </a:xfrm>
          <a:custGeom>
            <a:avLst/>
            <a:gdLst/>
            <a:ahLst/>
            <a:cxnLst/>
            <a:rect l="l" t="t" r="r" b="b"/>
            <a:pathLst>
              <a:path w="824230" h="441325">
                <a:moveTo>
                  <a:pt x="193180" y="0"/>
                </a:moveTo>
                <a:lnTo>
                  <a:pt x="630477" y="0"/>
                </a:lnTo>
                <a:lnTo>
                  <a:pt x="667357" y="147"/>
                </a:lnTo>
                <a:lnTo>
                  <a:pt x="721326" y="3993"/>
                </a:lnTo>
                <a:lnTo>
                  <a:pt x="766962" y="20879"/>
                </a:lnTo>
                <a:lnTo>
                  <a:pt x="802779" y="56695"/>
                </a:lnTo>
                <a:lnTo>
                  <a:pt x="819664" y="102345"/>
                </a:lnTo>
                <a:lnTo>
                  <a:pt x="823510" y="156663"/>
                </a:lnTo>
                <a:lnTo>
                  <a:pt x="823658" y="194039"/>
                </a:lnTo>
                <a:lnTo>
                  <a:pt x="823658" y="248003"/>
                </a:lnTo>
                <a:lnTo>
                  <a:pt x="822475" y="314259"/>
                </a:lnTo>
                <a:lnTo>
                  <a:pt x="814191" y="361381"/>
                </a:lnTo>
                <a:lnTo>
                  <a:pt x="786820" y="404345"/>
                </a:lnTo>
                <a:lnTo>
                  <a:pt x="743855" y="431717"/>
                </a:lnTo>
                <a:lnTo>
                  <a:pt x="696626" y="440001"/>
                </a:lnTo>
                <a:lnTo>
                  <a:pt x="629617" y="441185"/>
                </a:lnTo>
                <a:lnTo>
                  <a:pt x="193180" y="441185"/>
                </a:lnTo>
                <a:lnTo>
                  <a:pt x="126924" y="440001"/>
                </a:lnTo>
                <a:lnTo>
                  <a:pt x="79803" y="431717"/>
                </a:lnTo>
                <a:lnTo>
                  <a:pt x="36838" y="404345"/>
                </a:lnTo>
                <a:lnTo>
                  <a:pt x="9466" y="361381"/>
                </a:lnTo>
                <a:lnTo>
                  <a:pt x="1183" y="314152"/>
                </a:lnTo>
                <a:lnTo>
                  <a:pt x="0" y="247144"/>
                </a:lnTo>
                <a:lnTo>
                  <a:pt x="0" y="193180"/>
                </a:lnTo>
                <a:lnTo>
                  <a:pt x="1183" y="126924"/>
                </a:lnTo>
                <a:lnTo>
                  <a:pt x="9466" y="79803"/>
                </a:lnTo>
                <a:lnTo>
                  <a:pt x="36838" y="36838"/>
                </a:lnTo>
                <a:lnTo>
                  <a:pt x="79803" y="9466"/>
                </a:lnTo>
                <a:lnTo>
                  <a:pt x="127032" y="1183"/>
                </a:lnTo>
                <a:lnTo>
                  <a:pt x="194039" y="0"/>
                </a:lnTo>
                <a:lnTo>
                  <a:pt x="193180" y="0"/>
                </a:lnTo>
                <a:close/>
              </a:path>
            </a:pathLst>
          </a:custGeom>
          <a:ln w="50800">
            <a:solidFill>
              <a:srgbClr val="FF2600"/>
            </a:solidFill>
          </a:ln>
        </p:spPr>
        <p:txBody>
          <a:bodyPr wrap="square" lIns="0" tIns="0" rIns="0" bIns="0" rtlCol="0"/>
          <a:lstStyle/>
          <a:p>
            <a:endParaRPr/>
          </a:p>
        </p:txBody>
      </p:sp>
      <p:sp>
        <p:nvSpPr>
          <p:cNvPr id="17" name="object 17"/>
          <p:cNvSpPr/>
          <p:nvPr/>
        </p:nvSpPr>
        <p:spPr>
          <a:xfrm>
            <a:off x="3239757" y="7902867"/>
            <a:ext cx="824230" cy="441325"/>
          </a:xfrm>
          <a:custGeom>
            <a:avLst/>
            <a:gdLst/>
            <a:ahLst/>
            <a:cxnLst/>
            <a:rect l="l" t="t" r="r" b="b"/>
            <a:pathLst>
              <a:path w="824229" h="441325">
                <a:moveTo>
                  <a:pt x="193180" y="0"/>
                </a:moveTo>
                <a:lnTo>
                  <a:pt x="630477" y="0"/>
                </a:lnTo>
                <a:lnTo>
                  <a:pt x="667357" y="147"/>
                </a:lnTo>
                <a:lnTo>
                  <a:pt x="721326" y="3993"/>
                </a:lnTo>
                <a:lnTo>
                  <a:pt x="766962" y="20879"/>
                </a:lnTo>
                <a:lnTo>
                  <a:pt x="802779" y="56695"/>
                </a:lnTo>
                <a:lnTo>
                  <a:pt x="819664" y="102345"/>
                </a:lnTo>
                <a:lnTo>
                  <a:pt x="823510" y="156663"/>
                </a:lnTo>
                <a:lnTo>
                  <a:pt x="823658" y="194039"/>
                </a:lnTo>
                <a:lnTo>
                  <a:pt x="823658" y="248003"/>
                </a:lnTo>
                <a:lnTo>
                  <a:pt x="822475" y="314259"/>
                </a:lnTo>
                <a:lnTo>
                  <a:pt x="814191" y="361381"/>
                </a:lnTo>
                <a:lnTo>
                  <a:pt x="786820" y="404345"/>
                </a:lnTo>
                <a:lnTo>
                  <a:pt x="743855" y="431717"/>
                </a:lnTo>
                <a:lnTo>
                  <a:pt x="696626" y="440001"/>
                </a:lnTo>
                <a:lnTo>
                  <a:pt x="629617" y="441185"/>
                </a:lnTo>
                <a:lnTo>
                  <a:pt x="193180" y="441185"/>
                </a:lnTo>
                <a:lnTo>
                  <a:pt x="126924" y="440001"/>
                </a:lnTo>
                <a:lnTo>
                  <a:pt x="79803" y="431717"/>
                </a:lnTo>
                <a:lnTo>
                  <a:pt x="36838" y="404345"/>
                </a:lnTo>
                <a:lnTo>
                  <a:pt x="9466" y="361381"/>
                </a:lnTo>
                <a:lnTo>
                  <a:pt x="1183" y="314152"/>
                </a:lnTo>
                <a:lnTo>
                  <a:pt x="0" y="247144"/>
                </a:lnTo>
                <a:lnTo>
                  <a:pt x="0" y="193180"/>
                </a:lnTo>
                <a:lnTo>
                  <a:pt x="1183" y="126924"/>
                </a:lnTo>
                <a:lnTo>
                  <a:pt x="9466" y="79803"/>
                </a:lnTo>
                <a:lnTo>
                  <a:pt x="36838" y="36838"/>
                </a:lnTo>
                <a:lnTo>
                  <a:pt x="79803" y="9466"/>
                </a:lnTo>
                <a:lnTo>
                  <a:pt x="127032" y="1183"/>
                </a:lnTo>
                <a:lnTo>
                  <a:pt x="194039" y="0"/>
                </a:lnTo>
                <a:lnTo>
                  <a:pt x="193180" y="0"/>
                </a:lnTo>
                <a:close/>
              </a:path>
            </a:pathLst>
          </a:custGeom>
          <a:ln w="50800">
            <a:solidFill>
              <a:srgbClr val="FF2600"/>
            </a:solidFill>
          </a:ln>
        </p:spPr>
        <p:txBody>
          <a:bodyPr wrap="square" lIns="0" tIns="0" rIns="0" bIns="0" rtlCol="0"/>
          <a:lstStyle/>
          <a:p>
            <a:endParaRPr/>
          </a:p>
        </p:txBody>
      </p:sp>
      <p:sp>
        <p:nvSpPr>
          <p:cNvPr id="18" name="object 18"/>
          <p:cNvSpPr/>
          <p:nvPr/>
        </p:nvSpPr>
        <p:spPr>
          <a:xfrm>
            <a:off x="9353474" y="2877604"/>
            <a:ext cx="1793875" cy="273050"/>
          </a:xfrm>
          <a:custGeom>
            <a:avLst/>
            <a:gdLst/>
            <a:ahLst/>
            <a:cxnLst/>
            <a:rect l="l" t="t" r="r" b="b"/>
            <a:pathLst>
              <a:path w="1793875" h="273050">
                <a:moveTo>
                  <a:pt x="136525" y="0"/>
                </a:moveTo>
                <a:lnTo>
                  <a:pt x="1656753" y="0"/>
                </a:lnTo>
                <a:lnTo>
                  <a:pt x="1665325" y="0"/>
                </a:lnTo>
                <a:lnTo>
                  <a:pt x="1677593" y="881"/>
                </a:lnTo>
                <a:lnTo>
                  <a:pt x="1720782" y="12133"/>
                </a:lnTo>
                <a:lnTo>
                  <a:pt x="1756286" y="36990"/>
                </a:lnTo>
                <a:lnTo>
                  <a:pt x="1781146" y="72493"/>
                </a:lnTo>
                <a:lnTo>
                  <a:pt x="1792401" y="115679"/>
                </a:lnTo>
                <a:lnTo>
                  <a:pt x="1793278" y="127958"/>
                </a:lnTo>
                <a:lnTo>
                  <a:pt x="1793278" y="136525"/>
                </a:lnTo>
                <a:lnTo>
                  <a:pt x="1793278" y="145091"/>
                </a:lnTo>
                <a:lnTo>
                  <a:pt x="1792401" y="157370"/>
                </a:lnTo>
                <a:lnTo>
                  <a:pt x="1781146" y="200556"/>
                </a:lnTo>
                <a:lnTo>
                  <a:pt x="1756286" y="236058"/>
                </a:lnTo>
                <a:lnTo>
                  <a:pt x="1720782" y="260916"/>
                </a:lnTo>
                <a:lnTo>
                  <a:pt x="1677593" y="272168"/>
                </a:lnTo>
                <a:lnTo>
                  <a:pt x="1665325" y="273050"/>
                </a:lnTo>
                <a:lnTo>
                  <a:pt x="1656753" y="273050"/>
                </a:lnTo>
                <a:lnTo>
                  <a:pt x="136525" y="273050"/>
                </a:lnTo>
                <a:lnTo>
                  <a:pt x="127958" y="273050"/>
                </a:lnTo>
                <a:lnTo>
                  <a:pt x="115679" y="272168"/>
                </a:lnTo>
                <a:lnTo>
                  <a:pt x="72493" y="260916"/>
                </a:lnTo>
                <a:lnTo>
                  <a:pt x="36990" y="236058"/>
                </a:lnTo>
                <a:lnTo>
                  <a:pt x="12133" y="200556"/>
                </a:lnTo>
                <a:lnTo>
                  <a:pt x="881" y="157370"/>
                </a:lnTo>
                <a:lnTo>
                  <a:pt x="0" y="145091"/>
                </a:lnTo>
                <a:lnTo>
                  <a:pt x="0" y="136525"/>
                </a:lnTo>
                <a:lnTo>
                  <a:pt x="0" y="127958"/>
                </a:lnTo>
                <a:lnTo>
                  <a:pt x="881" y="115679"/>
                </a:lnTo>
                <a:lnTo>
                  <a:pt x="12133" y="72493"/>
                </a:lnTo>
                <a:lnTo>
                  <a:pt x="36990" y="36990"/>
                </a:lnTo>
                <a:lnTo>
                  <a:pt x="72493" y="12133"/>
                </a:lnTo>
                <a:lnTo>
                  <a:pt x="115679" y="881"/>
                </a:lnTo>
                <a:lnTo>
                  <a:pt x="127958" y="0"/>
                </a:lnTo>
                <a:lnTo>
                  <a:pt x="136525" y="0"/>
                </a:lnTo>
                <a:close/>
              </a:path>
            </a:pathLst>
          </a:custGeom>
          <a:ln w="50800">
            <a:solidFill>
              <a:srgbClr val="FF2600"/>
            </a:solidFill>
          </a:ln>
        </p:spPr>
        <p:txBody>
          <a:bodyPr wrap="square" lIns="0" tIns="0" rIns="0" bIns="0" rtlCol="0"/>
          <a:lstStyle/>
          <a:p>
            <a:endParaRPr/>
          </a:p>
        </p:txBody>
      </p:sp>
      <p:sp>
        <p:nvSpPr>
          <p:cNvPr id="19" name="object 19"/>
          <p:cNvSpPr/>
          <p:nvPr/>
        </p:nvSpPr>
        <p:spPr>
          <a:xfrm>
            <a:off x="4699000" y="1955800"/>
            <a:ext cx="3543300" cy="6299200"/>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5838266" y="4369904"/>
            <a:ext cx="722630" cy="622300"/>
          </a:xfrm>
          <a:custGeom>
            <a:avLst/>
            <a:gdLst/>
            <a:ahLst/>
            <a:cxnLst/>
            <a:rect l="l" t="t" r="r" b="b"/>
            <a:pathLst>
              <a:path w="722629" h="622300">
                <a:moveTo>
                  <a:pt x="193180" y="0"/>
                </a:moveTo>
                <a:lnTo>
                  <a:pt x="529150" y="0"/>
                </a:lnTo>
                <a:lnTo>
                  <a:pt x="566030" y="147"/>
                </a:lnTo>
                <a:lnTo>
                  <a:pt x="619999" y="3993"/>
                </a:lnTo>
                <a:lnTo>
                  <a:pt x="665635" y="20879"/>
                </a:lnTo>
                <a:lnTo>
                  <a:pt x="701451" y="56695"/>
                </a:lnTo>
                <a:lnTo>
                  <a:pt x="718337" y="102345"/>
                </a:lnTo>
                <a:lnTo>
                  <a:pt x="722183" y="156663"/>
                </a:lnTo>
                <a:lnTo>
                  <a:pt x="722331" y="194039"/>
                </a:lnTo>
                <a:lnTo>
                  <a:pt x="722331" y="429119"/>
                </a:lnTo>
                <a:lnTo>
                  <a:pt x="721148" y="495374"/>
                </a:lnTo>
                <a:lnTo>
                  <a:pt x="712864" y="542495"/>
                </a:lnTo>
                <a:lnTo>
                  <a:pt x="685492" y="585461"/>
                </a:lnTo>
                <a:lnTo>
                  <a:pt x="642527" y="612833"/>
                </a:lnTo>
                <a:lnTo>
                  <a:pt x="595299" y="621116"/>
                </a:lnTo>
                <a:lnTo>
                  <a:pt x="528290" y="622300"/>
                </a:lnTo>
                <a:lnTo>
                  <a:pt x="193180" y="622300"/>
                </a:lnTo>
                <a:lnTo>
                  <a:pt x="126924" y="621116"/>
                </a:lnTo>
                <a:lnTo>
                  <a:pt x="79803" y="612833"/>
                </a:lnTo>
                <a:lnTo>
                  <a:pt x="36838" y="585461"/>
                </a:lnTo>
                <a:lnTo>
                  <a:pt x="9466" y="542495"/>
                </a:lnTo>
                <a:lnTo>
                  <a:pt x="1183" y="495267"/>
                </a:lnTo>
                <a:lnTo>
                  <a:pt x="0" y="428259"/>
                </a:lnTo>
                <a:lnTo>
                  <a:pt x="0" y="193180"/>
                </a:lnTo>
                <a:lnTo>
                  <a:pt x="1183" y="126924"/>
                </a:lnTo>
                <a:lnTo>
                  <a:pt x="9466" y="79803"/>
                </a:lnTo>
                <a:lnTo>
                  <a:pt x="36838" y="36838"/>
                </a:lnTo>
                <a:lnTo>
                  <a:pt x="79803" y="9466"/>
                </a:lnTo>
                <a:lnTo>
                  <a:pt x="127032" y="1183"/>
                </a:lnTo>
                <a:lnTo>
                  <a:pt x="194039" y="0"/>
                </a:lnTo>
                <a:lnTo>
                  <a:pt x="193180" y="0"/>
                </a:lnTo>
                <a:close/>
              </a:path>
            </a:pathLst>
          </a:custGeom>
          <a:ln w="50800">
            <a:solidFill>
              <a:srgbClr val="FF2600"/>
            </a:solidFill>
          </a:ln>
        </p:spPr>
        <p:txBody>
          <a:bodyPr wrap="square" lIns="0" tIns="0" rIns="0" bIns="0" rtlCol="0"/>
          <a:lstStyle/>
          <a:p>
            <a:endParaRPr/>
          </a:p>
        </p:txBody>
      </p:sp>
      <p:sp>
        <p:nvSpPr>
          <p:cNvPr id="21" name="object 21"/>
          <p:cNvSpPr/>
          <p:nvPr/>
        </p:nvSpPr>
        <p:spPr>
          <a:xfrm>
            <a:off x="2803377" y="5333350"/>
            <a:ext cx="927100" cy="2531110"/>
          </a:xfrm>
          <a:custGeom>
            <a:avLst/>
            <a:gdLst/>
            <a:ahLst/>
            <a:cxnLst/>
            <a:rect l="l" t="t" r="r" b="b"/>
            <a:pathLst>
              <a:path w="927100" h="2531109">
                <a:moveTo>
                  <a:pt x="0" y="1265289"/>
                </a:moveTo>
                <a:lnTo>
                  <a:pt x="926497" y="1265289"/>
                </a:lnTo>
              </a:path>
            </a:pathLst>
          </a:custGeom>
          <a:ln w="2530578">
            <a:solidFill>
              <a:srgbClr val="FF2600"/>
            </a:solidFill>
          </a:ln>
        </p:spPr>
        <p:txBody>
          <a:bodyPr wrap="square" lIns="0" tIns="0" rIns="0" bIns="0" rtlCol="0"/>
          <a:lstStyle/>
          <a:p>
            <a:endParaRPr/>
          </a:p>
        </p:txBody>
      </p:sp>
      <p:sp>
        <p:nvSpPr>
          <p:cNvPr id="22" name="object 22"/>
          <p:cNvSpPr/>
          <p:nvPr/>
        </p:nvSpPr>
        <p:spPr>
          <a:xfrm>
            <a:off x="2711932" y="5156860"/>
            <a:ext cx="200660" cy="237490"/>
          </a:xfrm>
          <a:custGeom>
            <a:avLst/>
            <a:gdLst/>
            <a:ahLst/>
            <a:cxnLst/>
            <a:rect l="l" t="t" r="r" b="b"/>
            <a:pathLst>
              <a:path w="200660" h="237489">
                <a:moveTo>
                  <a:pt x="26822" y="0"/>
                </a:moveTo>
                <a:lnTo>
                  <a:pt x="0" y="237020"/>
                </a:lnTo>
                <a:lnTo>
                  <a:pt x="200355" y="163677"/>
                </a:lnTo>
                <a:lnTo>
                  <a:pt x="26822" y="0"/>
                </a:lnTo>
                <a:close/>
              </a:path>
            </a:pathLst>
          </a:custGeom>
          <a:solidFill>
            <a:srgbClr val="FF2600"/>
          </a:solidFill>
        </p:spPr>
        <p:txBody>
          <a:bodyPr wrap="square" lIns="0" tIns="0" rIns="0" bIns="0" rtlCol="0"/>
          <a:lstStyle/>
          <a:p>
            <a:endParaRPr/>
          </a:p>
        </p:txBody>
      </p:sp>
      <p:sp>
        <p:nvSpPr>
          <p:cNvPr id="23" name="object 23"/>
          <p:cNvSpPr/>
          <p:nvPr/>
        </p:nvSpPr>
        <p:spPr>
          <a:xfrm>
            <a:off x="3086735" y="4654389"/>
            <a:ext cx="2597150" cy="133350"/>
          </a:xfrm>
          <a:custGeom>
            <a:avLst/>
            <a:gdLst/>
            <a:ahLst/>
            <a:cxnLst/>
            <a:rect l="l" t="t" r="r" b="b"/>
            <a:pathLst>
              <a:path w="2597150" h="133350">
                <a:moveTo>
                  <a:pt x="0" y="66501"/>
                </a:moveTo>
                <a:lnTo>
                  <a:pt x="2597111" y="66501"/>
                </a:lnTo>
              </a:path>
            </a:pathLst>
          </a:custGeom>
          <a:ln w="133002">
            <a:solidFill>
              <a:srgbClr val="FF2600"/>
            </a:solidFill>
          </a:ln>
        </p:spPr>
        <p:txBody>
          <a:bodyPr wrap="square" lIns="0" tIns="0" rIns="0" bIns="0" rtlCol="0"/>
          <a:lstStyle/>
          <a:p>
            <a:endParaRPr/>
          </a:p>
        </p:txBody>
      </p:sp>
      <p:sp>
        <p:nvSpPr>
          <p:cNvPr id="24" name="object 24"/>
          <p:cNvSpPr/>
          <p:nvPr/>
        </p:nvSpPr>
        <p:spPr>
          <a:xfrm>
            <a:off x="5653036" y="4549140"/>
            <a:ext cx="219075" cy="213360"/>
          </a:xfrm>
          <a:custGeom>
            <a:avLst/>
            <a:gdLst/>
            <a:ahLst/>
            <a:cxnLst/>
            <a:rect l="l" t="t" r="r" b="b"/>
            <a:pathLst>
              <a:path w="219075" h="213360">
                <a:moveTo>
                  <a:pt x="0" y="0"/>
                </a:moveTo>
                <a:lnTo>
                  <a:pt x="10909" y="213080"/>
                </a:lnTo>
                <a:lnTo>
                  <a:pt x="218541" y="95631"/>
                </a:lnTo>
                <a:lnTo>
                  <a:pt x="0" y="0"/>
                </a:lnTo>
                <a:close/>
              </a:path>
            </a:pathLst>
          </a:custGeom>
          <a:solidFill>
            <a:srgbClr val="FF2600"/>
          </a:solidFill>
        </p:spPr>
        <p:txBody>
          <a:bodyPr wrap="square" lIns="0" tIns="0" rIns="0" bIns="0" rtlCol="0"/>
          <a:lstStyle/>
          <a:p>
            <a:endParaRPr/>
          </a:p>
        </p:txBody>
      </p:sp>
      <p:sp>
        <p:nvSpPr>
          <p:cNvPr id="25" name="object 25"/>
          <p:cNvSpPr/>
          <p:nvPr/>
        </p:nvSpPr>
        <p:spPr>
          <a:xfrm>
            <a:off x="6552247" y="3137079"/>
            <a:ext cx="2670810" cy="1555115"/>
          </a:xfrm>
          <a:custGeom>
            <a:avLst/>
            <a:gdLst/>
            <a:ahLst/>
            <a:cxnLst/>
            <a:rect l="l" t="t" r="r" b="b"/>
            <a:pathLst>
              <a:path w="2670809" h="1555114">
                <a:moveTo>
                  <a:pt x="0" y="777531"/>
                </a:moveTo>
                <a:lnTo>
                  <a:pt x="2670315" y="777531"/>
                </a:lnTo>
              </a:path>
            </a:pathLst>
          </a:custGeom>
          <a:ln w="1555062">
            <a:solidFill>
              <a:srgbClr val="FF2600"/>
            </a:solidFill>
          </a:ln>
        </p:spPr>
        <p:txBody>
          <a:bodyPr wrap="square" lIns="0" tIns="0" rIns="0" bIns="0" rtlCol="0"/>
          <a:lstStyle/>
          <a:p>
            <a:endParaRPr/>
          </a:p>
        </p:txBody>
      </p:sp>
      <p:sp>
        <p:nvSpPr>
          <p:cNvPr id="26" name="object 26"/>
          <p:cNvSpPr/>
          <p:nvPr/>
        </p:nvSpPr>
        <p:spPr>
          <a:xfrm>
            <a:off x="9146920" y="3042488"/>
            <a:ext cx="238125" cy="200025"/>
          </a:xfrm>
          <a:custGeom>
            <a:avLst/>
            <a:gdLst/>
            <a:ahLst/>
            <a:cxnLst/>
            <a:rect l="l" t="t" r="r" b="b"/>
            <a:pathLst>
              <a:path w="238125" h="200025">
                <a:moveTo>
                  <a:pt x="238061" y="0"/>
                </a:moveTo>
                <a:lnTo>
                  <a:pt x="0" y="15176"/>
                </a:lnTo>
                <a:lnTo>
                  <a:pt x="107378" y="199555"/>
                </a:lnTo>
                <a:lnTo>
                  <a:pt x="238061" y="0"/>
                </a:lnTo>
                <a:close/>
              </a:path>
            </a:pathLst>
          </a:custGeom>
          <a:solidFill>
            <a:srgbClr val="FF2600"/>
          </a:solidFill>
        </p:spPr>
        <p:txBody>
          <a:bodyPr wrap="square" lIns="0" tIns="0" rIns="0" bIns="0" rtlCol="0"/>
          <a:lstStyle/>
          <a:p>
            <a:endParaRPr/>
          </a:p>
        </p:txBody>
      </p:sp>
      <p:sp>
        <p:nvSpPr>
          <p:cNvPr id="27" name="object 27"/>
          <p:cNvSpPr txBox="1"/>
          <p:nvPr/>
        </p:nvSpPr>
        <p:spPr>
          <a:xfrm>
            <a:off x="12712700" y="9432683"/>
            <a:ext cx="251460" cy="177800"/>
          </a:xfrm>
          <a:prstGeom prst="rect">
            <a:avLst/>
          </a:prstGeom>
        </p:spPr>
        <p:txBody>
          <a:bodyPr vert="horz" wrap="square" lIns="0" tIns="0" rIns="0" bIns="0" rtlCol="0">
            <a:spAutoFit/>
          </a:bodyPr>
          <a:lstStyle/>
          <a:p>
            <a:pPr marL="25400">
              <a:lnSpc>
                <a:spcPts val="1265"/>
              </a:lnSpc>
            </a:pPr>
            <a:fld id="{81D60167-4931-47E6-BA6A-407CBD079E47}" type="slidenum">
              <a:rPr sz="1200" spc="135" dirty="0">
                <a:latin typeface="Yu Mincho"/>
                <a:cs typeface="Yu Mincho"/>
              </a:rPr>
              <a:t>75</a:t>
            </a:fld>
            <a:endParaRPr sz="1200">
              <a:latin typeface="Yu Mincho"/>
              <a:cs typeface="Yu Mincho"/>
            </a:endParaRPr>
          </a:p>
        </p:txBody>
      </p:sp>
      <p:sp>
        <p:nvSpPr>
          <p:cNvPr id="28" name="object 28"/>
          <p:cNvSpPr txBox="1"/>
          <p:nvPr/>
        </p:nvSpPr>
        <p:spPr>
          <a:xfrm>
            <a:off x="2311400" y="9459834"/>
            <a:ext cx="8372475" cy="241300"/>
          </a:xfrm>
          <a:prstGeom prst="rect">
            <a:avLst/>
          </a:prstGeom>
        </p:spPr>
        <p:txBody>
          <a:bodyPr vert="horz" wrap="square" lIns="0" tIns="0" rIns="0" bIns="0" rtlCol="0">
            <a:spAutoFit/>
          </a:bodyPr>
          <a:lstStyle/>
          <a:p>
            <a:pPr marL="12700">
              <a:lnSpc>
                <a:spcPts val="1755"/>
              </a:lnSpc>
            </a:pPr>
            <a:r>
              <a:rPr sz="1700" spc="-20" dirty="0">
                <a:latin typeface="Yu Mincho"/>
                <a:cs typeface="Yu Mincho"/>
              </a:rPr>
              <a:t>イーンスパイア（株）横田秀珠の著作権を尊重しつつ、是非ノウハウをシェアしよう！</a:t>
            </a:r>
            <a:endParaRPr sz="1700">
              <a:latin typeface="Yu Mincho"/>
              <a:cs typeface="Yu Mincho"/>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0" y="825500"/>
            <a:ext cx="4381500" cy="85725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267200" y="825500"/>
            <a:ext cx="4368800" cy="8572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470900" y="825500"/>
            <a:ext cx="4381500" cy="85725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51703" rIns="0" bIns="0" rtlCol="0">
            <a:spAutoFit/>
          </a:bodyPr>
          <a:lstStyle/>
          <a:p>
            <a:pPr marL="165100">
              <a:lnSpc>
                <a:spcPct val="100000"/>
              </a:lnSpc>
            </a:pPr>
            <a:r>
              <a:rPr sz="3800" spc="105" dirty="0">
                <a:solidFill>
                  <a:srgbClr val="000000"/>
                </a:solidFill>
              </a:rPr>
              <a:t>自宅がバレる可能性もあるInstagramの位置情報を削除</a:t>
            </a:r>
            <a:endParaRPr sz="3800"/>
          </a:p>
        </p:txBody>
      </p:sp>
      <p:sp>
        <p:nvSpPr>
          <p:cNvPr id="6" name="object 6"/>
          <p:cNvSpPr/>
          <p:nvPr/>
        </p:nvSpPr>
        <p:spPr>
          <a:xfrm>
            <a:off x="8877300" y="2019300"/>
            <a:ext cx="3619500" cy="64389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06400" y="2019300"/>
            <a:ext cx="3619500" cy="64389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711700" y="2019300"/>
            <a:ext cx="3581400" cy="6388100"/>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838200" y="1481682"/>
            <a:ext cx="3812540" cy="4684395"/>
          </a:xfrm>
          <a:prstGeom prst="rect">
            <a:avLst/>
          </a:prstGeom>
        </p:spPr>
        <p:txBody>
          <a:bodyPr vert="horz" wrap="square" lIns="0" tIns="92710" rIns="0" bIns="0" rtlCol="0">
            <a:spAutoFit/>
          </a:bodyPr>
          <a:lstStyle/>
          <a:p>
            <a:pPr>
              <a:lnSpc>
                <a:spcPct val="100000"/>
              </a:lnSpc>
              <a:spcBef>
                <a:spcPts val="730"/>
              </a:spcBef>
            </a:pPr>
            <a:r>
              <a:rPr sz="2400" dirty="0">
                <a:solidFill>
                  <a:srgbClr val="FFFFFF"/>
                </a:solidFill>
                <a:latin typeface="Yu Gothic"/>
                <a:cs typeface="Yu Gothic"/>
              </a:rPr>
              <a:t>上の編集タブをタップ</a:t>
            </a:r>
            <a:endParaRPr sz="2400">
              <a:latin typeface="Yu Gothic"/>
              <a:cs typeface="Yu Gothic"/>
            </a:endParaRPr>
          </a:p>
        </p:txBody>
      </p:sp>
      <p:sp>
        <p:nvSpPr>
          <p:cNvPr id="10" name="object 10"/>
          <p:cNvSpPr txBox="1"/>
          <p:nvPr/>
        </p:nvSpPr>
        <p:spPr>
          <a:xfrm>
            <a:off x="520700" y="8572500"/>
            <a:ext cx="3378200" cy="396875"/>
          </a:xfrm>
          <a:prstGeom prst="rect">
            <a:avLst/>
          </a:prstGeom>
        </p:spPr>
        <p:txBody>
          <a:bodyPr vert="horz" wrap="square" lIns="0" tIns="0" rIns="0" bIns="0" rtlCol="0">
            <a:spAutoFit/>
          </a:bodyPr>
          <a:lstStyle/>
          <a:p>
            <a:pPr marL="12700">
              <a:lnSpc>
                <a:spcPct val="100000"/>
              </a:lnSpc>
            </a:pPr>
            <a:r>
              <a:rPr sz="2400" dirty="0">
                <a:solidFill>
                  <a:srgbClr val="FFFFFF"/>
                </a:solidFill>
                <a:latin typeface="Yu Gothic"/>
                <a:cs typeface="Yu Gothic"/>
              </a:rPr>
              <a:t>さらに編集をタップする</a:t>
            </a:r>
            <a:endParaRPr sz="2400">
              <a:latin typeface="Yu Gothic"/>
              <a:cs typeface="Yu Gothic"/>
            </a:endParaRPr>
          </a:p>
        </p:txBody>
      </p:sp>
      <p:sp>
        <p:nvSpPr>
          <p:cNvPr id="11" name="object 11"/>
          <p:cNvSpPr txBox="1"/>
          <p:nvPr/>
        </p:nvSpPr>
        <p:spPr>
          <a:xfrm>
            <a:off x="520700" y="1026160"/>
            <a:ext cx="7670800" cy="945515"/>
          </a:xfrm>
          <a:prstGeom prst="rect">
            <a:avLst/>
          </a:prstGeom>
        </p:spPr>
        <p:txBody>
          <a:bodyPr vert="horz" wrap="square" lIns="0" tIns="0" rIns="0" bIns="0" rtlCol="0">
            <a:spAutoFit/>
          </a:bodyPr>
          <a:lstStyle/>
          <a:p>
            <a:pPr marL="12700" marR="5080">
              <a:lnSpc>
                <a:spcPct val="125000"/>
              </a:lnSpc>
              <a:tabLst>
                <a:tab pos="4304665" algn="l"/>
                <a:tab pos="4457065" algn="l"/>
              </a:tabLst>
            </a:pPr>
            <a:r>
              <a:rPr sz="2400" dirty="0">
                <a:solidFill>
                  <a:srgbClr val="FFFFFF"/>
                </a:solidFill>
                <a:latin typeface="Yu Gothic"/>
                <a:cs typeface="Yu Gothic"/>
              </a:rPr>
              <a:t>位置情報を削除するには		削除したい写真を選び  右	右上の完了をタップする</a:t>
            </a:r>
            <a:endParaRPr sz="2400">
              <a:latin typeface="Yu Gothic"/>
              <a:cs typeface="Yu Gothic"/>
            </a:endParaRPr>
          </a:p>
        </p:txBody>
      </p:sp>
      <p:sp>
        <p:nvSpPr>
          <p:cNvPr id="12" name="object 12"/>
          <p:cNvSpPr txBox="1"/>
          <p:nvPr/>
        </p:nvSpPr>
        <p:spPr>
          <a:xfrm>
            <a:off x="4749800" y="8252459"/>
            <a:ext cx="3369310" cy="945515"/>
          </a:xfrm>
          <a:prstGeom prst="rect">
            <a:avLst/>
          </a:prstGeom>
        </p:spPr>
        <p:txBody>
          <a:bodyPr vert="horz" wrap="square" lIns="0" tIns="0" rIns="0" bIns="0" rtlCol="0">
            <a:spAutoFit/>
          </a:bodyPr>
          <a:lstStyle/>
          <a:p>
            <a:pPr marL="774700" marR="5080" indent="-762000">
              <a:lnSpc>
                <a:spcPct val="125000"/>
              </a:lnSpc>
            </a:pPr>
            <a:r>
              <a:rPr sz="2400" dirty="0">
                <a:solidFill>
                  <a:srgbClr val="FFFFFF"/>
                </a:solidFill>
                <a:latin typeface="Yu Gothic"/>
                <a:cs typeface="Yu Gothic"/>
              </a:rPr>
              <a:t>削除しな</a:t>
            </a:r>
            <a:r>
              <a:rPr sz="2400" spc="-75" dirty="0">
                <a:solidFill>
                  <a:srgbClr val="FFFFFF"/>
                </a:solidFill>
                <a:latin typeface="Yu Gothic"/>
                <a:cs typeface="Yu Gothic"/>
              </a:rPr>
              <a:t>い</a:t>
            </a:r>
            <a:r>
              <a:rPr sz="2400" dirty="0">
                <a:solidFill>
                  <a:srgbClr val="FFFFFF"/>
                </a:solidFill>
                <a:latin typeface="Yu Gothic"/>
                <a:cs typeface="Yu Gothic"/>
              </a:rPr>
              <a:t>で場所変更を  オススメする</a:t>
            </a:r>
            <a:endParaRPr sz="2400">
              <a:latin typeface="Yu Gothic"/>
              <a:cs typeface="Yu Gothic"/>
            </a:endParaRPr>
          </a:p>
        </p:txBody>
      </p:sp>
      <p:sp>
        <p:nvSpPr>
          <p:cNvPr id="13" name="object 13"/>
          <p:cNvSpPr txBox="1"/>
          <p:nvPr/>
        </p:nvSpPr>
        <p:spPr>
          <a:xfrm>
            <a:off x="9004300" y="1346200"/>
            <a:ext cx="3366135" cy="396875"/>
          </a:xfrm>
          <a:prstGeom prst="rect">
            <a:avLst/>
          </a:prstGeom>
        </p:spPr>
        <p:txBody>
          <a:bodyPr vert="horz" wrap="square" lIns="0" tIns="0" rIns="0" bIns="0" rtlCol="0">
            <a:spAutoFit/>
          </a:bodyPr>
          <a:lstStyle/>
          <a:p>
            <a:pPr marL="12700">
              <a:lnSpc>
                <a:spcPct val="100000"/>
              </a:lnSpc>
            </a:pPr>
            <a:r>
              <a:rPr sz="2400" dirty="0">
                <a:solidFill>
                  <a:srgbClr val="FFFFFF"/>
                </a:solidFill>
                <a:latin typeface="Yu Gothic"/>
                <a:cs typeface="Yu Gothic"/>
              </a:rPr>
              <a:t>削除するとマップ消</a:t>
            </a:r>
            <a:r>
              <a:rPr sz="2400" spc="-100" dirty="0">
                <a:solidFill>
                  <a:srgbClr val="FFFFFF"/>
                </a:solidFill>
                <a:latin typeface="Yu Gothic"/>
                <a:cs typeface="Yu Gothic"/>
              </a:rPr>
              <a:t>え</a:t>
            </a:r>
            <a:r>
              <a:rPr sz="2400" dirty="0">
                <a:solidFill>
                  <a:srgbClr val="FFFFFF"/>
                </a:solidFill>
                <a:latin typeface="Yu Gothic"/>
                <a:cs typeface="Yu Gothic"/>
              </a:rPr>
              <a:t>る</a:t>
            </a:r>
            <a:endParaRPr sz="2400">
              <a:latin typeface="Yu Gothic"/>
              <a:cs typeface="Yu Gothic"/>
            </a:endParaRPr>
          </a:p>
        </p:txBody>
      </p:sp>
      <p:sp>
        <p:nvSpPr>
          <p:cNvPr id="14" name="object 14"/>
          <p:cNvSpPr txBox="1"/>
          <p:nvPr/>
        </p:nvSpPr>
        <p:spPr>
          <a:xfrm>
            <a:off x="8851900" y="8252459"/>
            <a:ext cx="3683000" cy="945515"/>
          </a:xfrm>
          <a:prstGeom prst="rect">
            <a:avLst/>
          </a:prstGeom>
        </p:spPr>
        <p:txBody>
          <a:bodyPr vert="horz" wrap="square" lIns="0" tIns="0" rIns="0" bIns="0" rtlCol="0">
            <a:spAutoFit/>
          </a:bodyPr>
          <a:lstStyle/>
          <a:p>
            <a:pPr marL="469900" marR="5080" indent="-457200">
              <a:lnSpc>
                <a:spcPct val="125000"/>
              </a:lnSpc>
            </a:pPr>
            <a:r>
              <a:rPr sz="2400" dirty="0">
                <a:solidFill>
                  <a:srgbClr val="FFFFFF"/>
                </a:solidFill>
                <a:latin typeface="Yu Gothic"/>
                <a:cs typeface="Yu Gothic"/>
              </a:rPr>
              <a:t>削除すると写真を探すのが  困難になるので注意</a:t>
            </a:r>
            <a:endParaRPr sz="2400">
              <a:latin typeface="Yu Gothic"/>
              <a:cs typeface="Yu Gothic"/>
            </a:endParaRPr>
          </a:p>
        </p:txBody>
      </p:sp>
      <p:sp>
        <p:nvSpPr>
          <p:cNvPr id="15" name="object 15"/>
          <p:cNvSpPr/>
          <p:nvPr/>
        </p:nvSpPr>
        <p:spPr>
          <a:xfrm>
            <a:off x="3151581" y="2073529"/>
            <a:ext cx="644525" cy="533400"/>
          </a:xfrm>
          <a:custGeom>
            <a:avLst/>
            <a:gdLst/>
            <a:ahLst/>
            <a:cxnLst/>
            <a:rect l="l" t="t" r="r" b="b"/>
            <a:pathLst>
              <a:path w="644525" h="533400">
                <a:moveTo>
                  <a:pt x="193180" y="0"/>
                </a:moveTo>
                <a:lnTo>
                  <a:pt x="451012" y="0"/>
                </a:lnTo>
                <a:lnTo>
                  <a:pt x="487892" y="147"/>
                </a:lnTo>
                <a:lnTo>
                  <a:pt x="541861" y="3993"/>
                </a:lnTo>
                <a:lnTo>
                  <a:pt x="587498" y="20879"/>
                </a:lnTo>
                <a:lnTo>
                  <a:pt x="623314" y="56695"/>
                </a:lnTo>
                <a:lnTo>
                  <a:pt x="640200" y="102345"/>
                </a:lnTo>
                <a:lnTo>
                  <a:pt x="644046" y="156663"/>
                </a:lnTo>
                <a:lnTo>
                  <a:pt x="644194" y="194039"/>
                </a:lnTo>
                <a:lnTo>
                  <a:pt x="644194" y="340217"/>
                </a:lnTo>
                <a:lnTo>
                  <a:pt x="643011" y="406474"/>
                </a:lnTo>
                <a:lnTo>
                  <a:pt x="634726" y="453595"/>
                </a:lnTo>
                <a:lnTo>
                  <a:pt x="607355" y="496560"/>
                </a:lnTo>
                <a:lnTo>
                  <a:pt x="564390" y="523933"/>
                </a:lnTo>
                <a:lnTo>
                  <a:pt x="517161" y="532216"/>
                </a:lnTo>
                <a:lnTo>
                  <a:pt x="450154" y="533400"/>
                </a:lnTo>
                <a:lnTo>
                  <a:pt x="193180" y="533400"/>
                </a:lnTo>
                <a:lnTo>
                  <a:pt x="126924" y="532216"/>
                </a:lnTo>
                <a:lnTo>
                  <a:pt x="79803" y="523933"/>
                </a:lnTo>
                <a:lnTo>
                  <a:pt x="36838" y="496560"/>
                </a:lnTo>
                <a:lnTo>
                  <a:pt x="9466" y="453595"/>
                </a:lnTo>
                <a:lnTo>
                  <a:pt x="1183" y="406366"/>
                </a:lnTo>
                <a:lnTo>
                  <a:pt x="0" y="339359"/>
                </a:lnTo>
                <a:lnTo>
                  <a:pt x="0" y="193180"/>
                </a:lnTo>
                <a:lnTo>
                  <a:pt x="1183" y="126924"/>
                </a:lnTo>
                <a:lnTo>
                  <a:pt x="9466" y="79803"/>
                </a:lnTo>
                <a:lnTo>
                  <a:pt x="36838" y="36838"/>
                </a:lnTo>
                <a:lnTo>
                  <a:pt x="79803" y="9466"/>
                </a:lnTo>
                <a:lnTo>
                  <a:pt x="127032" y="1183"/>
                </a:lnTo>
                <a:lnTo>
                  <a:pt x="194039" y="0"/>
                </a:lnTo>
                <a:lnTo>
                  <a:pt x="193180" y="0"/>
                </a:lnTo>
                <a:close/>
              </a:path>
            </a:pathLst>
          </a:custGeom>
          <a:ln w="50800">
            <a:solidFill>
              <a:srgbClr val="FF2600"/>
            </a:solidFill>
          </a:ln>
        </p:spPr>
        <p:txBody>
          <a:bodyPr wrap="square" lIns="0" tIns="0" rIns="0" bIns="0" rtlCol="0"/>
          <a:lstStyle/>
          <a:p>
            <a:endParaRPr/>
          </a:p>
        </p:txBody>
      </p:sp>
      <p:sp>
        <p:nvSpPr>
          <p:cNvPr id="16" name="object 16"/>
          <p:cNvSpPr/>
          <p:nvPr/>
        </p:nvSpPr>
        <p:spPr>
          <a:xfrm>
            <a:off x="1658213" y="5074665"/>
            <a:ext cx="644525" cy="533400"/>
          </a:xfrm>
          <a:custGeom>
            <a:avLst/>
            <a:gdLst/>
            <a:ahLst/>
            <a:cxnLst/>
            <a:rect l="l" t="t" r="r" b="b"/>
            <a:pathLst>
              <a:path w="644525" h="533400">
                <a:moveTo>
                  <a:pt x="193180" y="0"/>
                </a:moveTo>
                <a:lnTo>
                  <a:pt x="451012" y="0"/>
                </a:lnTo>
                <a:lnTo>
                  <a:pt x="487892" y="147"/>
                </a:lnTo>
                <a:lnTo>
                  <a:pt x="541861" y="3993"/>
                </a:lnTo>
                <a:lnTo>
                  <a:pt x="587498" y="20879"/>
                </a:lnTo>
                <a:lnTo>
                  <a:pt x="623314" y="56695"/>
                </a:lnTo>
                <a:lnTo>
                  <a:pt x="640200" y="102345"/>
                </a:lnTo>
                <a:lnTo>
                  <a:pt x="644046" y="156663"/>
                </a:lnTo>
                <a:lnTo>
                  <a:pt x="644194" y="194039"/>
                </a:lnTo>
                <a:lnTo>
                  <a:pt x="644194" y="340217"/>
                </a:lnTo>
                <a:lnTo>
                  <a:pt x="643011" y="406474"/>
                </a:lnTo>
                <a:lnTo>
                  <a:pt x="634726" y="453595"/>
                </a:lnTo>
                <a:lnTo>
                  <a:pt x="607355" y="496560"/>
                </a:lnTo>
                <a:lnTo>
                  <a:pt x="564390" y="523933"/>
                </a:lnTo>
                <a:lnTo>
                  <a:pt x="517161" y="532216"/>
                </a:lnTo>
                <a:lnTo>
                  <a:pt x="450154" y="533400"/>
                </a:lnTo>
                <a:lnTo>
                  <a:pt x="193180" y="533400"/>
                </a:lnTo>
                <a:lnTo>
                  <a:pt x="126924" y="532216"/>
                </a:lnTo>
                <a:lnTo>
                  <a:pt x="79803" y="523933"/>
                </a:lnTo>
                <a:lnTo>
                  <a:pt x="36838" y="496560"/>
                </a:lnTo>
                <a:lnTo>
                  <a:pt x="9466" y="453595"/>
                </a:lnTo>
                <a:lnTo>
                  <a:pt x="1183" y="406366"/>
                </a:lnTo>
                <a:lnTo>
                  <a:pt x="0" y="339359"/>
                </a:lnTo>
                <a:lnTo>
                  <a:pt x="0" y="193180"/>
                </a:lnTo>
                <a:lnTo>
                  <a:pt x="1183" y="126924"/>
                </a:lnTo>
                <a:lnTo>
                  <a:pt x="9466" y="79803"/>
                </a:lnTo>
                <a:lnTo>
                  <a:pt x="36838" y="36838"/>
                </a:lnTo>
                <a:lnTo>
                  <a:pt x="79803" y="9466"/>
                </a:lnTo>
                <a:lnTo>
                  <a:pt x="127032" y="1183"/>
                </a:lnTo>
                <a:lnTo>
                  <a:pt x="194039" y="0"/>
                </a:lnTo>
                <a:lnTo>
                  <a:pt x="193180" y="0"/>
                </a:lnTo>
                <a:close/>
              </a:path>
            </a:pathLst>
          </a:custGeom>
          <a:ln w="50800">
            <a:solidFill>
              <a:srgbClr val="FF2600"/>
            </a:solidFill>
          </a:ln>
        </p:spPr>
        <p:txBody>
          <a:bodyPr wrap="square" lIns="0" tIns="0" rIns="0" bIns="0" rtlCol="0"/>
          <a:lstStyle/>
          <a:p>
            <a:endParaRPr/>
          </a:p>
        </p:txBody>
      </p:sp>
      <p:sp>
        <p:nvSpPr>
          <p:cNvPr id="17" name="object 17"/>
          <p:cNvSpPr/>
          <p:nvPr/>
        </p:nvSpPr>
        <p:spPr>
          <a:xfrm>
            <a:off x="431800" y="1981200"/>
            <a:ext cx="3517900" cy="72390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3277908" y="2073529"/>
            <a:ext cx="644525" cy="533400"/>
          </a:xfrm>
          <a:custGeom>
            <a:avLst/>
            <a:gdLst/>
            <a:ahLst/>
            <a:cxnLst/>
            <a:rect l="l" t="t" r="r" b="b"/>
            <a:pathLst>
              <a:path w="644525" h="533400">
                <a:moveTo>
                  <a:pt x="193180" y="0"/>
                </a:moveTo>
                <a:lnTo>
                  <a:pt x="451012" y="0"/>
                </a:lnTo>
                <a:lnTo>
                  <a:pt x="487892" y="147"/>
                </a:lnTo>
                <a:lnTo>
                  <a:pt x="541861" y="3993"/>
                </a:lnTo>
                <a:lnTo>
                  <a:pt x="587498" y="20879"/>
                </a:lnTo>
                <a:lnTo>
                  <a:pt x="623314" y="56695"/>
                </a:lnTo>
                <a:lnTo>
                  <a:pt x="640200" y="102345"/>
                </a:lnTo>
                <a:lnTo>
                  <a:pt x="644046" y="156663"/>
                </a:lnTo>
                <a:lnTo>
                  <a:pt x="644194" y="194039"/>
                </a:lnTo>
                <a:lnTo>
                  <a:pt x="644194" y="340217"/>
                </a:lnTo>
                <a:lnTo>
                  <a:pt x="643011" y="406474"/>
                </a:lnTo>
                <a:lnTo>
                  <a:pt x="634726" y="453595"/>
                </a:lnTo>
                <a:lnTo>
                  <a:pt x="607355" y="496560"/>
                </a:lnTo>
                <a:lnTo>
                  <a:pt x="564390" y="523933"/>
                </a:lnTo>
                <a:lnTo>
                  <a:pt x="517161" y="532216"/>
                </a:lnTo>
                <a:lnTo>
                  <a:pt x="450154" y="533400"/>
                </a:lnTo>
                <a:lnTo>
                  <a:pt x="193180" y="533400"/>
                </a:lnTo>
                <a:lnTo>
                  <a:pt x="126924" y="532216"/>
                </a:lnTo>
                <a:lnTo>
                  <a:pt x="79803" y="523933"/>
                </a:lnTo>
                <a:lnTo>
                  <a:pt x="36838" y="496560"/>
                </a:lnTo>
                <a:lnTo>
                  <a:pt x="9466" y="453595"/>
                </a:lnTo>
                <a:lnTo>
                  <a:pt x="1183" y="406366"/>
                </a:lnTo>
                <a:lnTo>
                  <a:pt x="0" y="339359"/>
                </a:lnTo>
                <a:lnTo>
                  <a:pt x="0" y="193180"/>
                </a:lnTo>
                <a:lnTo>
                  <a:pt x="1183" y="126924"/>
                </a:lnTo>
                <a:lnTo>
                  <a:pt x="9466" y="79803"/>
                </a:lnTo>
                <a:lnTo>
                  <a:pt x="36838" y="36838"/>
                </a:lnTo>
                <a:lnTo>
                  <a:pt x="79803" y="9466"/>
                </a:lnTo>
                <a:lnTo>
                  <a:pt x="127032" y="1183"/>
                </a:lnTo>
                <a:lnTo>
                  <a:pt x="194039" y="0"/>
                </a:lnTo>
                <a:lnTo>
                  <a:pt x="193180" y="0"/>
                </a:lnTo>
                <a:close/>
              </a:path>
            </a:pathLst>
          </a:custGeom>
          <a:ln w="50800">
            <a:solidFill>
              <a:srgbClr val="FF2600"/>
            </a:solidFill>
          </a:ln>
        </p:spPr>
        <p:txBody>
          <a:bodyPr wrap="square" lIns="0" tIns="0" rIns="0" bIns="0" rtlCol="0"/>
          <a:lstStyle/>
          <a:p>
            <a:endParaRPr/>
          </a:p>
        </p:txBody>
      </p:sp>
      <p:sp>
        <p:nvSpPr>
          <p:cNvPr id="19" name="object 19"/>
          <p:cNvSpPr/>
          <p:nvPr/>
        </p:nvSpPr>
        <p:spPr>
          <a:xfrm>
            <a:off x="4983365" y="2507830"/>
            <a:ext cx="1071245" cy="1133475"/>
          </a:xfrm>
          <a:custGeom>
            <a:avLst/>
            <a:gdLst/>
            <a:ahLst/>
            <a:cxnLst/>
            <a:rect l="l" t="t" r="r" b="b"/>
            <a:pathLst>
              <a:path w="1071245" h="1133475">
                <a:moveTo>
                  <a:pt x="321204" y="0"/>
                </a:moveTo>
                <a:lnTo>
                  <a:pt x="749905" y="0"/>
                </a:lnTo>
                <a:lnTo>
                  <a:pt x="811226" y="245"/>
                </a:lnTo>
                <a:lnTo>
                  <a:pt x="860070" y="1967"/>
                </a:lnTo>
                <a:lnTo>
                  <a:pt x="900961" y="6640"/>
                </a:lnTo>
                <a:lnTo>
                  <a:pt x="938420" y="15740"/>
                </a:lnTo>
                <a:lnTo>
                  <a:pt x="976841" y="34716"/>
                </a:lnTo>
                <a:lnTo>
                  <a:pt x="1009858" y="61251"/>
                </a:lnTo>
                <a:lnTo>
                  <a:pt x="1036393" y="94269"/>
                </a:lnTo>
                <a:lnTo>
                  <a:pt x="1055370" y="132690"/>
                </a:lnTo>
                <a:lnTo>
                  <a:pt x="1064469" y="170171"/>
                </a:lnTo>
                <a:lnTo>
                  <a:pt x="1069142" y="211218"/>
                </a:lnTo>
                <a:lnTo>
                  <a:pt x="1070864" y="260487"/>
                </a:lnTo>
                <a:lnTo>
                  <a:pt x="1071110" y="322633"/>
                </a:lnTo>
                <a:lnTo>
                  <a:pt x="1071110" y="811973"/>
                </a:lnTo>
                <a:lnTo>
                  <a:pt x="1070864" y="873293"/>
                </a:lnTo>
                <a:lnTo>
                  <a:pt x="1069142" y="922137"/>
                </a:lnTo>
                <a:lnTo>
                  <a:pt x="1064469" y="963028"/>
                </a:lnTo>
                <a:lnTo>
                  <a:pt x="1055370" y="1000486"/>
                </a:lnTo>
                <a:lnTo>
                  <a:pt x="1036393" y="1038908"/>
                </a:lnTo>
                <a:lnTo>
                  <a:pt x="1009858" y="1071925"/>
                </a:lnTo>
                <a:lnTo>
                  <a:pt x="976841" y="1098461"/>
                </a:lnTo>
                <a:lnTo>
                  <a:pt x="938420" y="1117437"/>
                </a:lnTo>
                <a:lnTo>
                  <a:pt x="900939" y="1126537"/>
                </a:lnTo>
                <a:lnTo>
                  <a:pt x="859892" y="1131210"/>
                </a:lnTo>
                <a:lnTo>
                  <a:pt x="810623" y="1132931"/>
                </a:lnTo>
                <a:lnTo>
                  <a:pt x="748477" y="1133177"/>
                </a:lnTo>
                <a:lnTo>
                  <a:pt x="321204" y="1133177"/>
                </a:lnTo>
                <a:lnTo>
                  <a:pt x="259884" y="1132931"/>
                </a:lnTo>
                <a:lnTo>
                  <a:pt x="211040" y="1131210"/>
                </a:lnTo>
                <a:lnTo>
                  <a:pt x="170149" y="1126537"/>
                </a:lnTo>
                <a:lnTo>
                  <a:pt x="132690" y="1117437"/>
                </a:lnTo>
                <a:lnTo>
                  <a:pt x="94269" y="1098461"/>
                </a:lnTo>
                <a:lnTo>
                  <a:pt x="61251" y="1071925"/>
                </a:lnTo>
                <a:lnTo>
                  <a:pt x="34716" y="1038908"/>
                </a:lnTo>
                <a:lnTo>
                  <a:pt x="15740" y="1000486"/>
                </a:lnTo>
                <a:lnTo>
                  <a:pt x="6640" y="963005"/>
                </a:lnTo>
                <a:lnTo>
                  <a:pt x="1967" y="921959"/>
                </a:lnTo>
                <a:lnTo>
                  <a:pt x="245" y="872690"/>
                </a:lnTo>
                <a:lnTo>
                  <a:pt x="0" y="810544"/>
                </a:lnTo>
                <a:lnTo>
                  <a:pt x="0" y="321204"/>
                </a:lnTo>
                <a:lnTo>
                  <a:pt x="245" y="259884"/>
                </a:lnTo>
                <a:lnTo>
                  <a:pt x="1967" y="211040"/>
                </a:lnTo>
                <a:lnTo>
                  <a:pt x="6640" y="170149"/>
                </a:lnTo>
                <a:lnTo>
                  <a:pt x="15740" y="132690"/>
                </a:lnTo>
                <a:lnTo>
                  <a:pt x="34716" y="94269"/>
                </a:lnTo>
                <a:lnTo>
                  <a:pt x="61251" y="61251"/>
                </a:lnTo>
                <a:lnTo>
                  <a:pt x="94269" y="34716"/>
                </a:lnTo>
                <a:lnTo>
                  <a:pt x="132690" y="15740"/>
                </a:lnTo>
                <a:lnTo>
                  <a:pt x="170171" y="6640"/>
                </a:lnTo>
                <a:lnTo>
                  <a:pt x="211218" y="1967"/>
                </a:lnTo>
                <a:lnTo>
                  <a:pt x="260487" y="245"/>
                </a:lnTo>
                <a:lnTo>
                  <a:pt x="322633" y="0"/>
                </a:lnTo>
                <a:lnTo>
                  <a:pt x="321204" y="0"/>
                </a:lnTo>
                <a:close/>
              </a:path>
            </a:pathLst>
          </a:custGeom>
          <a:ln w="50800">
            <a:solidFill>
              <a:srgbClr val="FF2600"/>
            </a:solidFill>
          </a:ln>
        </p:spPr>
        <p:txBody>
          <a:bodyPr wrap="square" lIns="0" tIns="0" rIns="0" bIns="0" rtlCol="0"/>
          <a:lstStyle/>
          <a:p>
            <a:endParaRPr/>
          </a:p>
        </p:txBody>
      </p:sp>
      <p:sp>
        <p:nvSpPr>
          <p:cNvPr id="20" name="object 20"/>
          <p:cNvSpPr/>
          <p:nvPr/>
        </p:nvSpPr>
        <p:spPr>
          <a:xfrm>
            <a:off x="10702391" y="5666028"/>
            <a:ext cx="1313815" cy="533400"/>
          </a:xfrm>
          <a:custGeom>
            <a:avLst/>
            <a:gdLst/>
            <a:ahLst/>
            <a:cxnLst/>
            <a:rect l="l" t="t" r="r" b="b"/>
            <a:pathLst>
              <a:path w="1313815" h="533400">
                <a:moveTo>
                  <a:pt x="266700" y="0"/>
                </a:moveTo>
                <a:lnTo>
                  <a:pt x="1047007" y="0"/>
                </a:lnTo>
                <a:lnTo>
                  <a:pt x="1070116" y="110"/>
                </a:lnTo>
                <a:lnTo>
                  <a:pt x="1124502" y="2978"/>
                </a:lnTo>
                <a:lnTo>
                  <a:pt x="1196741" y="22100"/>
                </a:lnTo>
                <a:lnTo>
                  <a:pt x="1235379" y="46279"/>
                </a:lnTo>
                <a:lnTo>
                  <a:pt x="1267423" y="78325"/>
                </a:lnTo>
                <a:lnTo>
                  <a:pt x="1291601" y="116963"/>
                </a:lnTo>
                <a:lnTo>
                  <a:pt x="1306639" y="160920"/>
                </a:lnTo>
                <a:lnTo>
                  <a:pt x="1312829" y="217258"/>
                </a:lnTo>
                <a:lnTo>
                  <a:pt x="1313713" y="266700"/>
                </a:lnTo>
                <a:lnTo>
                  <a:pt x="1313602" y="289810"/>
                </a:lnTo>
                <a:lnTo>
                  <a:pt x="1310729" y="344195"/>
                </a:lnTo>
                <a:lnTo>
                  <a:pt x="1291601" y="416435"/>
                </a:lnTo>
                <a:lnTo>
                  <a:pt x="1267423" y="455073"/>
                </a:lnTo>
                <a:lnTo>
                  <a:pt x="1235379" y="487119"/>
                </a:lnTo>
                <a:lnTo>
                  <a:pt x="1196741" y="511299"/>
                </a:lnTo>
                <a:lnTo>
                  <a:pt x="1152785" y="526338"/>
                </a:lnTo>
                <a:lnTo>
                  <a:pt x="1096447" y="532517"/>
                </a:lnTo>
                <a:lnTo>
                  <a:pt x="1047007" y="533400"/>
                </a:lnTo>
                <a:lnTo>
                  <a:pt x="266700" y="533400"/>
                </a:lnTo>
                <a:lnTo>
                  <a:pt x="217258" y="532517"/>
                </a:lnTo>
                <a:lnTo>
                  <a:pt x="160920" y="526338"/>
                </a:lnTo>
                <a:lnTo>
                  <a:pt x="116963" y="511299"/>
                </a:lnTo>
                <a:lnTo>
                  <a:pt x="78325" y="487119"/>
                </a:lnTo>
                <a:lnTo>
                  <a:pt x="46279" y="455073"/>
                </a:lnTo>
                <a:lnTo>
                  <a:pt x="22100" y="416435"/>
                </a:lnTo>
                <a:lnTo>
                  <a:pt x="7061" y="372478"/>
                </a:lnTo>
                <a:lnTo>
                  <a:pt x="882" y="316141"/>
                </a:lnTo>
                <a:lnTo>
                  <a:pt x="0" y="266700"/>
                </a:lnTo>
                <a:lnTo>
                  <a:pt x="110" y="243589"/>
                </a:lnTo>
                <a:lnTo>
                  <a:pt x="2978" y="189203"/>
                </a:lnTo>
                <a:lnTo>
                  <a:pt x="22100" y="116963"/>
                </a:lnTo>
                <a:lnTo>
                  <a:pt x="46279" y="78325"/>
                </a:lnTo>
                <a:lnTo>
                  <a:pt x="78325" y="46279"/>
                </a:lnTo>
                <a:lnTo>
                  <a:pt x="116963" y="22100"/>
                </a:lnTo>
                <a:lnTo>
                  <a:pt x="160920" y="7061"/>
                </a:lnTo>
                <a:lnTo>
                  <a:pt x="217258" y="882"/>
                </a:lnTo>
                <a:lnTo>
                  <a:pt x="266700" y="0"/>
                </a:lnTo>
                <a:close/>
              </a:path>
            </a:pathLst>
          </a:custGeom>
          <a:ln w="50800">
            <a:solidFill>
              <a:srgbClr val="FF2600"/>
            </a:solidFill>
          </a:ln>
        </p:spPr>
        <p:txBody>
          <a:bodyPr wrap="square" lIns="0" tIns="0" rIns="0" bIns="0" rtlCol="0"/>
          <a:lstStyle/>
          <a:p>
            <a:endParaRPr/>
          </a:p>
        </p:txBody>
      </p:sp>
      <p:sp>
        <p:nvSpPr>
          <p:cNvPr id="21" name="object 21"/>
          <p:cNvSpPr/>
          <p:nvPr/>
        </p:nvSpPr>
        <p:spPr>
          <a:xfrm>
            <a:off x="7345350" y="2145931"/>
            <a:ext cx="688340" cy="483870"/>
          </a:xfrm>
          <a:custGeom>
            <a:avLst/>
            <a:gdLst/>
            <a:ahLst/>
            <a:cxnLst/>
            <a:rect l="l" t="t" r="r" b="b"/>
            <a:pathLst>
              <a:path w="688340" h="483869">
                <a:moveTo>
                  <a:pt x="206287" y="0"/>
                </a:moveTo>
                <a:lnTo>
                  <a:pt x="481613" y="0"/>
                </a:lnTo>
                <a:lnTo>
                  <a:pt x="520994" y="157"/>
                </a:lnTo>
                <a:lnTo>
                  <a:pt x="578625" y="4264"/>
                </a:lnTo>
                <a:lnTo>
                  <a:pt x="627357" y="22295"/>
                </a:lnTo>
                <a:lnTo>
                  <a:pt x="665604" y="60542"/>
                </a:lnTo>
                <a:lnTo>
                  <a:pt x="683635" y="109289"/>
                </a:lnTo>
                <a:lnTo>
                  <a:pt x="687742" y="167293"/>
                </a:lnTo>
                <a:lnTo>
                  <a:pt x="687900" y="207205"/>
                </a:lnTo>
                <a:lnTo>
                  <a:pt x="687900" y="277456"/>
                </a:lnTo>
                <a:lnTo>
                  <a:pt x="687742" y="316839"/>
                </a:lnTo>
                <a:lnTo>
                  <a:pt x="683635" y="374470"/>
                </a:lnTo>
                <a:lnTo>
                  <a:pt x="665604" y="423202"/>
                </a:lnTo>
                <a:lnTo>
                  <a:pt x="627357" y="461449"/>
                </a:lnTo>
                <a:lnTo>
                  <a:pt x="578610" y="479480"/>
                </a:lnTo>
                <a:lnTo>
                  <a:pt x="520607" y="483587"/>
                </a:lnTo>
                <a:lnTo>
                  <a:pt x="480695" y="483745"/>
                </a:lnTo>
                <a:lnTo>
                  <a:pt x="206287" y="483745"/>
                </a:lnTo>
                <a:lnTo>
                  <a:pt x="166905" y="483587"/>
                </a:lnTo>
                <a:lnTo>
                  <a:pt x="109275" y="479480"/>
                </a:lnTo>
                <a:lnTo>
                  <a:pt x="60542" y="461449"/>
                </a:lnTo>
                <a:lnTo>
                  <a:pt x="22295" y="423202"/>
                </a:lnTo>
                <a:lnTo>
                  <a:pt x="4264" y="374455"/>
                </a:lnTo>
                <a:lnTo>
                  <a:pt x="157" y="316452"/>
                </a:lnTo>
                <a:lnTo>
                  <a:pt x="0" y="276539"/>
                </a:lnTo>
                <a:lnTo>
                  <a:pt x="0" y="206287"/>
                </a:lnTo>
                <a:lnTo>
                  <a:pt x="157" y="166905"/>
                </a:lnTo>
                <a:lnTo>
                  <a:pt x="4264" y="109275"/>
                </a:lnTo>
                <a:lnTo>
                  <a:pt x="22295" y="60542"/>
                </a:lnTo>
                <a:lnTo>
                  <a:pt x="60542" y="22295"/>
                </a:lnTo>
                <a:lnTo>
                  <a:pt x="109289" y="4264"/>
                </a:lnTo>
                <a:lnTo>
                  <a:pt x="167293" y="157"/>
                </a:lnTo>
                <a:lnTo>
                  <a:pt x="207205" y="0"/>
                </a:lnTo>
                <a:lnTo>
                  <a:pt x="206287" y="0"/>
                </a:lnTo>
                <a:close/>
              </a:path>
            </a:pathLst>
          </a:custGeom>
          <a:ln w="50800">
            <a:solidFill>
              <a:srgbClr val="FF2600"/>
            </a:solidFill>
          </a:ln>
        </p:spPr>
        <p:txBody>
          <a:bodyPr wrap="square" lIns="0" tIns="0" rIns="0" bIns="0" rtlCol="0"/>
          <a:lstStyle/>
          <a:p>
            <a:endParaRPr/>
          </a:p>
        </p:txBody>
      </p:sp>
      <p:sp>
        <p:nvSpPr>
          <p:cNvPr id="22" name="object 22"/>
          <p:cNvSpPr/>
          <p:nvPr/>
        </p:nvSpPr>
        <p:spPr>
          <a:xfrm>
            <a:off x="2347909" y="2652712"/>
            <a:ext cx="1131570" cy="2342515"/>
          </a:xfrm>
          <a:custGeom>
            <a:avLst/>
            <a:gdLst/>
            <a:ahLst/>
            <a:cxnLst/>
            <a:rect l="l" t="t" r="r" b="b"/>
            <a:pathLst>
              <a:path w="1131570" h="2342515">
                <a:moveTo>
                  <a:pt x="0" y="1171029"/>
                </a:moveTo>
                <a:lnTo>
                  <a:pt x="1131230" y="1171029"/>
                </a:lnTo>
              </a:path>
            </a:pathLst>
          </a:custGeom>
          <a:ln w="2342059">
            <a:solidFill>
              <a:srgbClr val="FF2600"/>
            </a:solidFill>
          </a:ln>
        </p:spPr>
        <p:txBody>
          <a:bodyPr wrap="square" lIns="0" tIns="0" rIns="0" bIns="0" rtlCol="0"/>
          <a:lstStyle/>
          <a:p>
            <a:endParaRPr/>
          </a:p>
        </p:txBody>
      </p:sp>
      <p:sp>
        <p:nvSpPr>
          <p:cNvPr id="23" name="object 23"/>
          <p:cNvSpPr/>
          <p:nvPr/>
        </p:nvSpPr>
        <p:spPr>
          <a:xfrm>
            <a:off x="2262898" y="4925504"/>
            <a:ext cx="192405" cy="238760"/>
          </a:xfrm>
          <a:custGeom>
            <a:avLst/>
            <a:gdLst/>
            <a:ahLst/>
            <a:cxnLst/>
            <a:rect l="l" t="t" r="r" b="b"/>
            <a:pathLst>
              <a:path w="192405" h="238760">
                <a:moveTo>
                  <a:pt x="0" y="0"/>
                </a:moveTo>
                <a:lnTo>
                  <a:pt x="3263" y="238518"/>
                </a:lnTo>
                <a:lnTo>
                  <a:pt x="192125" y="92798"/>
                </a:lnTo>
                <a:lnTo>
                  <a:pt x="0" y="0"/>
                </a:lnTo>
                <a:close/>
              </a:path>
            </a:pathLst>
          </a:custGeom>
          <a:solidFill>
            <a:srgbClr val="FF2600"/>
          </a:solidFill>
        </p:spPr>
        <p:txBody>
          <a:bodyPr wrap="square" lIns="0" tIns="0" rIns="0" bIns="0" rtlCol="0"/>
          <a:lstStyle/>
          <a:p>
            <a:endParaRPr/>
          </a:p>
        </p:txBody>
      </p:sp>
      <p:sp>
        <p:nvSpPr>
          <p:cNvPr id="24" name="object 24"/>
          <p:cNvSpPr/>
          <p:nvPr/>
        </p:nvSpPr>
        <p:spPr>
          <a:xfrm>
            <a:off x="2320975" y="3709659"/>
            <a:ext cx="2676525" cy="1835150"/>
          </a:xfrm>
          <a:custGeom>
            <a:avLst/>
            <a:gdLst/>
            <a:ahLst/>
            <a:cxnLst/>
            <a:rect l="l" t="t" r="r" b="b"/>
            <a:pathLst>
              <a:path w="2676525" h="1835150">
                <a:moveTo>
                  <a:pt x="0" y="917548"/>
                </a:moveTo>
                <a:lnTo>
                  <a:pt x="2676198" y="917548"/>
                </a:lnTo>
              </a:path>
            </a:pathLst>
          </a:custGeom>
          <a:ln w="1835097">
            <a:solidFill>
              <a:srgbClr val="FF2600"/>
            </a:solidFill>
          </a:ln>
        </p:spPr>
        <p:txBody>
          <a:bodyPr wrap="square" lIns="0" tIns="0" rIns="0" bIns="0" rtlCol="0"/>
          <a:lstStyle/>
          <a:p>
            <a:endParaRPr/>
          </a:p>
        </p:txBody>
      </p:sp>
      <p:sp>
        <p:nvSpPr>
          <p:cNvPr id="25" name="object 25"/>
          <p:cNvSpPr/>
          <p:nvPr/>
        </p:nvSpPr>
        <p:spPr>
          <a:xfrm>
            <a:off x="4915890" y="3603371"/>
            <a:ext cx="236854" cy="208915"/>
          </a:xfrm>
          <a:custGeom>
            <a:avLst/>
            <a:gdLst/>
            <a:ahLst/>
            <a:cxnLst/>
            <a:rect l="l" t="t" r="r" b="b"/>
            <a:pathLst>
              <a:path w="236854" h="208914">
                <a:moveTo>
                  <a:pt x="236296" y="0"/>
                </a:moveTo>
                <a:lnTo>
                  <a:pt x="0" y="32677"/>
                </a:lnTo>
                <a:lnTo>
                  <a:pt x="120662" y="208635"/>
                </a:lnTo>
                <a:lnTo>
                  <a:pt x="236296" y="0"/>
                </a:lnTo>
                <a:close/>
              </a:path>
            </a:pathLst>
          </a:custGeom>
          <a:solidFill>
            <a:srgbClr val="FF2600"/>
          </a:solidFill>
        </p:spPr>
        <p:txBody>
          <a:bodyPr wrap="square" lIns="0" tIns="0" rIns="0" bIns="0" rtlCol="0"/>
          <a:lstStyle/>
          <a:p>
            <a:endParaRPr/>
          </a:p>
        </p:txBody>
      </p:sp>
      <p:sp>
        <p:nvSpPr>
          <p:cNvPr id="26" name="object 26"/>
          <p:cNvSpPr/>
          <p:nvPr/>
        </p:nvSpPr>
        <p:spPr>
          <a:xfrm>
            <a:off x="6065850" y="2549539"/>
            <a:ext cx="1176020" cy="287020"/>
          </a:xfrm>
          <a:custGeom>
            <a:avLst/>
            <a:gdLst/>
            <a:ahLst/>
            <a:cxnLst/>
            <a:rect l="l" t="t" r="r" b="b"/>
            <a:pathLst>
              <a:path w="1176020" h="287019">
                <a:moveTo>
                  <a:pt x="0" y="143293"/>
                </a:moveTo>
                <a:lnTo>
                  <a:pt x="1175621" y="143293"/>
                </a:lnTo>
              </a:path>
            </a:pathLst>
          </a:custGeom>
          <a:ln w="286586">
            <a:solidFill>
              <a:srgbClr val="FF2600"/>
            </a:solidFill>
          </a:ln>
        </p:spPr>
        <p:txBody>
          <a:bodyPr wrap="square" lIns="0" tIns="0" rIns="0" bIns="0" rtlCol="0"/>
          <a:lstStyle/>
          <a:p>
            <a:endParaRPr/>
          </a:p>
        </p:txBody>
      </p:sp>
      <p:sp>
        <p:nvSpPr>
          <p:cNvPr id="27" name="object 27"/>
          <p:cNvSpPr/>
          <p:nvPr/>
        </p:nvSpPr>
        <p:spPr>
          <a:xfrm>
            <a:off x="7191527" y="2451912"/>
            <a:ext cx="233045" cy="207645"/>
          </a:xfrm>
          <a:custGeom>
            <a:avLst/>
            <a:gdLst/>
            <a:ahLst/>
            <a:cxnLst/>
            <a:rect l="l" t="t" r="r" b="b"/>
            <a:pathLst>
              <a:path w="233045" h="207644">
                <a:moveTo>
                  <a:pt x="0" y="0"/>
                </a:moveTo>
                <a:lnTo>
                  <a:pt x="50533" y="207289"/>
                </a:lnTo>
                <a:lnTo>
                  <a:pt x="232562" y="53111"/>
                </a:lnTo>
                <a:lnTo>
                  <a:pt x="0" y="0"/>
                </a:lnTo>
                <a:close/>
              </a:path>
            </a:pathLst>
          </a:custGeom>
          <a:solidFill>
            <a:srgbClr val="FF2600"/>
          </a:solidFill>
        </p:spPr>
        <p:txBody>
          <a:bodyPr wrap="square" lIns="0" tIns="0" rIns="0" bIns="0" rtlCol="0"/>
          <a:lstStyle/>
          <a:p>
            <a:endParaRPr/>
          </a:p>
        </p:txBody>
      </p:sp>
      <p:sp>
        <p:nvSpPr>
          <p:cNvPr id="28" name="object 28"/>
          <p:cNvSpPr/>
          <p:nvPr/>
        </p:nvSpPr>
        <p:spPr>
          <a:xfrm>
            <a:off x="7997825" y="2721584"/>
            <a:ext cx="2830830" cy="2830830"/>
          </a:xfrm>
          <a:custGeom>
            <a:avLst/>
            <a:gdLst/>
            <a:ahLst/>
            <a:cxnLst/>
            <a:rect l="l" t="t" r="r" b="b"/>
            <a:pathLst>
              <a:path w="2830829" h="2830829">
                <a:moveTo>
                  <a:pt x="0" y="1415279"/>
                </a:moveTo>
                <a:lnTo>
                  <a:pt x="2830559" y="1415279"/>
                </a:lnTo>
              </a:path>
            </a:pathLst>
          </a:custGeom>
          <a:ln w="2830559">
            <a:solidFill>
              <a:srgbClr val="FF2600"/>
            </a:solidFill>
          </a:ln>
        </p:spPr>
        <p:txBody>
          <a:bodyPr wrap="square" lIns="0" tIns="0" rIns="0" bIns="0" rtlCol="0"/>
          <a:lstStyle/>
          <a:p>
            <a:endParaRPr/>
          </a:p>
        </p:txBody>
      </p:sp>
      <p:sp>
        <p:nvSpPr>
          <p:cNvPr id="29" name="object 29"/>
          <p:cNvSpPr/>
          <p:nvPr/>
        </p:nvSpPr>
        <p:spPr>
          <a:xfrm>
            <a:off x="10734992" y="5458752"/>
            <a:ext cx="226695" cy="226695"/>
          </a:xfrm>
          <a:custGeom>
            <a:avLst/>
            <a:gdLst/>
            <a:ahLst/>
            <a:cxnLst/>
            <a:rect l="l" t="t" r="r" b="b"/>
            <a:pathLst>
              <a:path w="226695" h="226695">
                <a:moveTo>
                  <a:pt x="150863" y="0"/>
                </a:moveTo>
                <a:lnTo>
                  <a:pt x="0" y="150875"/>
                </a:lnTo>
                <a:lnTo>
                  <a:pt x="226301" y="226301"/>
                </a:lnTo>
                <a:lnTo>
                  <a:pt x="150863" y="0"/>
                </a:lnTo>
                <a:close/>
              </a:path>
            </a:pathLst>
          </a:custGeom>
          <a:solidFill>
            <a:srgbClr val="FF2600"/>
          </a:solidFill>
        </p:spPr>
        <p:txBody>
          <a:bodyPr wrap="square" lIns="0" tIns="0" rIns="0" bIns="0" rtlCol="0"/>
          <a:lstStyle/>
          <a:p>
            <a:endParaRPr/>
          </a:p>
        </p:txBody>
      </p:sp>
      <p:sp>
        <p:nvSpPr>
          <p:cNvPr id="30" name="object 30"/>
          <p:cNvSpPr txBox="1"/>
          <p:nvPr/>
        </p:nvSpPr>
        <p:spPr>
          <a:xfrm>
            <a:off x="12712700" y="9432683"/>
            <a:ext cx="251460" cy="177800"/>
          </a:xfrm>
          <a:prstGeom prst="rect">
            <a:avLst/>
          </a:prstGeom>
        </p:spPr>
        <p:txBody>
          <a:bodyPr vert="horz" wrap="square" lIns="0" tIns="0" rIns="0" bIns="0" rtlCol="0">
            <a:spAutoFit/>
          </a:bodyPr>
          <a:lstStyle/>
          <a:p>
            <a:pPr marL="25400">
              <a:lnSpc>
                <a:spcPts val="1265"/>
              </a:lnSpc>
            </a:pPr>
            <a:fld id="{81D60167-4931-47E6-BA6A-407CBD079E47}" type="slidenum">
              <a:rPr sz="1200" spc="135" dirty="0">
                <a:latin typeface="Yu Mincho"/>
                <a:cs typeface="Yu Mincho"/>
              </a:rPr>
              <a:t>76</a:t>
            </a:fld>
            <a:endParaRPr sz="1200">
              <a:latin typeface="Yu Mincho"/>
              <a:cs typeface="Yu Mincho"/>
            </a:endParaRPr>
          </a:p>
        </p:txBody>
      </p:sp>
      <p:sp>
        <p:nvSpPr>
          <p:cNvPr id="31" name="object 31"/>
          <p:cNvSpPr txBox="1"/>
          <p:nvPr/>
        </p:nvSpPr>
        <p:spPr>
          <a:xfrm>
            <a:off x="2311400" y="9459834"/>
            <a:ext cx="8372475" cy="241300"/>
          </a:xfrm>
          <a:prstGeom prst="rect">
            <a:avLst/>
          </a:prstGeom>
        </p:spPr>
        <p:txBody>
          <a:bodyPr vert="horz" wrap="square" lIns="0" tIns="0" rIns="0" bIns="0" rtlCol="0">
            <a:spAutoFit/>
          </a:bodyPr>
          <a:lstStyle/>
          <a:p>
            <a:pPr marL="12700">
              <a:lnSpc>
                <a:spcPts val="1755"/>
              </a:lnSpc>
            </a:pPr>
            <a:r>
              <a:rPr sz="1700" spc="-20" dirty="0">
                <a:latin typeface="Yu Mincho"/>
                <a:cs typeface="Yu Mincho"/>
              </a:rPr>
              <a:t>イーンスパイア（株）横田秀珠の著作権を尊重しつつ、是非ノウハウをシェアしよう！</a:t>
            </a:r>
            <a:endParaRPr sz="1700">
              <a:latin typeface="Yu Mincho"/>
              <a:cs typeface="Yu Mincho"/>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376150" y="9294515"/>
            <a:ext cx="254000" cy="287655"/>
          </a:xfrm>
          <a:prstGeom prst="rect">
            <a:avLst/>
          </a:prstGeom>
        </p:spPr>
        <p:txBody>
          <a:bodyPr vert="horz" wrap="square" lIns="0" tIns="0" rIns="0" bIns="0" rtlCol="0">
            <a:spAutoFit/>
          </a:bodyPr>
          <a:lstStyle/>
          <a:p>
            <a:pPr marL="12700">
              <a:lnSpc>
                <a:spcPct val="100000"/>
              </a:lnSpc>
            </a:pPr>
            <a:r>
              <a:rPr sz="1800" spc="-105" dirty="0">
                <a:latin typeface="Arial"/>
                <a:cs typeface="Arial"/>
              </a:rPr>
              <a:t>77</a:t>
            </a:r>
            <a:endParaRPr sz="1800">
              <a:latin typeface="Arial"/>
              <a:cs typeface="Arial"/>
            </a:endParaRPr>
          </a:p>
        </p:txBody>
      </p:sp>
      <p:sp>
        <p:nvSpPr>
          <p:cNvPr id="3" name="object 3"/>
          <p:cNvSpPr txBox="1"/>
          <p:nvPr/>
        </p:nvSpPr>
        <p:spPr>
          <a:xfrm>
            <a:off x="2705100" y="9309100"/>
            <a:ext cx="7586345" cy="231140"/>
          </a:xfrm>
          <a:prstGeom prst="rect">
            <a:avLst/>
          </a:prstGeom>
        </p:spPr>
        <p:txBody>
          <a:bodyPr vert="horz" wrap="square" lIns="0" tIns="0" rIns="0" bIns="0" rtlCol="0">
            <a:spAutoFit/>
          </a:bodyPr>
          <a:lstStyle/>
          <a:p>
            <a:pPr marL="12700">
              <a:lnSpc>
                <a:spcPct val="1000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
        <p:nvSpPr>
          <p:cNvPr id="4" name="object 4"/>
          <p:cNvSpPr/>
          <p:nvPr/>
        </p:nvSpPr>
        <p:spPr>
          <a:xfrm>
            <a:off x="8623300" y="1854200"/>
            <a:ext cx="4013200" cy="7137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8300" y="1778000"/>
            <a:ext cx="3962400" cy="70485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33900" y="1803400"/>
            <a:ext cx="3937000" cy="69977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19100" y="7874000"/>
            <a:ext cx="3886200" cy="546100"/>
          </a:xfrm>
          <a:custGeom>
            <a:avLst/>
            <a:gdLst/>
            <a:ahLst/>
            <a:cxnLst/>
            <a:rect l="l" t="t" r="r" b="b"/>
            <a:pathLst>
              <a:path w="3886200" h="546100">
                <a:moveTo>
                  <a:pt x="0" y="0"/>
                </a:moveTo>
                <a:lnTo>
                  <a:pt x="3886200" y="0"/>
                </a:lnTo>
                <a:lnTo>
                  <a:pt x="3886200" y="546100"/>
                </a:lnTo>
                <a:lnTo>
                  <a:pt x="0" y="546100"/>
                </a:lnTo>
                <a:lnTo>
                  <a:pt x="0" y="0"/>
                </a:lnTo>
                <a:close/>
              </a:path>
            </a:pathLst>
          </a:custGeom>
          <a:ln w="50800">
            <a:solidFill>
              <a:srgbClr val="E32400"/>
            </a:solidFill>
          </a:ln>
        </p:spPr>
        <p:txBody>
          <a:bodyPr wrap="square" lIns="0" tIns="0" rIns="0" bIns="0" rtlCol="0"/>
          <a:lstStyle/>
          <a:p>
            <a:endParaRPr/>
          </a:p>
        </p:txBody>
      </p:sp>
      <p:sp>
        <p:nvSpPr>
          <p:cNvPr id="8" name="object 8"/>
          <p:cNvSpPr/>
          <p:nvPr/>
        </p:nvSpPr>
        <p:spPr>
          <a:xfrm>
            <a:off x="4559300" y="2603500"/>
            <a:ext cx="3886200" cy="546100"/>
          </a:xfrm>
          <a:custGeom>
            <a:avLst/>
            <a:gdLst/>
            <a:ahLst/>
            <a:cxnLst/>
            <a:rect l="l" t="t" r="r" b="b"/>
            <a:pathLst>
              <a:path w="3886200" h="546100">
                <a:moveTo>
                  <a:pt x="0" y="0"/>
                </a:moveTo>
                <a:lnTo>
                  <a:pt x="3886200" y="0"/>
                </a:lnTo>
                <a:lnTo>
                  <a:pt x="3886200" y="546100"/>
                </a:lnTo>
                <a:lnTo>
                  <a:pt x="0" y="546100"/>
                </a:lnTo>
                <a:lnTo>
                  <a:pt x="0" y="0"/>
                </a:lnTo>
                <a:close/>
              </a:path>
            </a:pathLst>
          </a:custGeom>
          <a:ln w="50800">
            <a:solidFill>
              <a:srgbClr val="E32400"/>
            </a:solidFill>
          </a:ln>
        </p:spPr>
        <p:txBody>
          <a:bodyPr wrap="square" lIns="0" tIns="0" rIns="0" bIns="0" rtlCol="0"/>
          <a:lstStyle/>
          <a:p>
            <a:endParaRPr/>
          </a:p>
        </p:txBody>
      </p:sp>
      <p:sp>
        <p:nvSpPr>
          <p:cNvPr id="9" name="object 9"/>
          <p:cNvSpPr/>
          <p:nvPr/>
        </p:nvSpPr>
        <p:spPr>
          <a:xfrm>
            <a:off x="8699500" y="4483100"/>
            <a:ext cx="3886200" cy="546100"/>
          </a:xfrm>
          <a:custGeom>
            <a:avLst/>
            <a:gdLst/>
            <a:ahLst/>
            <a:cxnLst/>
            <a:rect l="l" t="t" r="r" b="b"/>
            <a:pathLst>
              <a:path w="3886200" h="546100">
                <a:moveTo>
                  <a:pt x="0" y="0"/>
                </a:moveTo>
                <a:lnTo>
                  <a:pt x="3886200" y="0"/>
                </a:lnTo>
                <a:lnTo>
                  <a:pt x="3886200" y="546100"/>
                </a:lnTo>
                <a:lnTo>
                  <a:pt x="0" y="546100"/>
                </a:lnTo>
                <a:lnTo>
                  <a:pt x="0" y="0"/>
                </a:lnTo>
                <a:close/>
              </a:path>
            </a:pathLst>
          </a:custGeom>
          <a:ln w="50800">
            <a:solidFill>
              <a:srgbClr val="E32400"/>
            </a:solidFill>
          </a:ln>
        </p:spPr>
        <p:txBody>
          <a:bodyPr wrap="square" lIns="0" tIns="0" rIns="0" bIns="0" rtlCol="0"/>
          <a:lstStyle/>
          <a:p>
            <a:endParaRPr/>
          </a:p>
        </p:txBody>
      </p:sp>
      <p:sp>
        <p:nvSpPr>
          <p:cNvPr id="10" name="object 10"/>
          <p:cNvSpPr/>
          <p:nvPr/>
        </p:nvSpPr>
        <p:spPr>
          <a:xfrm>
            <a:off x="4314837" y="3245493"/>
            <a:ext cx="2072639" cy="4639945"/>
          </a:xfrm>
          <a:custGeom>
            <a:avLst/>
            <a:gdLst/>
            <a:ahLst/>
            <a:cxnLst/>
            <a:rect l="l" t="t" r="r" b="b"/>
            <a:pathLst>
              <a:path w="2072639" h="4639945">
                <a:moveTo>
                  <a:pt x="2072627" y="0"/>
                </a:moveTo>
                <a:lnTo>
                  <a:pt x="2064867" y="17393"/>
                </a:lnTo>
                <a:lnTo>
                  <a:pt x="0" y="4639847"/>
                </a:lnTo>
              </a:path>
            </a:pathLst>
          </a:custGeom>
          <a:ln w="38100">
            <a:solidFill>
              <a:srgbClr val="E32400"/>
            </a:solidFill>
          </a:ln>
        </p:spPr>
        <p:txBody>
          <a:bodyPr wrap="square" lIns="0" tIns="0" rIns="0" bIns="0" rtlCol="0"/>
          <a:lstStyle/>
          <a:p>
            <a:endParaRPr/>
          </a:p>
        </p:txBody>
      </p:sp>
      <p:sp>
        <p:nvSpPr>
          <p:cNvPr id="11" name="object 11"/>
          <p:cNvSpPr/>
          <p:nvPr/>
        </p:nvSpPr>
        <p:spPr>
          <a:xfrm>
            <a:off x="6286081" y="3148088"/>
            <a:ext cx="153670" cy="187325"/>
          </a:xfrm>
          <a:custGeom>
            <a:avLst/>
            <a:gdLst/>
            <a:ahLst/>
            <a:cxnLst/>
            <a:rect l="l" t="t" r="r" b="b"/>
            <a:pathLst>
              <a:path w="153670" h="187325">
                <a:moveTo>
                  <a:pt x="149900" y="114795"/>
                </a:moveTo>
                <a:lnTo>
                  <a:pt x="93624" y="114795"/>
                </a:lnTo>
                <a:lnTo>
                  <a:pt x="153060" y="187248"/>
                </a:lnTo>
                <a:lnTo>
                  <a:pt x="149900" y="114795"/>
                </a:lnTo>
                <a:close/>
              </a:path>
              <a:path w="153670" h="187325">
                <a:moveTo>
                  <a:pt x="144894" y="0"/>
                </a:moveTo>
                <a:lnTo>
                  <a:pt x="0" y="118884"/>
                </a:lnTo>
                <a:lnTo>
                  <a:pt x="93624" y="114795"/>
                </a:lnTo>
                <a:lnTo>
                  <a:pt x="149900" y="114795"/>
                </a:lnTo>
                <a:lnTo>
                  <a:pt x="144894" y="0"/>
                </a:lnTo>
                <a:close/>
              </a:path>
            </a:pathLst>
          </a:custGeom>
          <a:solidFill>
            <a:srgbClr val="E32400"/>
          </a:solidFill>
        </p:spPr>
        <p:txBody>
          <a:bodyPr wrap="square" lIns="0" tIns="0" rIns="0" bIns="0" rtlCol="0"/>
          <a:lstStyle/>
          <a:p>
            <a:endParaRPr/>
          </a:p>
        </p:txBody>
      </p:sp>
      <p:sp>
        <p:nvSpPr>
          <p:cNvPr id="12" name="object 12"/>
          <p:cNvSpPr/>
          <p:nvPr/>
        </p:nvSpPr>
        <p:spPr>
          <a:xfrm>
            <a:off x="8452256" y="3137369"/>
            <a:ext cx="2222500" cy="1287780"/>
          </a:xfrm>
          <a:custGeom>
            <a:avLst/>
            <a:gdLst/>
            <a:ahLst/>
            <a:cxnLst/>
            <a:rect l="l" t="t" r="r" b="b"/>
            <a:pathLst>
              <a:path w="2222500" h="1287779">
                <a:moveTo>
                  <a:pt x="2222017" y="1287665"/>
                </a:moveTo>
                <a:lnTo>
                  <a:pt x="2205532" y="1278102"/>
                </a:lnTo>
                <a:lnTo>
                  <a:pt x="0" y="0"/>
                </a:lnTo>
              </a:path>
            </a:pathLst>
          </a:custGeom>
          <a:ln w="38100">
            <a:solidFill>
              <a:srgbClr val="E32400"/>
            </a:solidFill>
          </a:ln>
        </p:spPr>
        <p:txBody>
          <a:bodyPr wrap="square" lIns="0" tIns="0" rIns="0" bIns="0" rtlCol="0"/>
          <a:lstStyle/>
          <a:p>
            <a:endParaRPr/>
          </a:p>
        </p:txBody>
      </p:sp>
      <p:sp>
        <p:nvSpPr>
          <p:cNvPr id="13" name="object 13"/>
          <p:cNvSpPr/>
          <p:nvPr/>
        </p:nvSpPr>
        <p:spPr>
          <a:xfrm>
            <a:off x="10579506" y="4321936"/>
            <a:ext cx="187325" cy="156845"/>
          </a:xfrm>
          <a:custGeom>
            <a:avLst/>
            <a:gdLst/>
            <a:ahLst/>
            <a:cxnLst/>
            <a:rect l="l" t="t" r="r" b="b"/>
            <a:pathLst>
              <a:path w="187325" h="156845">
                <a:moveTo>
                  <a:pt x="84048" y="0"/>
                </a:moveTo>
                <a:lnTo>
                  <a:pt x="78282" y="93535"/>
                </a:lnTo>
                <a:lnTo>
                  <a:pt x="0" y="145046"/>
                </a:lnTo>
                <a:lnTo>
                  <a:pt x="187070" y="156578"/>
                </a:lnTo>
                <a:lnTo>
                  <a:pt x="84048" y="0"/>
                </a:lnTo>
                <a:close/>
              </a:path>
            </a:pathLst>
          </a:custGeom>
          <a:solidFill>
            <a:srgbClr val="E32400"/>
          </a:solidFill>
        </p:spPr>
        <p:txBody>
          <a:bodyPr wrap="square" lIns="0" tIns="0" rIns="0" bIns="0" rtlCol="0"/>
          <a:lstStyle/>
          <a:p>
            <a:endParaRPr/>
          </a:p>
        </p:txBody>
      </p:sp>
      <p:sp>
        <p:nvSpPr>
          <p:cNvPr id="14" name="object 14"/>
          <p:cNvSpPr txBox="1">
            <a:spLocks noGrp="1"/>
          </p:cNvSpPr>
          <p:nvPr>
            <p:ph type="title"/>
          </p:nvPr>
        </p:nvSpPr>
        <p:spPr>
          <a:prstGeom prst="rect">
            <a:avLst/>
          </a:prstGeom>
        </p:spPr>
        <p:txBody>
          <a:bodyPr vert="horz" wrap="square" lIns="0" tIns="188203" rIns="0" bIns="0" rtlCol="0">
            <a:spAutoFit/>
          </a:bodyPr>
          <a:lstStyle/>
          <a:p>
            <a:pPr marL="368300">
              <a:lnSpc>
                <a:spcPct val="100000"/>
              </a:lnSpc>
            </a:pPr>
            <a:r>
              <a:rPr sz="4000" spc="-5" dirty="0">
                <a:solidFill>
                  <a:srgbClr val="000000"/>
                </a:solidFill>
                <a:latin typeface="Yu Mincho"/>
                <a:cs typeface="Yu Mincho"/>
              </a:rPr>
              <a:t>写真の位置情報から個人情報が漏れないように注意</a:t>
            </a:r>
            <a:r>
              <a:rPr sz="4000" spc="-5" dirty="0">
                <a:solidFill>
                  <a:srgbClr val="000000"/>
                </a:solidFill>
                <a:latin typeface="Arial"/>
                <a:cs typeface="Arial"/>
              </a:rPr>
              <a:t>!!</a:t>
            </a:r>
            <a:endParaRPr sz="4000">
              <a:latin typeface="Arial"/>
              <a:cs typeface="Arial"/>
            </a:endParaRPr>
          </a:p>
        </p:txBody>
      </p:sp>
      <p:sp>
        <p:nvSpPr>
          <p:cNvPr id="15" name="object 15"/>
          <p:cNvSpPr txBox="1"/>
          <p:nvPr/>
        </p:nvSpPr>
        <p:spPr>
          <a:xfrm>
            <a:off x="393700" y="1016000"/>
            <a:ext cx="11889740" cy="579120"/>
          </a:xfrm>
          <a:prstGeom prst="rect">
            <a:avLst/>
          </a:prstGeom>
        </p:spPr>
        <p:txBody>
          <a:bodyPr vert="horz" wrap="square" lIns="0" tIns="0" rIns="0" bIns="0" rtlCol="0">
            <a:spAutoFit/>
          </a:bodyPr>
          <a:lstStyle/>
          <a:p>
            <a:pPr marL="12700">
              <a:lnSpc>
                <a:spcPct val="100000"/>
              </a:lnSpc>
            </a:pPr>
            <a:r>
              <a:rPr sz="3800" spc="370" dirty="0">
                <a:solidFill>
                  <a:srgbClr val="E32400"/>
                </a:solidFill>
                <a:latin typeface="Yu Mincho"/>
                <a:cs typeface="Yu Mincho"/>
              </a:rPr>
              <a:t>設定‹プライバシー‹位置情報サービス‹カメラ‹オフ</a:t>
            </a:r>
            <a:endParaRPr sz="3800">
              <a:latin typeface="Yu Mincho"/>
              <a:cs typeface="Yu Mincho"/>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0" y="9423400"/>
            <a:ext cx="8372475" cy="278130"/>
          </a:xfrm>
          <a:prstGeom prst="rect">
            <a:avLst/>
          </a:prstGeom>
        </p:spPr>
        <p:txBody>
          <a:bodyPr vert="horz" wrap="square" lIns="0" tIns="0" rIns="0" bIns="0" rtlCol="0">
            <a:spAutoFit/>
          </a:bodyPr>
          <a:lstStyle/>
          <a:p>
            <a:pPr marL="12700">
              <a:lnSpc>
                <a:spcPct val="100000"/>
              </a:lnSpc>
            </a:pPr>
            <a:r>
              <a:rPr sz="1700" spc="-20" dirty="0">
                <a:latin typeface="Yu Mincho"/>
                <a:cs typeface="Yu Mincho"/>
              </a:rPr>
              <a:t>イーンスパイア（株）横田秀珠の著作権を尊重しつつ、是非ノウハウをシェアしよう！</a:t>
            </a:r>
            <a:endParaRPr sz="1700">
              <a:latin typeface="Yu Mincho"/>
              <a:cs typeface="Yu Mincho"/>
            </a:endParaRPr>
          </a:p>
        </p:txBody>
      </p:sp>
      <p:sp>
        <p:nvSpPr>
          <p:cNvPr id="3" name="object 3"/>
          <p:cNvSpPr txBox="1"/>
          <p:nvPr/>
        </p:nvSpPr>
        <p:spPr>
          <a:xfrm>
            <a:off x="12725400" y="9410700"/>
            <a:ext cx="226060" cy="200025"/>
          </a:xfrm>
          <a:prstGeom prst="rect">
            <a:avLst/>
          </a:prstGeom>
        </p:spPr>
        <p:txBody>
          <a:bodyPr vert="horz" wrap="square" lIns="0" tIns="0" rIns="0" bIns="0" rtlCol="0">
            <a:spAutoFit/>
          </a:bodyPr>
          <a:lstStyle/>
          <a:p>
            <a:pPr marL="12700">
              <a:lnSpc>
                <a:spcPct val="100000"/>
              </a:lnSpc>
            </a:pPr>
            <a:r>
              <a:rPr sz="1200" spc="135" dirty="0">
                <a:latin typeface="Yu Mincho"/>
                <a:cs typeface="Yu Mincho"/>
              </a:rPr>
              <a:t>78</a:t>
            </a:r>
            <a:endParaRPr sz="1200">
              <a:latin typeface="Yu Mincho"/>
              <a:cs typeface="Yu Mincho"/>
            </a:endParaRPr>
          </a:p>
        </p:txBody>
      </p:sp>
      <p:sp>
        <p:nvSpPr>
          <p:cNvPr id="4" name="object 4"/>
          <p:cNvSpPr/>
          <p:nvPr/>
        </p:nvSpPr>
        <p:spPr>
          <a:xfrm>
            <a:off x="25400" y="825500"/>
            <a:ext cx="4381500" cy="85725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67200" y="825500"/>
            <a:ext cx="4368800" cy="85725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470900" y="825500"/>
            <a:ext cx="4381500" cy="8572500"/>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264403" rIns="0" bIns="0" rtlCol="0">
            <a:spAutoFit/>
          </a:bodyPr>
          <a:lstStyle/>
          <a:p>
            <a:pPr marL="165100">
              <a:lnSpc>
                <a:spcPct val="100000"/>
              </a:lnSpc>
            </a:pPr>
            <a:r>
              <a:rPr sz="3600" spc="90" dirty="0">
                <a:solidFill>
                  <a:srgbClr val="000000"/>
                </a:solidFill>
              </a:rPr>
              <a:t>Instagramでフォロワーの多いアカウントにコメントスパム</a:t>
            </a:r>
            <a:endParaRPr sz="3600"/>
          </a:p>
        </p:txBody>
      </p:sp>
      <p:sp>
        <p:nvSpPr>
          <p:cNvPr id="8" name="object 8"/>
          <p:cNvSpPr/>
          <p:nvPr/>
        </p:nvSpPr>
        <p:spPr>
          <a:xfrm>
            <a:off x="533400" y="2006600"/>
            <a:ext cx="3429000" cy="608330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495300" y="8386988"/>
            <a:ext cx="3434079" cy="701675"/>
          </a:xfrm>
          <a:prstGeom prst="rect">
            <a:avLst/>
          </a:prstGeom>
        </p:spPr>
        <p:txBody>
          <a:bodyPr vert="horz" wrap="square" lIns="0" tIns="0" rIns="0" bIns="0" rtlCol="0">
            <a:spAutoFit/>
          </a:bodyPr>
          <a:lstStyle/>
          <a:p>
            <a:pPr marL="723900" marR="5080" indent="-711200">
              <a:lnSpc>
                <a:spcPct val="102299"/>
              </a:lnSpc>
            </a:pPr>
            <a:r>
              <a:rPr sz="2200" b="1" u="heavy" spc="25" dirty="0">
                <a:solidFill>
                  <a:srgbClr val="FFFFFF"/>
                </a:solidFill>
                <a:latin typeface="Calibri"/>
                <a:cs typeface="Calibri"/>
              </a:rPr>
              <a:t>ht</a:t>
            </a:r>
            <a:r>
              <a:rPr sz="2200" b="1" u="heavy" spc="45" dirty="0">
                <a:solidFill>
                  <a:srgbClr val="FFFFFF"/>
                </a:solidFill>
                <a:latin typeface="Calibri"/>
                <a:cs typeface="Calibri"/>
              </a:rPr>
              <a:t>t</a:t>
            </a:r>
            <a:r>
              <a:rPr sz="2200" b="1" u="heavy" spc="20" dirty="0">
                <a:solidFill>
                  <a:srgbClr val="FFFFFF"/>
                </a:solidFill>
                <a:latin typeface="Calibri"/>
                <a:cs typeface="Calibri"/>
              </a:rPr>
              <a:t>p</a:t>
            </a:r>
            <a:r>
              <a:rPr sz="2200" b="1" u="heavy" spc="10" dirty="0">
                <a:solidFill>
                  <a:srgbClr val="FFFFFF"/>
                </a:solidFill>
                <a:latin typeface="Calibri"/>
                <a:cs typeface="Calibri"/>
              </a:rPr>
              <a:t>s</a:t>
            </a:r>
            <a:r>
              <a:rPr sz="2200" b="1" u="heavy" spc="-70" dirty="0">
                <a:solidFill>
                  <a:srgbClr val="FFFFFF"/>
                </a:solidFill>
                <a:latin typeface="Calibri"/>
                <a:cs typeface="Calibri"/>
              </a:rPr>
              <a:t>:</a:t>
            </a:r>
            <a:r>
              <a:rPr sz="2200" b="1" u="heavy" spc="-330" dirty="0">
                <a:solidFill>
                  <a:srgbClr val="FFFFFF"/>
                </a:solidFill>
                <a:latin typeface="Calibri"/>
                <a:cs typeface="Calibri"/>
              </a:rPr>
              <a:t>//</a:t>
            </a:r>
            <a:r>
              <a:rPr sz="2200" b="1" u="heavy" spc="20" dirty="0">
                <a:solidFill>
                  <a:srgbClr val="FFFFFF"/>
                </a:solidFill>
                <a:latin typeface="Calibri"/>
                <a:cs typeface="Calibri"/>
                <a:hlinkClick r:id="rId4"/>
              </a:rPr>
              <a:t>ww</a:t>
            </a:r>
            <a:r>
              <a:rPr sz="2200" b="1" u="heavy" spc="-70" dirty="0">
                <a:solidFill>
                  <a:srgbClr val="FFFFFF"/>
                </a:solidFill>
                <a:latin typeface="Calibri"/>
                <a:cs typeface="Calibri"/>
                <a:hlinkClick r:id="rId4"/>
              </a:rPr>
              <a:t>w</a:t>
            </a:r>
            <a:r>
              <a:rPr sz="2200" b="1" u="heavy" spc="-50" dirty="0">
                <a:solidFill>
                  <a:srgbClr val="FFFFFF"/>
                </a:solidFill>
                <a:latin typeface="Calibri"/>
                <a:cs typeface="Calibri"/>
                <a:hlinkClick r:id="rId4"/>
              </a:rPr>
              <a:t>.</a:t>
            </a:r>
            <a:r>
              <a:rPr sz="2200" b="1" u="heavy" dirty="0">
                <a:solidFill>
                  <a:srgbClr val="FFFFFF"/>
                </a:solidFill>
                <a:latin typeface="Calibri"/>
                <a:cs typeface="Calibri"/>
                <a:hlinkClick r:id="rId4"/>
              </a:rPr>
              <a:t>in</a:t>
            </a:r>
            <a:r>
              <a:rPr sz="2200" b="1" u="heavy" spc="5" dirty="0">
                <a:solidFill>
                  <a:srgbClr val="FFFFFF"/>
                </a:solidFill>
                <a:latin typeface="Calibri"/>
                <a:cs typeface="Calibri"/>
                <a:hlinkClick r:id="rId4"/>
              </a:rPr>
              <a:t>s</a:t>
            </a:r>
            <a:r>
              <a:rPr sz="2200" b="1" u="heavy" spc="45" dirty="0">
                <a:solidFill>
                  <a:srgbClr val="FFFFFF"/>
                </a:solidFill>
                <a:latin typeface="Calibri"/>
                <a:cs typeface="Calibri"/>
                <a:hlinkClick r:id="rId4"/>
              </a:rPr>
              <a:t>t</a:t>
            </a:r>
            <a:r>
              <a:rPr sz="2200" b="1" u="heavy" spc="-25" dirty="0">
                <a:solidFill>
                  <a:srgbClr val="FFFFFF"/>
                </a:solidFill>
                <a:latin typeface="Calibri"/>
                <a:cs typeface="Calibri"/>
                <a:hlinkClick r:id="rId4"/>
              </a:rPr>
              <a:t>a</a:t>
            </a:r>
            <a:r>
              <a:rPr sz="2200" b="1" u="heavy" spc="35" dirty="0">
                <a:solidFill>
                  <a:srgbClr val="FFFFFF"/>
                </a:solidFill>
                <a:latin typeface="Calibri"/>
                <a:cs typeface="Calibri"/>
                <a:hlinkClick r:id="rId4"/>
              </a:rPr>
              <a:t>g</a:t>
            </a:r>
            <a:r>
              <a:rPr sz="2200" b="1" u="heavy" spc="55" dirty="0">
                <a:solidFill>
                  <a:srgbClr val="FFFFFF"/>
                </a:solidFill>
                <a:latin typeface="Calibri"/>
                <a:cs typeface="Calibri"/>
                <a:hlinkClick r:id="rId4"/>
              </a:rPr>
              <a:t>ra</a:t>
            </a:r>
            <a:r>
              <a:rPr sz="2200" b="1" u="heavy" spc="70" dirty="0">
                <a:solidFill>
                  <a:srgbClr val="FFFFFF"/>
                </a:solidFill>
                <a:latin typeface="Calibri"/>
                <a:cs typeface="Calibri"/>
                <a:hlinkClick r:id="rId4"/>
              </a:rPr>
              <a:t>m</a:t>
            </a:r>
            <a:r>
              <a:rPr sz="2200" b="1" u="heavy" spc="-50" dirty="0">
                <a:solidFill>
                  <a:srgbClr val="FFFFFF"/>
                </a:solidFill>
                <a:latin typeface="Calibri"/>
                <a:cs typeface="Calibri"/>
                <a:hlinkClick r:id="rId4"/>
              </a:rPr>
              <a:t>.</a:t>
            </a:r>
            <a:r>
              <a:rPr sz="2200" b="1" u="heavy" spc="90" dirty="0">
                <a:solidFill>
                  <a:srgbClr val="FFFFFF"/>
                </a:solidFill>
                <a:latin typeface="Calibri"/>
                <a:cs typeface="Calibri"/>
                <a:hlinkClick r:id="rId4"/>
              </a:rPr>
              <a:t>c</a:t>
            </a:r>
            <a:r>
              <a:rPr sz="2200" b="1" u="heavy" spc="75" dirty="0">
                <a:solidFill>
                  <a:srgbClr val="FFFFFF"/>
                </a:solidFill>
                <a:latin typeface="Calibri"/>
                <a:cs typeface="Calibri"/>
                <a:hlinkClick r:id="rId4"/>
              </a:rPr>
              <a:t>o</a:t>
            </a:r>
            <a:r>
              <a:rPr sz="2200" b="1" u="heavy" spc="70" dirty="0">
                <a:solidFill>
                  <a:srgbClr val="FFFFFF"/>
                </a:solidFill>
                <a:latin typeface="Calibri"/>
                <a:cs typeface="Calibri"/>
                <a:hlinkClick r:id="rId4"/>
              </a:rPr>
              <a:t>m</a:t>
            </a:r>
            <a:r>
              <a:rPr sz="2200" b="1" u="heavy" spc="-250" dirty="0">
                <a:solidFill>
                  <a:srgbClr val="FFFFFF"/>
                </a:solidFill>
                <a:latin typeface="Calibri"/>
                <a:cs typeface="Calibri"/>
                <a:hlinkClick r:id="rId4"/>
              </a:rPr>
              <a:t>/ </a:t>
            </a:r>
            <a:r>
              <a:rPr sz="2200" b="1" spc="-175" dirty="0">
                <a:solidFill>
                  <a:srgbClr val="FFFFFF"/>
                </a:solidFill>
                <a:latin typeface="Calibri"/>
                <a:cs typeface="Calibri"/>
              </a:rPr>
              <a:t> </a:t>
            </a:r>
            <a:r>
              <a:rPr sz="2200" b="1" u="heavy" spc="40" dirty="0">
                <a:solidFill>
                  <a:srgbClr val="FFFFFF"/>
                </a:solidFill>
                <a:latin typeface="Calibri"/>
                <a:cs typeface="Calibri"/>
              </a:rPr>
              <a:t>p/BB1iX8-wkcB/</a:t>
            </a:r>
            <a:endParaRPr sz="2200">
              <a:latin typeface="Calibri"/>
              <a:cs typeface="Calibri"/>
            </a:endParaRPr>
          </a:p>
        </p:txBody>
      </p:sp>
      <p:sp>
        <p:nvSpPr>
          <p:cNvPr id="10" name="object 10"/>
          <p:cNvSpPr/>
          <p:nvPr/>
        </p:nvSpPr>
        <p:spPr>
          <a:xfrm>
            <a:off x="4762500" y="2019300"/>
            <a:ext cx="3479800" cy="6210300"/>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4787900" y="8386988"/>
            <a:ext cx="3434079" cy="701675"/>
          </a:xfrm>
          <a:prstGeom prst="rect">
            <a:avLst/>
          </a:prstGeom>
        </p:spPr>
        <p:txBody>
          <a:bodyPr vert="horz" wrap="square" lIns="0" tIns="0" rIns="0" bIns="0" rtlCol="0">
            <a:spAutoFit/>
          </a:bodyPr>
          <a:lstStyle/>
          <a:p>
            <a:pPr marL="622300" marR="5080" indent="-609600">
              <a:lnSpc>
                <a:spcPct val="102299"/>
              </a:lnSpc>
            </a:pPr>
            <a:r>
              <a:rPr sz="2200" b="1" spc="25" dirty="0">
                <a:solidFill>
                  <a:srgbClr val="FFFFFF"/>
                </a:solidFill>
                <a:latin typeface="Calibri"/>
                <a:cs typeface="Calibri"/>
              </a:rPr>
              <a:t>ht</a:t>
            </a:r>
            <a:r>
              <a:rPr sz="2200" b="1" spc="45" dirty="0">
                <a:solidFill>
                  <a:srgbClr val="FFFFFF"/>
                </a:solidFill>
                <a:latin typeface="Calibri"/>
                <a:cs typeface="Calibri"/>
              </a:rPr>
              <a:t>t</a:t>
            </a:r>
            <a:r>
              <a:rPr sz="2200" b="1" spc="20" dirty="0">
                <a:solidFill>
                  <a:srgbClr val="FFFFFF"/>
                </a:solidFill>
                <a:latin typeface="Calibri"/>
                <a:cs typeface="Calibri"/>
              </a:rPr>
              <a:t>p</a:t>
            </a:r>
            <a:r>
              <a:rPr sz="2200" b="1" spc="10" dirty="0">
                <a:solidFill>
                  <a:srgbClr val="FFFFFF"/>
                </a:solidFill>
                <a:latin typeface="Calibri"/>
                <a:cs typeface="Calibri"/>
              </a:rPr>
              <a:t>s</a:t>
            </a:r>
            <a:r>
              <a:rPr sz="2200" b="1" spc="-70" dirty="0">
                <a:solidFill>
                  <a:srgbClr val="FFFFFF"/>
                </a:solidFill>
                <a:latin typeface="Calibri"/>
                <a:cs typeface="Calibri"/>
              </a:rPr>
              <a:t>:</a:t>
            </a:r>
            <a:r>
              <a:rPr sz="2200" b="1" spc="-330" dirty="0">
                <a:solidFill>
                  <a:srgbClr val="FFFFFF"/>
                </a:solidFill>
                <a:latin typeface="Calibri"/>
                <a:cs typeface="Calibri"/>
              </a:rPr>
              <a:t>//</a:t>
            </a:r>
            <a:r>
              <a:rPr sz="2200" b="1" spc="20" dirty="0">
                <a:solidFill>
                  <a:srgbClr val="FFFFFF"/>
                </a:solidFill>
                <a:latin typeface="Calibri"/>
                <a:cs typeface="Calibri"/>
                <a:hlinkClick r:id="rId4"/>
              </a:rPr>
              <a:t>ww</a:t>
            </a:r>
            <a:r>
              <a:rPr sz="2200" b="1" spc="-70" dirty="0">
                <a:solidFill>
                  <a:srgbClr val="FFFFFF"/>
                </a:solidFill>
                <a:latin typeface="Calibri"/>
                <a:cs typeface="Calibri"/>
                <a:hlinkClick r:id="rId4"/>
              </a:rPr>
              <a:t>w</a:t>
            </a:r>
            <a:r>
              <a:rPr sz="2200" b="1" spc="-50" dirty="0">
                <a:solidFill>
                  <a:srgbClr val="FFFFFF"/>
                </a:solidFill>
                <a:latin typeface="Calibri"/>
                <a:cs typeface="Calibri"/>
                <a:hlinkClick r:id="rId4"/>
              </a:rPr>
              <a:t>.</a:t>
            </a:r>
            <a:r>
              <a:rPr sz="2200" b="1" dirty="0">
                <a:solidFill>
                  <a:srgbClr val="FFFFFF"/>
                </a:solidFill>
                <a:latin typeface="Calibri"/>
                <a:cs typeface="Calibri"/>
                <a:hlinkClick r:id="rId4"/>
              </a:rPr>
              <a:t>in</a:t>
            </a:r>
            <a:r>
              <a:rPr sz="2200" b="1" spc="5" dirty="0">
                <a:solidFill>
                  <a:srgbClr val="FFFFFF"/>
                </a:solidFill>
                <a:latin typeface="Calibri"/>
                <a:cs typeface="Calibri"/>
                <a:hlinkClick r:id="rId4"/>
              </a:rPr>
              <a:t>s</a:t>
            </a:r>
            <a:r>
              <a:rPr sz="2200" b="1" spc="45" dirty="0">
                <a:solidFill>
                  <a:srgbClr val="FFFFFF"/>
                </a:solidFill>
                <a:latin typeface="Calibri"/>
                <a:cs typeface="Calibri"/>
                <a:hlinkClick r:id="rId4"/>
              </a:rPr>
              <a:t>t</a:t>
            </a:r>
            <a:r>
              <a:rPr sz="2200" b="1" spc="-25" dirty="0">
                <a:solidFill>
                  <a:srgbClr val="FFFFFF"/>
                </a:solidFill>
                <a:latin typeface="Calibri"/>
                <a:cs typeface="Calibri"/>
                <a:hlinkClick r:id="rId4"/>
              </a:rPr>
              <a:t>a</a:t>
            </a:r>
            <a:r>
              <a:rPr sz="2200" b="1" spc="35" dirty="0">
                <a:solidFill>
                  <a:srgbClr val="FFFFFF"/>
                </a:solidFill>
                <a:latin typeface="Calibri"/>
                <a:cs typeface="Calibri"/>
                <a:hlinkClick r:id="rId4"/>
              </a:rPr>
              <a:t>g</a:t>
            </a:r>
            <a:r>
              <a:rPr sz="2200" b="1" spc="55" dirty="0">
                <a:solidFill>
                  <a:srgbClr val="FFFFFF"/>
                </a:solidFill>
                <a:latin typeface="Calibri"/>
                <a:cs typeface="Calibri"/>
                <a:hlinkClick r:id="rId4"/>
              </a:rPr>
              <a:t>ra</a:t>
            </a:r>
            <a:r>
              <a:rPr sz="2200" b="1" spc="70" dirty="0">
                <a:solidFill>
                  <a:srgbClr val="FFFFFF"/>
                </a:solidFill>
                <a:latin typeface="Calibri"/>
                <a:cs typeface="Calibri"/>
                <a:hlinkClick r:id="rId4"/>
              </a:rPr>
              <a:t>m</a:t>
            </a:r>
            <a:r>
              <a:rPr sz="2200" b="1" spc="-50" dirty="0">
                <a:solidFill>
                  <a:srgbClr val="FFFFFF"/>
                </a:solidFill>
                <a:latin typeface="Calibri"/>
                <a:cs typeface="Calibri"/>
                <a:hlinkClick r:id="rId4"/>
              </a:rPr>
              <a:t>.</a:t>
            </a:r>
            <a:r>
              <a:rPr sz="2200" b="1" spc="90" dirty="0">
                <a:solidFill>
                  <a:srgbClr val="FFFFFF"/>
                </a:solidFill>
                <a:latin typeface="Calibri"/>
                <a:cs typeface="Calibri"/>
                <a:hlinkClick r:id="rId4"/>
              </a:rPr>
              <a:t>c</a:t>
            </a:r>
            <a:r>
              <a:rPr sz="2200" b="1" spc="75" dirty="0">
                <a:solidFill>
                  <a:srgbClr val="FFFFFF"/>
                </a:solidFill>
                <a:latin typeface="Calibri"/>
                <a:cs typeface="Calibri"/>
                <a:hlinkClick r:id="rId4"/>
              </a:rPr>
              <a:t>o</a:t>
            </a:r>
            <a:r>
              <a:rPr sz="2200" b="1" spc="70" dirty="0">
                <a:solidFill>
                  <a:srgbClr val="FFFFFF"/>
                </a:solidFill>
                <a:latin typeface="Calibri"/>
                <a:cs typeface="Calibri"/>
                <a:hlinkClick r:id="rId4"/>
              </a:rPr>
              <a:t>m</a:t>
            </a:r>
            <a:r>
              <a:rPr sz="2200" b="1" spc="-250" dirty="0">
                <a:solidFill>
                  <a:srgbClr val="FFFFFF"/>
                </a:solidFill>
                <a:latin typeface="Calibri"/>
                <a:cs typeface="Calibri"/>
                <a:hlinkClick r:id="rId4"/>
              </a:rPr>
              <a:t>/ </a:t>
            </a:r>
            <a:r>
              <a:rPr sz="2200" b="1" spc="-175" dirty="0">
                <a:solidFill>
                  <a:srgbClr val="FFFFFF"/>
                </a:solidFill>
                <a:latin typeface="Calibri"/>
                <a:cs typeface="Calibri"/>
              </a:rPr>
              <a:t> </a:t>
            </a:r>
            <a:r>
              <a:rPr sz="2200" b="1" spc="35" dirty="0">
                <a:solidFill>
                  <a:srgbClr val="FFFFFF"/>
                </a:solidFill>
                <a:latin typeface="Calibri"/>
                <a:cs typeface="Calibri"/>
              </a:rPr>
              <a:t>p/BB32w7pwCcB/</a:t>
            </a:r>
            <a:endParaRPr sz="2200">
              <a:latin typeface="Calibri"/>
              <a:cs typeface="Calibri"/>
            </a:endParaRPr>
          </a:p>
        </p:txBody>
      </p:sp>
      <p:sp>
        <p:nvSpPr>
          <p:cNvPr id="12" name="object 12"/>
          <p:cNvSpPr/>
          <p:nvPr/>
        </p:nvSpPr>
        <p:spPr>
          <a:xfrm>
            <a:off x="8940800" y="2006600"/>
            <a:ext cx="3517900" cy="6235700"/>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2424938" y="7159700"/>
            <a:ext cx="705485" cy="203200"/>
          </a:xfrm>
          <a:custGeom>
            <a:avLst/>
            <a:gdLst/>
            <a:ahLst/>
            <a:cxnLst/>
            <a:rect l="l" t="t" r="r" b="b"/>
            <a:pathLst>
              <a:path w="705485" h="203200">
                <a:moveTo>
                  <a:pt x="0" y="0"/>
                </a:moveTo>
                <a:lnTo>
                  <a:pt x="705279" y="0"/>
                </a:lnTo>
                <a:lnTo>
                  <a:pt x="705279" y="203200"/>
                </a:lnTo>
                <a:lnTo>
                  <a:pt x="0" y="203200"/>
                </a:lnTo>
                <a:lnTo>
                  <a:pt x="0" y="0"/>
                </a:lnTo>
                <a:close/>
              </a:path>
            </a:pathLst>
          </a:custGeom>
          <a:ln w="50800">
            <a:solidFill>
              <a:srgbClr val="FF2600"/>
            </a:solidFill>
          </a:ln>
        </p:spPr>
        <p:txBody>
          <a:bodyPr wrap="square" lIns="0" tIns="0" rIns="0" bIns="0" rtlCol="0"/>
          <a:lstStyle/>
          <a:p>
            <a:endParaRPr/>
          </a:p>
        </p:txBody>
      </p:sp>
      <p:sp>
        <p:nvSpPr>
          <p:cNvPr id="14" name="object 14"/>
          <p:cNvSpPr/>
          <p:nvPr/>
        </p:nvSpPr>
        <p:spPr>
          <a:xfrm>
            <a:off x="7258431" y="6578955"/>
            <a:ext cx="705485" cy="203200"/>
          </a:xfrm>
          <a:custGeom>
            <a:avLst/>
            <a:gdLst/>
            <a:ahLst/>
            <a:cxnLst/>
            <a:rect l="l" t="t" r="r" b="b"/>
            <a:pathLst>
              <a:path w="705484" h="203200">
                <a:moveTo>
                  <a:pt x="0" y="0"/>
                </a:moveTo>
                <a:lnTo>
                  <a:pt x="705279" y="0"/>
                </a:lnTo>
                <a:lnTo>
                  <a:pt x="705279" y="203200"/>
                </a:lnTo>
                <a:lnTo>
                  <a:pt x="0" y="203200"/>
                </a:lnTo>
                <a:lnTo>
                  <a:pt x="0" y="0"/>
                </a:lnTo>
                <a:close/>
              </a:path>
            </a:pathLst>
          </a:custGeom>
          <a:ln w="50800">
            <a:solidFill>
              <a:srgbClr val="0433FF"/>
            </a:solidFill>
          </a:ln>
        </p:spPr>
        <p:txBody>
          <a:bodyPr wrap="square" lIns="0" tIns="0" rIns="0" bIns="0" rtlCol="0"/>
          <a:lstStyle/>
          <a:p>
            <a:endParaRPr/>
          </a:p>
        </p:txBody>
      </p:sp>
      <p:sp>
        <p:nvSpPr>
          <p:cNvPr id="15" name="object 15"/>
          <p:cNvSpPr/>
          <p:nvPr/>
        </p:nvSpPr>
        <p:spPr>
          <a:xfrm>
            <a:off x="6005055" y="7235900"/>
            <a:ext cx="705485" cy="203200"/>
          </a:xfrm>
          <a:custGeom>
            <a:avLst/>
            <a:gdLst/>
            <a:ahLst/>
            <a:cxnLst/>
            <a:rect l="l" t="t" r="r" b="b"/>
            <a:pathLst>
              <a:path w="705484" h="203200">
                <a:moveTo>
                  <a:pt x="0" y="0"/>
                </a:moveTo>
                <a:lnTo>
                  <a:pt x="705279" y="0"/>
                </a:lnTo>
                <a:lnTo>
                  <a:pt x="705279" y="203200"/>
                </a:lnTo>
                <a:lnTo>
                  <a:pt x="0" y="203200"/>
                </a:lnTo>
                <a:lnTo>
                  <a:pt x="0" y="0"/>
                </a:lnTo>
                <a:close/>
              </a:path>
            </a:pathLst>
          </a:custGeom>
          <a:ln w="50800">
            <a:solidFill>
              <a:srgbClr val="0433FF"/>
            </a:solidFill>
          </a:ln>
        </p:spPr>
        <p:txBody>
          <a:bodyPr wrap="square" lIns="0" tIns="0" rIns="0" bIns="0" rtlCol="0"/>
          <a:lstStyle/>
          <a:p>
            <a:endParaRPr/>
          </a:p>
        </p:txBody>
      </p:sp>
      <p:sp>
        <p:nvSpPr>
          <p:cNvPr id="16" name="object 16"/>
          <p:cNvSpPr/>
          <p:nvPr/>
        </p:nvSpPr>
        <p:spPr>
          <a:xfrm>
            <a:off x="5477395" y="6047841"/>
            <a:ext cx="705485" cy="203200"/>
          </a:xfrm>
          <a:custGeom>
            <a:avLst/>
            <a:gdLst/>
            <a:ahLst/>
            <a:cxnLst/>
            <a:rect l="l" t="t" r="r" b="b"/>
            <a:pathLst>
              <a:path w="705485" h="203200">
                <a:moveTo>
                  <a:pt x="0" y="0"/>
                </a:moveTo>
                <a:lnTo>
                  <a:pt x="705279" y="0"/>
                </a:lnTo>
                <a:lnTo>
                  <a:pt x="705279" y="203200"/>
                </a:lnTo>
                <a:lnTo>
                  <a:pt x="0" y="203200"/>
                </a:lnTo>
                <a:lnTo>
                  <a:pt x="0" y="0"/>
                </a:lnTo>
                <a:close/>
              </a:path>
            </a:pathLst>
          </a:custGeom>
          <a:ln w="50800">
            <a:solidFill>
              <a:srgbClr val="FF2600"/>
            </a:solidFill>
          </a:ln>
        </p:spPr>
        <p:txBody>
          <a:bodyPr wrap="square" lIns="0" tIns="0" rIns="0" bIns="0" rtlCol="0"/>
          <a:lstStyle/>
          <a:p>
            <a:endParaRPr/>
          </a:p>
        </p:txBody>
      </p:sp>
      <p:sp>
        <p:nvSpPr>
          <p:cNvPr id="17" name="object 17"/>
          <p:cNvSpPr/>
          <p:nvPr/>
        </p:nvSpPr>
        <p:spPr>
          <a:xfrm>
            <a:off x="9423069" y="4289209"/>
            <a:ext cx="1000125" cy="203200"/>
          </a:xfrm>
          <a:custGeom>
            <a:avLst/>
            <a:gdLst/>
            <a:ahLst/>
            <a:cxnLst/>
            <a:rect l="l" t="t" r="r" b="b"/>
            <a:pathLst>
              <a:path w="1000125" h="203200">
                <a:moveTo>
                  <a:pt x="0" y="0"/>
                </a:moveTo>
                <a:lnTo>
                  <a:pt x="999505" y="0"/>
                </a:lnTo>
                <a:lnTo>
                  <a:pt x="999505" y="203200"/>
                </a:lnTo>
                <a:lnTo>
                  <a:pt x="0" y="203200"/>
                </a:lnTo>
                <a:lnTo>
                  <a:pt x="0" y="0"/>
                </a:lnTo>
                <a:close/>
              </a:path>
            </a:pathLst>
          </a:custGeom>
          <a:ln w="50800">
            <a:solidFill>
              <a:srgbClr val="00F900"/>
            </a:solidFill>
          </a:ln>
        </p:spPr>
        <p:txBody>
          <a:bodyPr wrap="square" lIns="0" tIns="0" rIns="0" bIns="0" rtlCol="0"/>
          <a:lstStyle/>
          <a:p>
            <a:endParaRPr/>
          </a:p>
        </p:txBody>
      </p:sp>
      <p:sp>
        <p:nvSpPr>
          <p:cNvPr id="18" name="object 18"/>
          <p:cNvSpPr/>
          <p:nvPr/>
        </p:nvSpPr>
        <p:spPr>
          <a:xfrm>
            <a:off x="10328592" y="5760923"/>
            <a:ext cx="1000125" cy="203200"/>
          </a:xfrm>
          <a:custGeom>
            <a:avLst/>
            <a:gdLst/>
            <a:ahLst/>
            <a:cxnLst/>
            <a:rect l="l" t="t" r="r" b="b"/>
            <a:pathLst>
              <a:path w="1000125" h="203200">
                <a:moveTo>
                  <a:pt x="0" y="0"/>
                </a:moveTo>
                <a:lnTo>
                  <a:pt x="999505" y="0"/>
                </a:lnTo>
                <a:lnTo>
                  <a:pt x="999505" y="203200"/>
                </a:lnTo>
                <a:lnTo>
                  <a:pt x="0" y="203200"/>
                </a:lnTo>
                <a:lnTo>
                  <a:pt x="0" y="0"/>
                </a:lnTo>
                <a:close/>
              </a:path>
            </a:pathLst>
          </a:custGeom>
          <a:ln w="50800">
            <a:solidFill>
              <a:srgbClr val="FF9300"/>
            </a:solidFill>
          </a:ln>
        </p:spPr>
        <p:txBody>
          <a:bodyPr wrap="square" lIns="0" tIns="0" rIns="0" bIns="0" rtlCol="0"/>
          <a:lstStyle/>
          <a:p>
            <a:endParaRPr/>
          </a:p>
        </p:txBody>
      </p:sp>
      <p:sp>
        <p:nvSpPr>
          <p:cNvPr id="19" name="object 19"/>
          <p:cNvSpPr/>
          <p:nvPr/>
        </p:nvSpPr>
        <p:spPr>
          <a:xfrm>
            <a:off x="10909083" y="6528155"/>
            <a:ext cx="705485" cy="203200"/>
          </a:xfrm>
          <a:custGeom>
            <a:avLst/>
            <a:gdLst/>
            <a:ahLst/>
            <a:cxnLst/>
            <a:rect l="l" t="t" r="r" b="b"/>
            <a:pathLst>
              <a:path w="705484" h="203200">
                <a:moveTo>
                  <a:pt x="0" y="0"/>
                </a:moveTo>
                <a:lnTo>
                  <a:pt x="705279" y="0"/>
                </a:lnTo>
                <a:lnTo>
                  <a:pt x="705279" y="203200"/>
                </a:lnTo>
                <a:lnTo>
                  <a:pt x="0" y="203200"/>
                </a:lnTo>
                <a:lnTo>
                  <a:pt x="0" y="0"/>
                </a:lnTo>
                <a:close/>
              </a:path>
            </a:pathLst>
          </a:custGeom>
          <a:ln w="50800">
            <a:solidFill>
              <a:srgbClr val="D783FF"/>
            </a:solidFill>
          </a:ln>
        </p:spPr>
        <p:txBody>
          <a:bodyPr wrap="square" lIns="0" tIns="0" rIns="0" bIns="0" rtlCol="0"/>
          <a:lstStyle/>
          <a:p>
            <a:endParaRPr/>
          </a:p>
        </p:txBody>
      </p:sp>
      <p:sp>
        <p:nvSpPr>
          <p:cNvPr id="20" name="object 20"/>
          <p:cNvSpPr/>
          <p:nvPr/>
        </p:nvSpPr>
        <p:spPr>
          <a:xfrm>
            <a:off x="9384969" y="7439964"/>
            <a:ext cx="1000125" cy="203200"/>
          </a:xfrm>
          <a:custGeom>
            <a:avLst/>
            <a:gdLst/>
            <a:ahLst/>
            <a:cxnLst/>
            <a:rect l="l" t="t" r="r" b="b"/>
            <a:pathLst>
              <a:path w="1000125" h="203200">
                <a:moveTo>
                  <a:pt x="0" y="0"/>
                </a:moveTo>
                <a:lnTo>
                  <a:pt x="999505" y="0"/>
                </a:lnTo>
                <a:lnTo>
                  <a:pt x="999505" y="203200"/>
                </a:lnTo>
                <a:lnTo>
                  <a:pt x="0" y="203200"/>
                </a:lnTo>
                <a:lnTo>
                  <a:pt x="0" y="0"/>
                </a:lnTo>
                <a:close/>
              </a:path>
            </a:pathLst>
          </a:custGeom>
          <a:ln w="50800">
            <a:solidFill>
              <a:srgbClr val="FF9300"/>
            </a:solidFill>
          </a:ln>
        </p:spPr>
        <p:txBody>
          <a:bodyPr wrap="square" lIns="0" tIns="0" rIns="0" bIns="0" rtlCol="0"/>
          <a:lstStyle/>
          <a:p>
            <a:endParaRPr/>
          </a:p>
        </p:txBody>
      </p:sp>
      <p:sp>
        <p:nvSpPr>
          <p:cNvPr id="21" name="object 21"/>
          <p:cNvSpPr txBox="1"/>
          <p:nvPr/>
        </p:nvSpPr>
        <p:spPr>
          <a:xfrm>
            <a:off x="8915400" y="8386988"/>
            <a:ext cx="3434079" cy="701675"/>
          </a:xfrm>
          <a:prstGeom prst="rect">
            <a:avLst/>
          </a:prstGeom>
        </p:spPr>
        <p:txBody>
          <a:bodyPr vert="horz" wrap="square" lIns="0" tIns="0" rIns="0" bIns="0" rtlCol="0">
            <a:spAutoFit/>
          </a:bodyPr>
          <a:lstStyle/>
          <a:p>
            <a:pPr marL="647700" marR="5080" indent="-635000">
              <a:lnSpc>
                <a:spcPct val="102299"/>
              </a:lnSpc>
            </a:pPr>
            <a:r>
              <a:rPr sz="2200" b="1" u="heavy" spc="25" dirty="0">
                <a:solidFill>
                  <a:srgbClr val="FFFFFF"/>
                </a:solidFill>
                <a:latin typeface="Calibri"/>
                <a:cs typeface="Calibri"/>
              </a:rPr>
              <a:t>ht</a:t>
            </a:r>
            <a:r>
              <a:rPr sz="2200" b="1" u="heavy" spc="45" dirty="0">
                <a:solidFill>
                  <a:srgbClr val="FFFFFF"/>
                </a:solidFill>
                <a:latin typeface="Calibri"/>
                <a:cs typeface="Calibri"/>
              </a:rPr>
              <a:t>t</a:t>
            </a:r>
            <a:r>
              <a:rPr sz="2200" b="1" u="heavy" spc="20" dirty="0">
                <a:solidFill>
                  <a:srgbClr val="FFFFFF"/>
                </a:solidFill>
                <a:latin typeface="Calibri"/>
                <a:cs typeface="Calibri"/>
              </a:rPr>
              <a:t>p</a:t>
            </a:r>
            <a:r>
              <a:rPr sz="2200" b="1" u="heavy" spc="10" dirty="0">
                <a:solidFill>
                  <a:srgbClr val="FFFFFF"/>
                </a:solidFill>
                <a:latin typeface="Calibri"/>
                <a:cs typeface="Calibri"/>
              </a:rPr>
              <a:t>s</a:t>
            </a:r>
            <a:r>
              <a:rPr sz="2200" b="1" u="heavy" spc="-70" dirty="0">
                <a:solidFill>
                  <a:srgbClr val="FFFFFF"/>
                </a:solidFill>
                <a:latin typeface="Calibri"/>
                <a:cs typeface="Calibri"/>
              </a:rPr>
              <a:t>:</a:t>
            </a:r>
            <a:r>
              <a:rPr sz="2200" b="1" u="heavy" spc="-330" dirty="0">
                <a:solidFill>
                  <a:srgbClr val="FFFFFF"/>
                </a:solidFill>
                <a:latin typeface="Calibri"/>
                <a:cs typeface="Calibri"/>
              </a:rPr>
              <a:t>//</a:t>
            </a:r>
            <a:r>
              <a:rPr sz="2200" b="1" u="heavy" spc="20" dirty="0">
                <a:solidFill>
                  <a:srgbClr val="FFFFFF"/>
                </a:solidFill>
                <a:latin typeface="Calibri"/>
                <a:cs typeface="Calibri"/>
                <a:hlinkClick r:id="rId4"/>
              </a:rPr>
              <a:t>ww</a:t>
            </a:r>
            <a:r>
              <a:rPr sz="2200" b="1" u="heavy" spc="-70" dirty="0">
                <a:solidFill>
                  <a:srgbClr val="FFFFFF"/>
                </a:solidFill>
                <a:latin typeface="Calibri"/>
                <a:cs typeface="Calibri"/>
                <a:hlinkClick r:id="rId4"/>
              </a:rPr>
              <a:t>w</a:t>
            </a:r>
            <a:r>
              <a:rPr sz="2200" b="1" u="heavy" spc="-50" dirty="0">
                <a:solidFill>
                  <a:srgbClr val="FFFFFF"/>
                </a:solidFill>
                <a:latin typeface="Calibri"/>
                <a:cs typeface="Calibri"/>
                <a:hlinkClick r:id="rId4"/>
              </a:rPr>
              <a:t>.</a:t>
            </a:r>
            <a:r>
              <a:rPr sz="2200" b="1" u="heavy" dirty="0">
                <a:solidFill>
                  <a:srgbClr val="FFFFFF"/>
                </a:solidFill>
                <a:latin typeface="Calibri"/>
                <a:cs typeface="Calibri"/>
                <a:hlinkClick r:id="rId4"/>
              </a:rPr>
              <a:t>in</a:t>
            </a:r>
            <a:r>
              <a:rPr sz="2200" b="1" u="heavy" spc="5" dirty="0">
                <a:solidFill>
                  <a:srgbClr val="FFFFFF"/>
                </a:solidFill>
                <a:latin typeface="Calibri"/>
                <a:cs typeface="Calibri"/>
                <a:hlinkClick r:id="rId4"/>
              </a:rPr>
              <a:t>s</a:t>
            </a:r>
            <a:r>
              <a:rPr sz="2200" b="1" u="heavy" spc="45" dirty="0">
                <a:solidFill>
                  <a:srgbClr val="FFFFFF"/>
                </a:solidFill>
                <a:latin typeface="Calibri"/>
                <a:cs typeface="Calibri"/>
                <a:hlinkClick r:id="rId4"/>
              </a:rPr>
              <a:t>t</a:t>
            </a:r>
            <a:r>
              <a:rPr sz="2200" b="1" u="heavy" spc="-25" dirty="0">
                <a:solidFill>
                  <a:srgbClr val="FFFFFF"/>
                </a:solidFill>
                <a:latin typeface="Calibri"/>
                <a:cs typeface="Calibri"/>
                <a:hlinkClick r:id="rId4"/>
              </a:rPr>
              <a:t>a</a:t>
            </a:r>
            <a:r>
              <a:rPr sz="2200" b="1" u="heavy" spc="35" dirty="0">
                <a:solidFill>
                  <a:srgbClr val="FFFFFF"/>
                </a:solidFill>
                <a:latin typeface="Calibri"/>
                <a:cs typeface="Calibri"/>
                <a:hlinkClick r:id="rId4"/>
              </a:rPr>
              <a:t>g</a:t>
            </a:r>
            <a:r>
              <a:rPr sz="2200" b="1" u="heavy" spc="55" dirty="0">
                <a:solidFill>
                  <a:srgbClr val="FFFFFF"/>
                </a:solidFill>
                <a:latin typeface="Calibri"/>
                <a:cs typeface="Calibri"/>
                <a:hlinkClick r:id="rId4"/>
              </a:rPr>
              <a:t>ra</a:t>
            </a:r>
            <a:r>
              <a:rPr sz="2200" b="1" u="heavy" spc="70" dirty="0">
                <a:solidFill>
                  <a:srgbClr val="FFFFFF"/>
                </a:solidFill>
                <a:latin typeface="Calibri"/>
                <a:cs typeface="Calibri"/>
                <a:hlinkClick r:id="rId4"/>
              </a:rPr>
              <a:t>m</a:t>
            </a:r>
            <a:r>
              <a:rPr sz="2200" b="1" u="heavy" spc="-50" dirty="0">
                <a:solidFill>
                  <a:srgbClr val="FFFFFF"/>
                </a:solidFill>
                <a:latin typeface="Calibri"/>
                <a:cs typeface="Calibri"/>
                <a:hlinkClick r:id="rId4"/>
              </a:rPr>
              <a:t>.</a:t>
            </a:r>
            <a:r>
              <a:rPr sz="2200" b="1" u="heavy" spc="90" dirty="0">
                <a:solidFill>
                  <a:srgbClr val="FFFFFF"/>
                </a:solidFill>
                <a:latin typeface="Calibri"/>
                <a:cs typeface="Calibri"/>
                <a:hlinkClick r:id="rId4"/>
              </a:rPr>
              <a:t>c</a:t>
            </a:r>
            <a:r>
              <a:rPr sz="2200" b="1" u="heavy" spc="75" dirty="0">
                <a:solidFill>
                  <a:srgbClr val="FFFFFF"/>
                </a:solidFill>
                <a:latin typeface="Calibri"/>
                <a:cs typeface="Calibri"/>
                <a:hlinkClick r:id="rId4"/>
              </a:rPr>
              <a:t>o</a:t>
            </a:r>
            <a:r>
              <a:rPr sz="2200" b="1" u="heavy" spc="70" dirty="0">
                <a:solidFill>
                  <a:srgbClr val="FFFFFF"/>
                </a:solidFill>
                <a:latin typeface="Calibri"/>
                <a:cs typeface="Calibri"/>
                <a:hlinkClick r:id="rId4"/>
              </a:rPr>
              <a:t>m</a:t>
            </a:r>
            <a:r>
              <a:rPr sz="2200" b="1" u="heavy" spc="-250" dirty="0">
                <a:solidFill>
                  <a:srgbClr val="FFFFFF"/>
                </a:solidFill>
                <a:latin typeface="Calibri"/>
                <a:cs typeface="Calibri"/>
                <a:hlinkClick r:id="rId4"/>
              </a:rPr>
              <a:t>/ </a:t>
            </a:r>
            <a:r>
              <a:rPr sz="2200" b="1" spc="-175" dirty="0">
                <a:solidFill>
                  <a:srgbClr val="FFFFFF"/>
                </a:solidFill>
                <a:latin typeface="Calibri"/>
                <a:cs typeface="Calibri"/>
              </a:rPr>
              <a:t> </a:t>
            </a:r>
            <a:r>
              <a:rPr sz="2200" b="1" u="heavy" spc="55" dirty="0">
                <a:solidFill>
                  <a:srgbClr val="FFFFFF"/>
                </a:solidFill>
                <a:latin typeface="Calibri"/>
                <a:cs typeface="Calibri"/>
              </a:rPr>
              <a:t>p/BBkB9SPQ10R/</a:t>
            </a:r>
            <a:endParaRPr sz="2200">
              <a:latin typeface="Calibri"/>
              <a:cs typeface="Calibri"/>
            </a:endParaRPr>
          </a:p>
        </p:txBody>
      </p:sp>
      <p:sp>
        <p:nvSpPr>
          <p:cNvPr id="22" name="object 22"/>
          <p:cNvSpPr txBox="1"/>
          <p:nvPr/>
        </p:nvSpPr>
        <p:spPr>
          <a:xfrm>
            <a:off x="1282700" y="1320800"/>
            <a:ext cx="10363200" cy="548640"/>
          </a:xfrm>
          <a:prstGeom prst="rect">
            <a:avLst/>
          </a:prstGeom>
        </p:spPr>
        <p:txBody>
          <a:bodyPr vert="horz" wrap="square" lIns="0" tIns="0" rIns="0" bIns="0" rtlCol="0">
            <a:spAutoFit/>
          </a:bodyPr>
          <a:lstStyle/>
          <a:p>
            <a:pPr marL="12700">
              <a:lnSpc>
                <a:spcPct val="100000"/>
              </a:lnSpc>
              <a:tabLst>
                <a:tab pos="4253865" algn="l"/>
                <a:tab pos="8521065" algn="l"/>
              </a:tabLst>
            </a:pPr>
            <a:r>
              <a:rPr sz="3600" dirty="0">
                <a:solidFill>
                  <a:srgbClr val="FFFFFF"/>
                </a:solidFill>
                <a:latin typeface="Yu Gothic"/>
                <a:cs typeface="Yu Gothic"/>
              </a:rPr>
              <a:t>有村架純	大原櫻子	中村アン</a:t>
            </a:r>
            <a:endParaRPr sz="3600">
              <a:latin typeface="Yu Gothic"/>
              <a:cs typeface="Yu Gothic"/>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1203" rIns="0" bIns="0" rtlCol="0">
            <a:spAutoFit/>
          </a:bodyPr>
          <a:lstStyle/>
          <a:p>
            <a:pPr marL="330200">
              <a:lnSpc>
                <a:spcPct val="100000"/>
              </a:lnSpc>
            </a:pPr>
            <a:r>
              <a:rPr sz="4000" spc="20" dirty="0">
                <a:solidFill>
                  <a:srgbClr val="000000"/>
                </a:solidFill>
                <a:latin typeface="SimSun"/>
                <a:cs typeface="SimSun"/>
              </a:rPr>
              <a:t>東日本大震災で、釜石市を救ったのは「教育」だった</a:t>
            </a:r>
            <a:endParaRPr sz="4000">
              <a:latin typeface="SimSun"/>
              <a:cs typeface="SimSun"/>
            </a:endParaRPr>
          </a:p>
        </p:txBody>
      </p:sp>
      <p:sp>
        <p:nvSpPr>
          <p:cNvPr id="3" name="object 3"/>
          <p:cNvSpPr txBox="1"/>
          <p:nvPr/>
        </p:nvSpPr>
        <p:spPr>
          <a:xfrm>
            <a:off x="330200" y="965200"/>
            <a:ext cx="4605655" cy="243840"/>
          </a:xfrm>
          <a:prstGeom prst="rect">
            <a:avLst/>
          </a:prstGeom>
        </p:spPr>
        <p:txBody>
          <a:bodyPr vert="horz" wrap="square" lIns="0" tIns="0" rIns="0" bIns="0" rtlCol="0">
            <a:spAutoFit/>
          </a:bodyPr>
          <a:lstStyle/>
          <a:p>
            <a:pPr marL="12700">
              <a:lnSpc>
                <a:spcPct val="100000"/>
              </a:lnSpc>
            </a:pPr>
            <a:r>
              <a:rPr sz="1600" spc="-210" dirty="0">
                <a:solidFill>
                  <a:srgbClr val="333333"/>
                </a:solidFill>
                <a:latin typeface="SimSun"/>
                <a:cs typeface="SimSun"/>
              </a:rPr>
              <a:t>［災害時なぜ逃げ遅れる］心理に「あそび」</a:t>
            </a:r>
            <a:r>
              <a:rPr sz="1600" spc="-409" dirty="0">
                <a:solidFill>
                  <a:srgbClr val="333333"/>
                </a:solidFill>
                <a:latin typeface="SimSun"/>
                <a:cs typeface="SimSun"/>
              </a:rPr>
              <a:t> </a:t>
            </a:r>
            <a:r>
              <a:rPr sz="1600" spc="-50" dirty="0">
                <a:solidFill>
                  <a:srgbClr val="333333"/>
                </a:solidFill>
                <a:latin typeface="SimSun"/>
                <a:cs typeface="SimSun"/>
              </a:rPr>
              <a:t>鈍る危機感</a:t>
            </a:r>
            <a:endParaRPr sz="1600">
              <a:latin typeface="SimSun"/>
              <a:cs typeface="SimSun"/>
            </a:endParaRPr>
          </a:p>
        </p:txBody>
      </p:sp>
      <p:sp>
        <p:nvSpPr>
          <p:cNvPr id="4" name="object 4"/>
          <p:cNvSpPr txBox="1"/>
          <p:nvPr/>
        </p:nvSpPr>
        <p:spPr>
          <a:xfrm>
            <a:off x="254000" y="8826500"/>
            <a:ext cx="5771515" cy="287655"/>
          </a:xfrm>
          <a:prstGeom prst="rect">
            <a:avLst/>
          </a:prstGeom>
        </p:spPr>
        <p:txBody>
          <a:bodyPr vert="horz" wrap="square" lIns="0" tIns="0" rIns="0" bIns="0" rtlCol="0">
            <a:spAutoFit/>
          </a:bodyPr>
          <a:lstStyle/>
          <a:p>
            <a:pPr marL="12700">
              <a:lnSpc>
                <a:spcPct val="100000"/>
              </a:lnSpc>
            </a:pPr>
            <a:r>
              <a:rPr sz="1800" u="sng" spc="-75" dirty="0">
                <a:latin typeface="Arial"/>
                <a:cs typeface="Arial"/>
                <a:hlinkClick r:id="rId2"/>
              </a:rPr>
              <a:t>http://www.yomidr.yomiuri.co.jp/page.jsp?id=41997&amp;from=os4</a:t>
            </a:r>
            <a:endParaRPr sz="1800">
              <a:latin typeface="Arial"/>
              <a:cs typeface="Arial"/>
            </a:endParaRPr>
          </a:p>
        </p:txBody>
      </p:sp>
      <p:sp>
        <p:nvSpPr>
          <p:cNvPr id="5" name="object 5"/>
          <p:cNvSpPr txBox="1"/>
          <p:nvPr/>
        </p:nvSpPr>
        <p:spPr>
          <a:xfrm>
            <a:off x="266700" y="1381760"/>
            <a:ext cx="4648200" cy="1617980"/>
          </a:xfrm>
          <a:prstGeom prst="rect">
            <a:avLst/>
          </a:prstGeom>
        </p:spPr>
        <p:txBody>
          <a:bodyPr vert="horz" wrap="square" lIns="0" tIns="0" rIns="0" bIns="0" rtlCol="0">
            <a:spAutoFit/>
          </a:bodyPr>
          <a:lstStyle/>
          <a:p>
            <a:pPr marL="12700" marR="5080" indent="177800" algn="just">
              <a:lnSpc>
                <a:spcPct val="125000"/>
              </a:lnSpc>
            </a:pPr>
            <a:r>
              <a:rPr sz="1400" dirty="0">
                <a:latin typeface="Yu Mincho"/>
                <a:cs typeface="Yu Mincho"/>
              </a:rPr>
              <a:t>「地震が起こったら、君が最初に逃げる人になれ」。群  馬大学広域首都圏防災研究センター長の片田敏孝さんは、  </a:t>
            </a:r>
            <a:r>
              <a:rPr sz="1400" spc="-5" dirty="0">
                <a:latin typeface="Yu Mincho"/>
                <a:cs typeface="Yu Mincho"/>
              </a:rPr>
              <a:t>７年前から防災教育に携わる岩手県佂石市で、小中学生一  人ひとりに訴え続けた。そして起こった大地震。子どもた  </a:t>
            </a:r>
            <a:r>
              <a:rPr sz="1400" dirty="0">
                <a:latin typeface="Yu Mincho"/>
                <a:cs typeface="Yu Mincho"/>
              </a:rPr>
              <a:t>ちは教師の指示を待たずに、高台に向けて一斉に駆けだし  た。</a:t>
            </a:r>
            <a:endParaRPr sz="1400">
              <a:latin typeface="Yu Mincho"/>
              <a:cs typeface="Yu Mincho"/>
            </a:endParaRPr>
          </a:p>
        </p:txBody>
      </p:sp>
      <p:sp>
        <p:nvSpPr>
          <p:cNvPr id="6" name="object 6"/>
          <p:cNvSpPr txBox="1"/>
          <p:nvPr/>
        </p:nvSpPr>
        <p:spPr>
          <a:xfrm>
            <a:off x="266700" y="3185160"/>
            <a:ext cx="4648200" cy="1617980"/>
          </a:xfrm>
          <a:prstGeom prst="rect">
            <a:avLst/>
          </a:prstGeom>
        </p:spPr>
        <p:txBody>
          <a:bodyPr vert="horz" wrap="square" lIns="0" tIns="0" rIns="0" bIns="0" rtlCol="0">
            <a:spAutoFit/>
          </a:bodyPr>
          <a:lstStyle/>
          <a:p>
            <a:pPr marL="12700" marR="5080" indent="177800" algn="just">
              <a:lnSpc>
                <a:spcPct val="125000"/>
              </a:lnSpc>
            </a:pPr>
            <a:r>
              <a:rPr sz="1400" dirty="0">
                <a:latin typeface="Yu Mincho"/>
                <a:cs typeface="Yu Mincho"/>
              </a:rPr>
              <a:t>途中、小学生と合流した中学生は、低学年の児童の手を  </a:t>
            </a:r>
            <a:r>
              <a:rPr sz="1400" spc="-5" dirty="0">
                <a:latin typeface="Yu Mincho"/>
                <a:cs typeface="Yu Mincho"/>
              </a:rPr>
              <a:t>引いたり、おぶったりして一緒に逃げた。指定の避難場所  も危ないと判断し、さらに高台に上がって助かった子ども  </a:t>
            </a:r>
            <a:r>
              <a:rPr sz="1400" dirty="0">
                <a:latin typeface="Yu Mincho"/>
                <a:cs typeface="Yu Mincho"/>
              </a:rPr>
              <a:t>もいた。同市の小中学生の生存率は９９・８％。子どもた  ちが逃げる姿を見て慌てて避難し、助かった住民も多かっ  た。</a:t>
            </a:r>
            <a:endParaRPr sz="1400">
              <a:latin typeface="Yu Mincho"/>
              <a:cs typeface="Yu Mincho"/>
            </a:endParaRPr>
          </a:p>
        </p:txBody>
      </p:sp>
      <p:sp>
        <p:nvSpPr>
          <p:cNvPr id="7" name="object 7"/>
          <p:cNvSpPr txBox="1"/>
          <p:nvPr/>
        </p:nvSpPr>
        <p:spPr>
          <a:xfrm>
            <a:off x="266700" y="4988559"/>
            <a:ext cx="4648200" cy="1351280"/>
          </a:xfrm>
          <a:prstGeom prst="rect">
            <a:avLst/>
          </a:prstGeom>
        </p:spPr>
        <p:txBody>
          <a:bodyPr vert="horz" wrap="square" lIns="0" tIns="0" rIns="0" bIns="0" rtlCol="0">
            <a:spAutoFit/>
          </a:bodyPr>
          <a:lstStyle/>
          <a:p>
            <a:pPr marL="12700" marR="5080" indent="177800" algn="just">
              <a:lnSpc>
                <a:spcPct val="125000"/>
              </a:lnSpc>
            </a:pPr>
            <a:r>
              <a:rPr sz="1400" spc="-5" dirty="0">
                <a:latin typeface="Yu Mincho"/>
                <a:cs typeface="Yu Mincho"/>
              </a:rPr>
              <a:t>片田さんは「正常性バイアスに加え、自分だけが飛び出  して何もなかったら恥をかくという思いが、避難を遅らせ  る。非常時には自分の生存を第一に考え、ためらわず行動  </a:t>
            </a:r>
            <a:r>
              <a:rPr sz="1400" dirty="0">
                <a:latin typeface="Yu Mincho"/>
                <a:cs typeface="Yu Mincho"/>
              </a:rPr>
              <a:t>する自主性が何より大切。その素早い行動が周囲も救う」  </a:t>
            </a:r>
            <a:r>
              <a:rPr sz="1400" spc="-35" dirty="0">
                <a:latin typeface="Yu Mincho"/>
                <a:cs typeface="Yu Mincho"/>
              </a:rPr>
              <a:t>と話す。</a:t>
            </a:r>
            <a:endParaRPr sz="1400">
              <a:latin typeface="Yu Mincho"/>
              <a:cs typeface="Yu Mincho"/>
            </a:endParaRPr>
          </a:p>
        </p:txBody>
      </p:sp>
      <p:sp>
        <p:nvSpPr>
          <p:cNvPr id="8" name="object 8"/>
          <p:cNvSpPr txBox="1"/>
          <p:nvPr/>
        </p:nvSpPr>
        <p:spPr>
          <a:xfrm>
            <a:off x="266700" y="6525259"/>
            <a:ext cx="4648200" cy="1351280"/>
          </a:xfrm>
          <a:prstGeom prst="rect">
            <a:avLst/>
          </a:prstGeom>
        </p:spPr>
        <p:txBody>
          <a:bodyPr vert="horz" wrap="square" lIns="0" tIns="0" rIns="0" bIns="0" rtlCol="0">
            <a:spAutoFit/>
          </a:bodyPr>
          <a:lstStyle/>
          <a:p>
            <a:pPr marL="12700" marR="5080" indent="177800" algn="just">
              <a:lnSpc>
                <a:spcPct val="125000"/>
              </a:lnSpc>
            </a:pPr>
            <a:r>
              <a:rPr sz="1400" spc="-5" dirty="0">
                <a:latin typeface="Yu Mincho"/>
                <a:cs typeface="Yu Mincho"/>
              </a:rPr>
              <a:t>また、広瀬さんは「行く先々で、避難ルートの確認を習  </a:t>
            </a:r>
            <a:r>
              <a:rPr sz="1400" dirty="0">
                <a:latin typeface="Yu Mincho"/>
                <a:cs typeface="Yu Mincho"/>
              </a:rPr>
              <a:t>慣づけてほしい」と勧める。例えば、建物内では非常口を  必ず確認する。海で遊ぶ時は、高台の位置や距離を気に留  </a:t>
            </a:r>
            <a:r>
              <a:rPr sz="1400" spc="-5" dirty="0">
                <a:latin typeface="Yu Mincho"/>
                <a:cs typeface="Yu Mincho"/>
              </a:rPr>
              <a:t>めておく。飛行機に乗った時は、緊急時の対応ビデオを必  </a:t>
            </a:r>
            <a:r>
              <a:rPr sz="1400" dirty="0">
                <a:latin typeface="Yu Mincho"/>
                <a:cs typeface="Yu Mincho"/>
              </a:rPr>
              <a:t>ず見る。</a:t>
            </a:r>
            <a:endParaRPr sz="1400">
              <a:latin typeface="Yu Mincho"/>
              <a:cs typeface="Yu Mincho"/>
            </a:endParaRPr>
          </a:p>
        </p:txBody>
      </p:sp>
      <p:sp>
        <p:nvSpPr>
          <p:cNvPr id="9" name="object 9"/>
          <p:cNvSpPr txBox="1"/>
          <p:nvPr/>
        </p:nvSpPr>
        <p:spPr>
          <a:xfrm>
            <a:off x="266700" y="8061959"/>
            <a:ext cx="4639310" cy="582295"/>
          </a:xfrm>
          <a:prstGeom prst="rect">
            <a:avLst/>
          </a:prstGeom>
        </p:spPr>
        <p:txBody>
          <a:bodyPr vert="horz" wrap="square" lIns="0" tIns="0" rIns="0" bIns="0" rtlCol="0">
            <a:spAutoFit/>
          </a:bodyPr>
          <a:lstStyle/>
          <a:p>
            <a:pPr marL="12700" marR="5080" indent="177800">
              <a:lnSpc>
                <a:spcPct val="125000"/>
              </a:lnSpc>
            </a:pPr>
            <a:r>
              <a:rPr sz="1400" dirty="0">
                <a:latin typeface="Yu Mincho"/>
                <a:cs typeface="Yu Mincho"/>
              </a:rPr>
              <a:t>「そうした短時間の確認を事前に行うだけ</a:t>
            </a:r>
            <a:r>
              <a:rPr sz="1400" spc="-70" dirty="0">
                <a:latin typeface="Yu Mincho"/>
                <a:cs typeface="Yu Mincho"/>
              </a:rPr>
              <a:t>で</a:t>
            </a:r>
            <a:r>
              <a:rPr sz="1400" dirty="0">
                <a:latin typeface="Yu Mincho"/>
                <a:cs typeface="Yu Mincho"/>
              </a:rPr>
              <a:t>、いざとい  う時の心身の反応が抜群に早くなる」と</a:t>
            </a:r>
            <a:r>
              <a:rPr sz="1600" dirty="0">
                <a:latin typeface="Yu Mincho"/>
                <a:cs typeface="Yu Mincho"/>
              </a:rPr>
              <a:t>いう。</a:t>
            </a:r>
            <a:endParaRPr sz="1600">
              <a:latin typeface="Yu Mincho"/>
              <a:cs typeface="Yu Mincho"/>
            </a:endParaRPr>
          </a:p>
        </p:txBody>
      </p:sp>
      <p:sp>
        <p:nvSpPr>
          <p:cNvPr id="10" name="object 10"/>
          <p:cNvSpPr/>
          <p:nvPr/>
        </p:nvSpPr>
        <p:spPr>
          <a:xfrm>
            <a:off x="5232400" y="596900"/>
            <a:ext cx="7772400" cy="8077200"/>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6337300" y="8801100"/>
            <a:ext cx="6421120" cy="364490"/>
          </a:xfrm>
          <a:prstGeom prst="rect">
            <a:avLst/>
          </a:prstGeom>
        </p:spPr>
        <p:txBody>
          <a:bodyPr vert="horz" wrap="square" lIns="0" tIns="0" rIns="0" bIns="0" rtlCol="0">
            <a:spAutoFit/>
          </a:bodyPr>
          <a:lstStyle/>
          <a:p>
            <a:pPr marL="12700">
              <a:lnSpc>
                <a:spcPct val="100000"/>
              </a:lnSpc>
            </a:pPr>
            <a:r>
              <a:rPr sz="2200" spc="-15" dirty="0">
                <a:latin typeface="Yu Gothic"/>
                <a:cs typeface="Yu Gothic"/>
              </a:rPr>
              <a:t>本日に学んだことを多くの人に伝えていきましょう</a:t>
            </a:r>
            <a:endParaRPr sz="2200">
              <a:latin typeface="Yu Gothic"/>
              <a:cs typeface="Yu Gothic"/>
            </a:endParaRPr>
          </a:p>
        </p:txBody>
      </p:sp>
      <p:sp>
        <p:nvSpPr>
          <p:cNvPr id="12" name="object 12"/>
          <p:cNvSpPr/>
          <p:nvPr/>
        </p:nvSpPr>
        <p:spPr>
          <a:xfrm>
            <a:off x="5152834" y="2483421"/>
            <a:ext cx="6515100" cy="635000"/>
          </a:xfrm>
          <a:custGeom>
            <a:avLst/>
            <a:gdLst/>
            <a:ahLst/>
            <a:cxnLst/>
            <a:rect l="l" t="t" r="r" b="b"/>
            <a:pathLst>
              <a:path w="6515100" h="635000">
                <a:moveTo>
                  <a:pt x="0" y="0"/>
                </a:moveTo>
                <a:lnTo>
                  <a:pt x="6515100" y="0"/>
                </a:lnTo>
                <a:lnTo>
                  <a:pt x="6515100" y="635000"/>
                </a:lnTo>
                <a:lnTo>
                  <a:pt x="0" y="635000"/>
                </a:lnTo>
                <a:lnTo>
                  <a:pt x="0" y="0"/>
                </a:lnTo>
                <a:close/>
              </a:path>
            </a:pathLst>
          </a:custGeom>
          <a:solidFill>
            <a:srgbClr val="FFFFFF"/>
          </a:solidFill>
        </p:spPr>
        <p:txBody>
          <a:bodyPr wrap="square" lIns="0" tIns="0" rIns="0" bIns="0" rtlCol="0"/>
          <a:lstStyle/>
          <a:p>
            <a:endParaRPr/>
          </a:p>
        </p:txBody>
      </p:sp>
      <p:sp>
        <p:nvSpPr>
          <p:cNvPr id="13" name="object 13"/>
          <p:cNvSpPr txBox="1"/>
          <p:nvPr/>
        </p:nvSpPr>
        <p:spPr>
          <a:xfrm>
            <a:off x="5727700" y="2476500"/>
            <a:ext cx="5892800" cy="668020"/>
          </a:xfrm>
          <a:prstGeom prst="rect">
            <a:avLst/>
          </a:prstGeom>
        </p:spPr>
        <p:txBody>
          <a:bodyPr vert="horz" wrap="square" lIns="0" tIns="0" rIns="0" bIns="0" rtlCol="0">
            <a:spAutoFit/>
          </a:bodyPr>
          <a:lstStyle/>
          <a:p>
            <a:pPr marL="12700">
              <a:lnSpc>
                <a:spcPct val="100000"/>
              </a:lnSpc>
            </a:pPr>
            <a:r>
              <a:rPr sz="4200" dirty="0">
                <a:latin typeface="Yu Mincho"/>
                <a:cs typeface="Yu Mincho"/>
              </a:rPr>
              <a:t>本日に参加された皆さん</a:t>
            </a:r>
            <a:endParaRPr sz="4200">
              <a:latin typeface="Yu Mincho"/>
              <a:cs typeface="Yu Mincho"/>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79</a:t>
            </a:fld>
            <a:endParaRPr spc="-105" dirty="0"/>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041400"/>
            <a:ext cx="6883400" cy="8117840"/>
          </a:xfrm>
          <a:prstGeom prst="rect">
            <a:avLst/>
          </a:prstGeom>
        </p:spPr>
        <p:txBody>
          <a:bodyPr vert="horz" wrap="square" lIns="0" tIns="0" rIns="0" bIns="0" rtlCol="0">
            <a:spAutoFit/>
          </a:bodyPr>
          <a:lstStyle/>
          <a:p>
            <a:pPr marL="469900">
              <a:lnSpc>
                <a:spcPts val="4160"/>
              </a:lnSpc>
            </a:pPr>
            <a:r>
              <a:rPr sz="3600" dirty="0">
                <a:latin typeface="Yu Mincho"/>
                <a:cs typeface="Yu Mincho"/>
              </a:rPr>
              <a:t>１）情報リテラシーを学ぶ理由</a:t>
            </a:r>
            <a:endParaRPr sz="3600">
              <a:latin typeface="Yu Mincho"/>
              <a:cs typeface="Yu Mincho"/>
            </a:endParaRPr>
          </a:p>
          <a:p>
            <a:pPr marL="469900">
              <a:lnSpc>
                <a:spcPts val="3950"/>
              </a:lnSpc>
            </a:pPr>
            <a:r>
              <a:rPr sz="3600" dirty="0">
                <a:latin typeface="Yu Mincho"/>
                <a:cs typeface="Yu Mincho"/>
              </a:rPr>
              <a:t>２）インターネット概論と歴史</a:t>
            </a:r>
            <a:endParaRPr sz="3600">
              <a:latin typeface="Yu Mincho"/>
              <a:cs typeface="Yu Mincho"/>
            </a:endParaRPr>
          </a:p>
          <a:p>
            <a:pPr marL="469900">
              <a:lnSpc>
                <a:spcPts val="3950"/>
              </a:lnSpc>
            </a:pPr>
            <a:r>
              <a:rPr sz="3600" dirty="0">
                <a:latin typeface="Yu Mincho"/>
                <a:cs typeface="Yu Mincho"/>
              </a:rPr>
              <a:t>３）検索エンジンの変遷と進化</a:t>
            </a:r>
            <a:endParaRPr sz="3600">
              <a:latin typeface="Yu Mincho"/>
              <a:cs typeface="Yu Mincho"/>
            </a:endParaRPr>
          </a:p>
          <a:p>
            <a:pPr marL="469900">
              <a:lnSpc>
                <a:spcPts val="4000"/>
              </a:lnSpc>
            </a:pPr>
            <a:r>
              <a:rPr sz="3600" spc="-65" dirty="0">
                <a:latin typeface="Yu Mincho"/>
                <a:cs typeface="Yu Mincho"/>
              </a:rPr>
              <a:t>４）ソーシャルメディアの台頭</a:t>
            </a:r>
            <a:endParaRPr sz="3600">
              <a:latin typeface="Yu Mincho"/>
              <a:cs typeface="Yu Mincho"/>
            </a:endParaRPr>
          </a:p>
          <a:p>
            <a:pPr marL="469900">
              <a:lnSpc>
                <a:spcPts val="3950"/>
              </a:lnSpc>
            </a:pPr>
            <a:r>
              <a:rPr sz="3600" spc="-50" dirty="0">
                <a:latin typeface="Yu Mincho"/>
                <a:cs typeface="Yu Mincho"/>
              </a:rPr>
              <a:t>５）スマートフォン普及と課題</a:t>
            </a:r>
            <a:endParaRPr sz="3600">
              <a:latin typeface="Yu Mincho"/>
              <a:cs typeface="Yu Mincho"/>
            </a:endParaRPr>
          </a:p>
          <a:p>
            <a:pPr marL="469900">
              <a:lnSpc>
                <a:spcPts val="3950"/>
              </a:lnSpc>
            </a:pPr>
            <a:r>
              <a:rPr sz="3600" dirty="0">
                <a:latin typeface="Yu Mincho"/>
                <a:cs typeface="Yu Mincho"/>
              </a:rPr>
              <a:t>６）キュレーションが必要な訳</a:t>
            </a:r>
            <a:endParaRPr sz="3600">
              <a:latin typeface="Yu Mincho"/>
              <a:cs typeface="Yu Mincho"/>
            </a:endParaRPr>
          </a:p>
          <a:p>
            <a:pPr marL="469900">
              <a:lnSpc>
                <a:spcPts val="3950"/>
              </a:lnSpc>
            </a:pPr>
            <a:r>
              <a:rPr sz="3600" dirty="0">
                <a:latin typeface="Yu Mincho"/>
                <a:cs typeface="Yu Mincho"/>
              </a:rPr>
              <a:t>７）多様な連絡手段とインフラ</a:t>
            </a:r>
            <a:endParaRPr sz="3600">
              <a:latin typeface="Yu Mincho"/>
              <a:cs typeface="Yu Mincho"/>
            </a:endParaRPr>
          </a:p>
          <a:p>
            <a:pPr marL="469900">
              <a:lnSpc>
                <a:spcPts val="3950"/>
              </a:lnSpc>
            </a:pPr>
            <a:r>
              <a:rPr sz="3600" dirty="0">
                <a:latin typeface="Yu Mincho"/>
                <a:cs typeface="Yu Mincho"/>
              </a:rPr>
              <a:t>８）位置情報で激変の生活習慣</a:t>
            </a:r>
            <a:endParaRPr sz="3600">
              <a:latin typeface="Yu Mincho"/>
              <a:cs typeface="Yu Mincho"/>
            </a:endParaRPr>
          </a:p>
          <a:p>
            <a:pPr marL="469900">
              <a:lnSpc>
                <a:spcPts val="4000"/>
              </a:lnSpc>
            </a:pPr>
            <a:r>
              <a:rPr sz="3600" spc="-40" dirty="0">
                <a:latin typeface="Yu Mincho"/>
                <a:cs typeface="Yu Mincho"/>
              </a:rPr>
              <a:t>９）ＴＶの衰弱と動画メディア</a:t>
            </a:r>
            <a:endParaRPr sz="3600">
              <a:latin typeface="Yu Mincho"/>
              <a:cs typeface="Yu Mincho"/>
            </a:endParaRPr>
          </a:p>
          <a:p>
            <a:pPr marL="12700">
              <a:lnSpc>
                <a:spcPts val="3950"/>
              </a:lnSpc>
            </a:pPr>
            <a:r>
              <a:rPr sz="3600" dirty="0">
                <a:latin typeface="Yu Mincho"/>
                <a:cs typeface="Yu Mincho"/>
              </a:rPr>
              <a:t>１０）様々な動画をネット生配信</a:t>
            </a:r>
            <a:endParaRPr sz="3600">
              <a:latin typeface="Yu Mincho"/>
              <a:cs typeface="Yu Mincho"/>
            </a:endParaRPr>
          </a:p>
          <a:p>
            <a:pPr marL="12700">
              <a:lnSpc>
                <a:spcPts val="3950"/>
              </a:lnSpc>
            </a:pPr>
            <a:r>
              <a:rPr sz="3600" dirty="0">
                <a:latin typeface="Yu Mincho"/>
                <a:cs typeface="Yu Mincho"/>
              </a:rPr>
              <a:t>１１）苦戦する紙媒体と電子書籍</a:t>
            </a:r>
            <a:endParaRPr sz="3600">
              <a:latin typeface="Yu Mincho"/>
              <a:cs typeface="Yu Mincho"/>
            </a:endParaRPr>
          </a:p>
          <a:p>
            <a:pPr marL="12700">
              <a:lnSpc>
                <a:spcPts val="3950"/>
              </a:lnSpc>
            </a:pPr>
            <a:r>
              <a:rPr sz="3600" dirty="0">
                <a:latin typeface="Yu Mincho"/>
                <a:cs typeface="Yu Mincho"/>
              </a:rPr>
              <a:t>１２）ラジオと音声技術の未来性</a:t>
            </a:r>
            <a:endParaRPr sz="3600">
              <a:latin typeface="Yu Mincho"/>
              <a:cs typeface="Yu Mincho"/>
            </a:endParaRPr>
          </a:p>
          <a:p>
            <a:pPr marL="12700">
              <a:lnSpc>
                <a:spcPts val="3950"/>
              </a:lnSpc>
            </a:pPr>
            <a:r>
              <a:rPr sz="3600" dirty="0">
                <a:latin typeface="Yu Mincho"/>
                <a:cs typeface="Yu Mincho"/>
              </a:rPr>
              <a:t>１３）画像認識の技術と流出問題</a:t>
            </a:r>
            <a:endParaRPr sz="3600">
              <a:latin typeface="Yu Mincho"/>
              <a:cs typeface="Yu Mincho"/>
            </a:endParaRPr>
          </a:p>
          <a:p>
            <a:pPr marL="12700">
              <a:lnSpc>
                <a:spcPts val="4000"/>
              </a:lnSpc>
            </a:pPr>
            <a:r>
              <a:rPr sz="3600" spc="-10" dirty="0">
                <a:latin typeface="Yu Mincho"/>
                <a:cs typeface="Yu Mincho"/>
              </a:rPr>
              <a:t>１４）セキュリティとクラウド化</a:t>
            </a:r>
            <a:endParaRPr sz="3600">
              <a:latin typeface="Yu Mincho"/>
              <a:cs typeface="Yu Mincho"/>
            </a:endParaRPr>
          </a:p>
          <a:p>
            <a:pPr marL="12700">
              <a:lnSpc>
                <a:spcPts val="3950"/>
              </a:lnSpc>
            </a:pPr>
            <a:r>
              <a:rPr sz="3600" dirty="0">
                <a:latin typeface="Yu Mincho"/>
                <a:cs typeface="Yu Mincho"/>
              </a:rPr>
              <a:t>１５）デマや詐欺と進化する技術</a:t>
            </a:r>
            <a:endParaRPr sz="3600">
              <a:latin typeface="Yu Mincho"/>
              <a:cs typeface="Yu Mincho"/>
            </a:endParaRPr>
          </a:p>
          <a:p>
            <a:pPr marL="12700">
              <a:lnSpc>
                <a:spcPts val="4110"/>
              </a:lnSpc>
            </a:pPr>
            <a:r>
              <a:rPr sz="3600" dirty="0">
                <a:latin typeface="Yu Mincho"/>
                <a:cs typeface="Yu Mincho"/>
              </a:rPr>
              <a:t>１６）定期試験</a:t>
            </a:r>
            <a:endParaRPr sz="3600">
              <a:latin typeface="Yu Mincho"/>
              <a:cs typeface="Yu Mincho"/>
            </a:endParaRPr>
          </a:p>
        </p:txBody>
      </p:sp>
      <p:sp>
        <p:nvSpPr>
          <p:cNvPr id="3" name="object 3"/>
          <p:cNvSpPr/>
          <p:nvPr/>
        </p:nvSpPr>
        <p:spPr>
          <a:xfrm>
            <a:off x="7810500" y="2705100"/>
            <a:ext cx="4864100" cy="65151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797800" y="774700"/>
            <a:ext cx="4889500" cy="36703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4580" y="185737"/>
            <a:ext cx="12382500" cy="660400"/>
          </a:xfrm>
          <a:custGeom>
            <a:avLst/>
            <a:gdLst/>
            <a:ahLst/>
            <a:cxnLst/>
            <a:rect l="l" t="t" r="r" b="b"/>
            <a:pathLst>
              <a:path w="12382500" h="660400">
                <a:moveTo>
                  <a:pt x="0" y="0"/>
                </a:moveTo>
                <a:lnTo>
                  <a:pt x="12382259" y="0"/>
                </a:lnTo>
                <a:lnTo>
                  <a:pt x="12382259" y="660400"/>
                </a:lnTo>
                <a:lnTo>
                  <a:pt x="0" y="660400"/>
                </a:lnTo>
                <a:lnTo>
                  <a:pt x="0" y="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200903" rIns="0" bIns="0" rtlCol="0">
            <a:spAutoFit/>
          </a:bodyPr>
          <a:lstStyle/>
          <a:p>
            <a:pPr marL="558800">
              <a:lnSpc>
                <a:spcPct val="100000"/>
              </a:lnSpc>
            </a:pPr>
            <a:r>
              <a:rPr sz="3800" spc="-50" dirty="0">
                <a:solidFill>
                  <a:srgbClr val="000000"/>
                </a:solidFill>
                <a:latin typeface="Arial"/>
                <a:cs typeface="Arial"/>
              </a:rPr>
              <a:t>2014.9</a:t>
            </a:r>
            <a:r>
              <a:rPr sz="3800" spc="-50" dirty="0">
                <a:solidFill>
                  <a:srgbClr val="000000"/>
                </a:solidFill>
                <a:latin typeface="Yu Mincho"/>
                <a:cs typeface="Yu Mincho"/>
              </a:rPr>
              <a:t>～（新潟）長岡造形大学の情報リテラシー論</a:t>
            </a:r>
            <a:r>
              <a:rPr sz="3800" spc="-30" dirty="0">
                <a:solidFill>
                  <a:srgbClr val="000000"/>
                </a:solidFill>
                <a:latin typeface="Yu Mincho"/>
                <a:cs typeface="Yu Mincho"/>
              </a:rPr>
              <a:t> </a:t>
            </a:r>
            <a:r>
              <a:rPr sz="3800" dirty="0">
                <a:solidFill>
                  <a:srgbClr val="000000"/>
                </a:solidFill>
                <a:latin typeface="Yu Mincho"/>
                <a:cs typeface="Yu Mincho"/>
              </a:rPr>
              <a:t>講師</a:t>
            </a:r>
            <a:endParaRPr sz="3800">
              <a:latin typeface="Yu Mincho"/>
              <a:cs typeface="Yu Mincho"/>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39700">
              <a:lnSpc>
                <a:spcPts val="2085"/>
              </a:lnSpc>
            </a:pPr>
            <a:fld id="{81D60167-4931-47E6-BA6A-407CBD079E47}" type="slidenum">
              <a:rPr spc="-105" dirty="0"/>
              <a:t>8</a:t>
            </a:fld>
            <a:endParaRPr spc="-105"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18300" y="2438400"/>
            <a:ext cx="2578100" cy="2565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31800" y="939800"/>
            <a:ext cx="2090420" cy="252729"/>
          </a:xfrm>
          <a:prstGeom prst="rect">
            <a:avLst/>
          </a:prstGeom>
        </p:spPr>
        <p:txBody>
          <a:bodyPr vert="horz" wrap="square" lIns="0" tIns="0" rIns="0" bIns="0" rtlCol="0">
            <a:spAutoFit/>
          </a:bodyPr>
          <a:lstStyle/>
          <a:p>
            <a:pPr marL="12700">
              <a:lnSpc>
                <a:spcPct val="100000"/>
              </a:lnSpc>
            </a:pPr>
            <a:r>
              <a:rPr sz="1500" spc="-25" dirty="0">
                <a:latin typeface="Yu Gothic"/>
                <a:cs typeface="Yu Gothic"/>
              </a:rPr>
              <a:t>イーンスパイア株式会社</a:t>
            </a:r>
            <a:endParaRPr sz="1500">
              <a:latin typeface="Yu Gothic"/>
              <a:cs typeface="Yu Gothic"/>
            </a:endParaRPr>
          </a:p>
        </p:txBody>
      </p:sp>
      <p:sp>
        <p:nvSpPr>
          <p:cNvPr id="4" name="object 4"/>
          <p:cNvSpPr txBox="1"/>
          <p:nvPr/>
        </p:nvSpPr>
        <p:spPr>
          <a:xfrm>
            <a:off x="2687320" y="939800"/>
            <a:ext cx="9737090" cy="252729"/>
          </a:xfrm>
          <a:prstGeom prst="rect">
            <a:avLst/>
          </a:prstGeom>
        </p:spPr>
        <p:txBody>
          <a:bodyPr vert="horz" wrap="square" lIns="0" tIns="0" rIns="0" bIns="0" rtlCol="0">
            <a:spAutoFit/>
          </a:bodyPr>
          <a:lstStyle/>
          <a:p>
            <a:pPr marL="12700">
              <a:lnSpc>
                <a:spcPct val="100000"/>
              </a:lnSpc>
              <a:tabLst>
                <a:tab pos="2673350" algn="l"/>
                <a:tab pos="7352665" algn="l"/>
              </a:tabLst>
            </a:pPr>
            <a:r>
              <a:rPr sz="1500" dirty="0">
                <a:latin typeface="Yu Gothic"/>
                <a:cs typeface="Yu Gothic"/>
              </a:rPr>
              <a:t>ネットビジネス・アナ</a:t>
            </a:r>
            <a:r>
              <a:rPr sz="1500" spc="-45" dirty="0">
                <a:latin typeface="Yu Gothic"/>
                <a:cs typeface="Yu Gothic"/>
              </a:rPr>
              <a:t>リ</a:t>
            </a:r>
            <a:r>
              <a:rPr sz="1500" dirty="0">
                <a:latin typeface="Yu Gothic"/>
                <a:cs typeface="Yu Gothic"/>
              </a:rPr>
              <a:t>スト	横田</a:t>
            </a:r>
            <a:r>
              <a:rPr sz="1500" spc="-15" dirty="0">
                <a:latin typeface="Yu Gothic"/>
                <a:cs typeface="Yu Gothic"/>
              </a:rPr>
              <a:t> </a:t>
            </a:r>
            <a:r>
              <a:rPr sz="1500" dirty="0">
                <a:latin typeface="Yu Gothic"/>
                <a:cs typeface="Yu Gothic"/>
              </a:rPr>
              <a:t>秀珠（よこたしゅうりん）</a:t>
            </a:r>
            <a:r>
              <a:rPr sz="1500" spc="-15" dirty="0">
                <a:latin typeface="Yu Gothic"/>
                <a:cs typeface="Yu Gothic"/>
              </a:rPr>
              <a:t> </a:t>
            </a:r>
            <a:r>
              <a:rPr sz="1500" b="1" dirty="0">
                <a:latin typeface="Arial"/>
                <a:cs typeface="Arial"/>
              </a:rPr>
              <a:t>TEL:080-3366-9288	</a:t>
            </a:r>
            <a:r>
              <a:rPr sz="1500" dirty="0">
                <a:latin typeface="Yu Gothic"/>
                <a:cs typeface="Yu Gothic"/>
              </a:rPr>
              <a:t>新潟市中央区鐙</a:t>
            </a:r>
            <a:r>
              <a:rPr sz="1500" b="1" dirty="0">
                <a:latin typeface="Arial"/>
                <a:cs typeface="Arial"/>
              </a:rPr>
              <a:t>1-1-22-1723</a:t>
            </a:r>
            <a:endParaRPr sz="1500">
              <a:latin typeface="Arial"/>
              <a:cs typeface="Arial"/>
            </a:endParaRPr>
          </a:p>
        </p:txBody>
      </p:sp>
      <p:sp>
        <p:nvSpPr>
          <p:cNvPr id="5" name="object 5"/>
          <p:cNvSpPr txBox="1">
            <a:spLocks noGrp="1"/>
          </p:cNvSpPr>
          <p:nvPr>
            <p:ph type="title"/>
          </p:nvPr>
        </p:nvSpPr>
        <p:spPr>
          <a:prstGeom prst="rect">
            <a:avLst/>
          </a:prstGeom>
        </p:spPr>
        <p:txBody>
          <a:bodyPr vert="horz" wrap="square" lIns="0" tIns="86603" rIns="0" bIns="0" rtlCol="0">
            <a:spAutoFit/>
          </a:bodyPr>
          <a:lstStyle/>
          <a:p>
            <a:pPr marL="355600">
              <a:lnSpc>
                <a:spcPct val="100000"/>
              </a:lnSpc>
            </a:pPr>
            <a:r>
              <a:rPr spc="-20" dirty="0"/>
              <a:t>ご清聴を頂きまして、ありがとうございました！</a:t>
            </a:r>
          </a:p>
        </p:txBody>
      </p:sp>
      <p:graphicFrame>
        <p:nvGraphicFramePr>
          <p:cNvPr id="6" name="object 6"/>
          <p:cNvGraphicFramePr>
            <a:graphicFrameLocks noGrp="1"/>
          </p:cNvGraphicFramePr>
          <p:nvPr/>
        </p:nvGraphicFramePr>
        <p:xfrm>
          <a:off x="425450" y="1339850"/>
          <a:ext cx="12182475" cy="7908290"/>
        </p:xfrm>
        <a:graphic>
          <a:graphicData uri="http://schemas.openxmlformats.org/drawingml/2006/table">
            <a:tbl>
              <a:tblPr firstRow="1" bandRow="1">
                <a:tableStyleId>{2D5ABB26-0587-4C30-8999-92F81FD0307C}</a:tableStyleId>
              </a:tblPr>
              <a:tblGrid>
                <a:gridCol w="3040849"/>
                <a:gridCol w="3040862"/>
                <a:gridCol w="3040849"/>
                <a:gridCol w="3040862"/>
              </a:tblGrid>
              <a:tr h="571500">
                <a:tc>
                  <a:txBody>
                    <a:bodyPr/>
                    <a:lstStyle/>
                    <a:p>
                      <a:pPr marR="1270" algn="ctr">
                        <a:lnSpc>
                          <a:spcPct val="100000"/>
                        </a:lnSpc>
                        <a:spcBef>
                          <a:spcPts val="50"/>
                        </a:spcBef>
                      </a:pPr>
                      <a:r>
                        <a:rPr sz="3200" spc="-204" dirty="0">
                          <a:latin typeface="Arial"/>
                          <a:cs typeface="Arial"/>
                        </a:rPr>
                        <a:t>E-mail</a:t>
                      </a:r>
                      <a:endParaRPr sz="3200">
                        <a:latin typeface="Arial"/>
                        <a:cs typeface="Arial"/>
                      </a:endParaRPr>
                    </a:p>
                  </a:txBody>
                  <a:tcPr marL="0" marR="0" marT="0" marB="0">
                    <a:lnL w="12700">
                      <a:solidFill>
                        <a:srgbClr val="606060"/>
                      </a:solidFill>
                      <a:prstDash val="solid"/>
                    </a:lnL>
                    <a:lnR w="12700">
                      <a:solidFill>
                        <a:srgbClr val="606060"/>
                      </a:solidFill>
                      <a:prstDash val="solid"/>
                    </a:lnR>
                    <a:lnT w="12700">
                      <a:solidFill>
                        <a:srgbClr val="606060"/>
                      </a:solidFill>
                      <a:prstDash val="solid"/>
                    </a:lnT>
                    <a:lnB w="12700">
                      <a:solidFill>
                        <a:srgbClr val="606060"/>
                      </a:solidFill>
                      <a:prstDash val="solid"/>
                    </a:lnB>
                    <a:solidFill>
                      <a:srgbClr val="DCDEE0"/>
                    </a:solidFill>
                  </a:tcPr>
                </a:tc>
                <a:tc>
                  <a:txBody>
                    <a:bodyPr/>
                    <a:lstStyle/>
                    <a:p>
                      <a:pPr marL="3810" algn="ctr">
                        <a:lnSpc>
                          <a:spcPct val="100000"/>
                        </a:lnSpc>
                        <a:spcBef>
                          <a:spcPts val="50"/>
                        </a:spcBef>
                      </a:pPr>
                      <a:r>
                        <a:rPr sz="3200" spc="-200" dirty="0">
                          <a:latin typeface="Arial"/>
                          <a:cs typeface="Arial"/>
                        </a:rPr>
                        <a:t>Facebook</a:t>
                      </a:r>
                      <a:endParaRPr sz="3200">
                        <a:latin typeface="Arial"/>
                        <a:cs typeface="Arial"/>
                      </a:endParaRPr>
                    </a:p>
                  </a:txBody>
                  <a:tcPr marL="0" marR="0" marT="0" marB="0">
                    <a:lnL w="12700">
                      <a:solidFill>
                        <a:srgbClr val="606060"/>
                      </a:solidFill>
                      <a:prstDash val="solid"/>
                    </a:lnL>
                    <a:lnR w="12700">
                      <a:solidFill>
                        <a:srgbClr val="606060"/>
                      </a:solidFill>
                      <a:prstDash val="solid"/>
                    </a:lnR>
                    <a:lnT w="12700">
                      <a:solidFill>
                        <a:srgbClr val="606060"/>
                      </a:solidFill>
                      <a:prstDash val="solid"/>
                    </a:lnT>
                    <a:lnB w="12700">
                      <a:solidFill>
                        <a:srgbClr val="606060"/>
                      </a:solidFill>
                      <a:prstDash val="solid"/>
                    </a:lnB>
                    <a:solidFill>
                      <a:srgbClr val="DCDEE0"/>
                    </a:solidFill>
                  </a:tcPr>
                </a:tc>
                <a:tc>
                  <a:txBody>
                    <a:bodyPr/>
                    <a:lstStyle/>
                    <a:p>
                      <a:pPr marL="922019">
                        <a:lnSpc>
                          <a:spcPct val="100000"/>
                        </a:lnSpc>
                        <a:spcBef>
                          <a:spcPts val="50"/>
                        </a:spcBef>
                      </a:pPr>
                      <a:r>
                        <a:rPr sz="3200" spc="-35" dirty="0">
                          <a:latin typeface="Arial"/>
                          <a:cs typeface="Arial"/>
                        </a:rPr>
                        <a:t>Twitter</a:t>
                      </a:r>
                      <a:endParaRPr sz="3200">
                        <a:latin typeface="Arial"/>
                        <a:cs typeface="Arial"/>
                      </a:endParaRPr>
                    </a:p>
                  </a:txBody>
                  <a:tcPr marL="0" marR="0" marT="0" marB="0">
                    <a:lnL w="12700">
                      <a:solidFill>
                        <a:srgbClr val="606060"/>
                      </a:solidFill>
                      <a:prstDash val="solid"/>
                    </a:lnL>
                    <a:lnR w="12700">
                      <a:solidFill>
                        <a:srgbClr val="606060"/>
                      </a:solidFill>
                      <a:prstDash val="solid"/>
                    </a:lnR>
                    <a:lnT w="12700">
                      <a:solidFill>
                        <a:srgbClr val="606060"/>
                      </a:solidFill>
                      <a:prstDash val="solid"/>
                    </a:lnT>
                    <a:lnB w="12700">
                      <a:solidFill>
                        <a:srgbClr val="606060"/>
                      </a:solidFill>
                      <a:prstDash val="solid"/>
                    </a:lnB>
                    <a:solidFill>
                      <a:srgbClr val="DCDEE0"/>
                    </a:solidFill>
                  </a:tcPr>
                </a:tc>
                <a:tc>
                  <a:txBody>
                    <a:bodyPr/>
                    <a:lstStyle/>
                    <a:p>
                      <a:pPr marL="903605">
                        <a:lnSpc>
                          <a:spcPct val="100000"/>
                        </a:lnSpc>
                        <a:spcBef>
                          <a:spcPts val="50"/>
                        </a:spcBef>
                      </a:pPr>
                      <a:r>
                        <a:rPr sz="3200" spc="-135" dirty="0">
                          <a:latin typeface="Arial"/>
                          <a:cs typeface="Arial"/>
                        </a:rPr>
                        <a:t>LINE@</a:t>
                      </a:r>
                      <a:endParaRPr sz="3200">
                        <a:latin typeface="Arial"/>
                        <a:cs typeface="Arial"/>
                      </a:endParaRPr>
                    </a:p>
                  </a:txBody>
                  <a:tcPr marL="0" marR="0" marT="0" marB="0">
                    <a:lnL w="12700">
                      <a:solidFill>
                        <a:srgbClr val="606060"/>
                      </a:solidFill>
                      <a:prstDash val="solid"/>
                    </a:lnL>
                    <a:lnR w="12700">
                      <a:solidFill>
                        <a:srgbClr val="606060"/>
                      </a:solidFill>
                      <a:prstDash val="solid"/>
                    </a:lnR>
                    <a:lnT w="12700">
                      <a:solidFill>
                        <a:srgbClr val="606060"/>
                      </a:solidFill>
                      <a:prstDash val="solid"/>
                    </a:lnT>
                    <a:lnB w="12700">
                      <a:solidFill>
                        <a:srgbClr val="606060"/>
                      </a:solidFill>
                      <a:prstDash val="solid"/>
                    </a:lnB>
                    <a:solidFill>
                      <a:srgbClr val="DCDEE0"/>
                    </a:solidFill>
                  </a:tcPr>
                </a:tc>
              </a:tr>
              <a:tr h="3390315">
                <a:tc>
                  <a:txBody>
                    <a:bodyPr/>
                    <a:lstStyle/>
                    <a:p>
                      <a:pPr marL="15875" algn="ctr">
                        <a:lnSpc>
                          <a:spcPct val="100000"/>
                        </a:lnSpc>
                        <a:spcBef>
                          <a:spcPts val="450"/>
                        </a:spcBef>
                      </a:pPr>
                      <a:r>
                        <a:rPr sz="1800" spc="-75" dirty="0">
                          <a:latin typeface="Arial"/>
                          <a:cs typeface="Arial"/>
                          <a:hlinkClick r:id="rId3"/>
                        </a:rPr>
                        <a:t>yokota@enspire.co.jp</a:t>
                      </a:r>
                      <a:endParaRPr sz="1800">
                        <a:latin typeface="Arial"/>
                        <a:cs typeface="Arial"/>
                      </a:endParaRPr>
                    </a:p>
                  </a:txBody>
                  <a:tcPr marL="0" marR="0" marT="0" marB="0">
                    <a:lnL w="12700">
                      <a:solidFill>
                        <a:srgbClr val="606060"/>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EBEBEB"/>
                    </a:solidFill>
                  </a:tcPr>
                </a:tc>
                <a:tc>
                  <a:txBody>
                    <a:bodyPr/>
                    <a:lstStyle/>
                    <a:p>
                      <a:pPr marL="52705" algn="ctr">
                        <a:lnSpc>
                          <a:spcPct val="100000"/>
                        </a:lnSpc>
                        <a:spcBef>
                          <a:spcPts val="750"/>
                        </a:spcBef>
                      </a:pPr>
                      <a:r>
                        <a:rPr sz="1300" spc="-55" dirty="0">
                          <a:latin typeface="Arial"/>
                          <a:cs typeface="Arial"/>
                        </a:rPr>
                        <a:t>https://</a:t>
                      </a:r>
                      <a:r>
                        <a:rPr sz="1300" spc="-55" dirty="0">
                          <a:latin typeface="Arial"/>
                          <a:cs typeface="Arial"/>
                          <a:hlinkClick r:id="rId4"/>
                        </a:rPr>
                        <a:t>www.facebook.com/Shurin.Yokota</a:t>
                      </a:r>
                      <a:endParaRPr sz="1300">
                        <a:latin typeface="Arial"/>
                        <a:cs typeface="Arial"/>
                      </a:endParaRPr>
                    </a:p>
                  </a:txBody>
                  <a:tcPr marL="0" marR="0" marT="0" marB="0">
                    <a:lnL w="12700">
                      <a:solidFill>
                        <a:srgbClr val="B8B8B8"/>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EBEBEB"/>
                    </a:solidFill>
                  </a:tcPr>
                </a:tc>
                <a:tc>
                  <a:txBody>
                    <a:bodyPr/>
                    <a:lstStyle/>
                    <a:p>
                      <a:pPr marL="109220">
                        <a:lnSpc>
                          <a:spcPct val="100000"/>
                        </a:lnSpc>
                        <a:spcBef>
                          <a:spcPts val="650"/>
                        </a:spcBef>
                      </a:pPr>
                      <a:r>
                        <a:rPr sz="1600" spc="-40" dirty="0">
                          <a:latin typeface="Arial"/>
                          <a:cs typeface="Arial"/>
                        </a:rPr>
                        <a:t>https://twitter.com/enspire_co_jp</a:t>
                      </a:r>
                      <a:endParaRPr sz="1600">
                        <a:latin typeface="Arial"/>
                        <a:cs typeface="Arial"/>
                      </a:endParaRPr>
                    </a:p>
                  </a:txBody>
                  <a:tcPr marL="0" marR="0" marT="0" marB="0">
                    <a:lnL w="12700">
                      <a:solidFill>
                        <a:srgbClr val="B8B8B8"/>
                      </a:solidFill>
                      <a:prstDash val="solid"/>
                    </a:lnL>
                    <a:lnR w="12700">
                      <a:solidFill>
                        <a:srgbClr val="B8B8B8"/>
                      </a:solidFill>
                      <a:prstDash val="solid"/>
                    </a:lnR>
                    <a:lnT w="12700">
                      <a:solidFill>
                        <a:srgbClr val="606060"/>
                      </a:solidFill>
                      <a:prstDash val="solid"/>
                    </a:lnT>
                    <a:lnB w="12700">
                      <a:solidFill>
                        <a:srgbClr val="B8B8B8"/>
                      </a:solidFill>
                      <a:prstDash val="solid"/>
                    </a:lnB>
                    <a:solidFill>
                      <a:srgbClr val="EBEBEB"/>
                    </a:solidFill>
                  </a:tcPr>
                </a:tc>
                <a:tc>
                  <a:txBody>
                    <a:bodyPr/>
                    <a:lstStyle/>
                    <a:p>
                      <a:pPr marL="332105">
                        <a:lnSpc>
                          <a:spcPct val="100000"/>
                        </a:lnSpc>
                        <a:spcBef>
                          <a:spcPts val="650"/>
                        </a:spcBef>
                      </a:pPr>
                      <a:r>
                        <a:rPr sz="1600" spc="-60" dirty="0">
                          <a:latin typeface="Arial"/>
                          <a:cs typeface="Arial"/>
                          <a:hlinkClick r:id="rId5"/>
                        </a:rPr>
                        <a:t>http://line.me/ti/p/%40enspire</a:t>
                      </a:r>
                      <a:endParaRPr sz="1600">
                        <a:latin typeface="Arial"/>
                        <a:cs typeface="Arial"/>
                      </a:endParaRPr>
                    </a:p>
                  </a:txBody>
                  <a:tcPr marL="0" marR="0" marT="0" marB="0">
                    <a:lnL w="12700">
                      <a:solidFill>
                        <a:srgbClr val="B8B8B8"/>
                      </a:solidFill>
                      <a:prstDash val="solid"/>
                    </a:lnL>
                    <a:lnR w="12700">
                      <a:solidFill>
                        <a:srgbClr val="606060"/>
                      </a:solidFill>
                      <a:prstDash val="solid"/>
                    </a:lnR>
                    <a:lnT w="12700">
                      <a:solidFill>
                        <a:srgbClr val="606060"/>
                      </a:solidFill>
                      <a:prstDash val="solid"/>
                    </a:lnT>
                    <a:lnB w="12700">
                      <a:solidFill>
                        <a:srgbClr val="B8B8B8"/>
                      </a:solidFill>
                      <a:prstDash val="solid"/>
                    </a:lnB>
                    <a:solidFill>
                      <a:srgbClr val="EBEBEB"/>
                    </a:solidFill>
                  </a:tcPr>
                </a:tc>
              </a:tr>
              <a:tr h="637070">
                <a:tc>
                  <a:txBody>
                    <a:bodyPr/>
                    <a:lstStyle/>
                    <a:p>
                      <a:pPr marL="10795" algn="ctr">
                        <a:lnSpc>
                          <a:spcPct val="100000"/>
                        </a:lnSpc>
                        <a:spcBef>
                          <a:spcPts val="1055"/>
                        </a:spcBef>
                      </a:pPr>
                      <a:r>
                        <a:rPr sz="2400" spc="-25" dirty="0">
                          <a:latin typeface="Yu Gothic"/>
                          <a:cs typeface="Yu Gothic"/>
                        </a:rPr>
                        <a:t>公式ホームページ</a:t>
                      </a:r>
                      <a:endParaRPr sz="2400">
                        <a:latin typeface="Yu Gothic"/>
                        <a:cs typeface="Yu Gothic"/>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lnB w="12700">
                      <a:solidFill>
                        <a:srgbClr val="B8B8B8"/>
                      </a:solidFill>
                      <a:prstDash val="solid"/>
                    </a:lnB>
                    <a:solidFill>
                      <a:srgbClr val="DCDEE0"/>
                    </a:solidFill>
                  </a:tcPr>
                </a:tc>
                <a:tc>
                  <a:txBody>
                    <a:bodyPr/>
                    <a:lstStyle/>
                    <a:p>
                      <a:pPr algn="ctr">
                        <a:lnSpc>
                          <a:spcPct val="100000"/>
                        </a:lnSpc>
                        <a:spcBef>
                          <a:spcPts val="1055"/>
                        </a:spcBef>
                      </a:pPr>
                      <a:r>
                        <a:rPr sz="2400" dirty="0">
                          <a:latin typeface="Yu Gothic"/>
                          <a:cs typeface="Yu Gothic"/>
                        </a:rPr>
                        <a:t>公式ブログ</a:t>
                      </a:r>
                      <a:endParaRPr sz="2400">
                        <a:latin typeface="Yu Gothic"/>
                        <a:cs typeface="Yu Gothic"/>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lnB w="12700">
                      <a:solidFill>
                        <a:srgbClr val="B8B8B8"/>
                      </a:solidFill>
                      <a:prstDash val="solid"/>
                    </a:lnB>
                    <a:solidFill>
                      <a:srgbClr val="DCDEE0"/>
                    </a:solidFill>
                  </a:tcPr>
                </a:tc>
                <a:tc>
                  <a:txBody>
                    <a:bodyPr/>
                    <a:lstStyle/>
                    <a:p>
                      <a:pPr marL="756920">
                        <a:lnSpc>
                          <a:spcPct val="100000"/>
                        </a:lnSpc>
                        <a:spcBef>
                          <a:spcPts val="1055"/>
                        </a:spcBef>
                      </a:pPr>
                      <a:r>
                        <a:rPr sz="2400" dirty="0">
                          <a:latin typeface="Yu Gothic"/>
                          <a:cs typeface="Yu Gothic"/>
                        </a:rPr>
                        <a:t>ネット通販</a:t>
                      </a:r>
                      <a:endParaRPr sz="2400">
                        <a:latin typeface="Yu Gothic"/>
                        <a:cs typeface="Yu Gothic"/>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lnB w="12700">
                      <a:solidFill>
                        <a:srgbClr val="B8B8B8"/>
                      </a:solidFill>
                      <a:prstDash val="solid"/>
                    </a:lnB>
                    <a:solidFill>
                      <a:srgbClr val="DCDEE0"/>
                    </a:solidFill>
                  </a:tcPr>
                </a:tc>
                <a:tc>
                  <a:txBody>
                    <a:bodyPr/>
                    <a:lstStyle/>
                    <a:p>
                      <a:pPr marL="814705">
                        <a:lnSpc>
                          <a:spcPct val="100000"/>
                        </a:lnSpc>
                        <a:spcBef>
                          <a:spcPts val="355"/>
                        </a:spcBef>
                      </a:pPr>
                      <a:r>
                        <a:rPr sz="3200" spc="-275" dirty="0">
                          <a:latin typeface="Arial"/>
                          <a:cs typeface="Arial"/>
                        </a:rPr>
                        <a:t>YouTube</a:t>
                      </a:r>
                      <a:endParaRPr sz="3200">
                        <a:latin typeface="Arial"/>
                        <a:cs typeface="Arial"/>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lnB w="12700">
                      <a:solidFill>
                        <a:srgbClr val="B8B8B8"/>
                      </a:solidFill>
                      <a:prstDash val="solid"/>
                    </a:lnB>
                    <a:solidFill>
                      <a:srgbClr val="DCDEE0"/>
                    </a:solidFill>
                  </a:tcPr>
                </a:tc>
              </a:tr>
              <a:tr h="3296437">
                <a:tc>
                  <a:txBody>
                    <a:bodyPr/>
                    <a:lstStyle/>
                    <a:p>
                      <a:pPr marR="3810" algn="ctr">
                        <a:lnSpc>
                          <a:spcPts val="2360"/>
                        </a:lnSpc>
                      </a:pPr>
                      <a:r>
                        <a:rPr sz="2100" spc="-70" dirty="0">
                          <a:latin typeface="Arial"/>
                          <a:cs typeface="Arial"/>
                          <a:hlinkClick r:id="rId6"/>
                        </a:rPr>
                        <a:t>http://www.enspire.co.jp/</a:t>
                      </a:r>
                      <a:endParaRPr sz="2100">
                        <a:latin typeface="Arial"/>
                        <a:cs typeface="Arial"/>
                      </a:endParaRPr>
                    </a:p>
                  </a:txBody>
                  <a:tcPr marL="0" marR="0" marT="0" marB="0">
                    <a:lnL w="12700">
                      <a:solidFill>
                        <a:srgbClr val="606060"/>
                      </a:solidFill>
                      <a:prstDash val="solid"/>
                    </a:lnL>
                    <a:lnR w="12700">
                      <a:solidFill>
                        <a:srgbClr val="B8B8B8"/>
                      </a:solidFill>
                      <a:prstDash val="solid"/>
                    </a:lnR>
                    <a:lnT w="12700">
                      <a:solidFill>
                        <a:srgbClr val="B8B8B8"/>
                      </a:solidFill>
                      <a:prstDash val="solid"/>
                    </a:lnT>
                    <a:lnB w="12700">
                      <a:solidFill>
                        <a:srgbClr val="606060"/>
                      </a:solidFill>
                      <a:prstDash val="solid"/>
                    </a:lnB>
                    <a:solidFill>
                      <a:srgbClr val="EBEBEB"/>
                    </a:solidFill>
                  </a:tcPr>
                </a:tc>
                <a:tc>
                  <a:txBody>
                    <a:bodyPr/>
                    <a:lstStyle/>
                    <a:p>
                      <a:pPr marL="29845" algn="ctr">
                        <a:lnSpc>
                          <a:spcPts val="2360"/>
                        </a:lnSpc>
                      </a:pPr>
                      <a:r>
                        <a:rPr sz="2100" spc="-60" dirty="0">
                          <a:latin typeface="Arial"/>
                          <a:cs typeface="Arial"/>
                          <a:hlinkClick r:id="rId7"/>
                        </a:rPr>
                        <a:t>http://yokotashurin.com/</a:t>
                      </a:r>
                      <a:endParaRPr sz="2100">
                        <a:latin typeface="Arial"/>
                        <a:cs typeface="Arial"/>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lnB w="12700">
                      <a:solidFill>
                        <a:srgbClr val="606060"/>
                      </a:solidFill>
                      <a:prstDash val="solid"/>
                    </a:lnB>
                    <a:solidFill>
                      <a:srgbClr val="EBEBEB"/>
                    </a:solidFill>
                  </a:tcPr>
                </a:tc>
                <a:tc>
                  <a:txBody>
                    <a:bodyPr/>
                    <a:lstStyle/>
                    <a:p>
                      <a:pPr marL="210820">
                        <a:lnSpc>
                          <a:spcPts val="2360"/>
                        </a:lnSpc>
                      </a:pPr>
                      <a:r>
                        <a:rPr sz="2100" spc="-60" dirty="0">
                          <a:latin typeface="Arial"/>
                          <a:cs typeface="Arial"/>
                          <a:hlinkClick r:id="rId8"/>
                        </a:rPr>
                        <a:t>http://yokotashurin.net/</a:t>
                      </a:r>
                      <a:endParaRPr sz="2100">
                        <a:latin typeface="Arial"/>
                        <a:cs typeface="Arial"/>
                      </a:endParaRPr>
                    </a:p>
                  </a:txBody>
                  <a:tcPr marL="0" marR="0" marT="0" marB="0">
                    <a:lnL w="12700">
                      <a:solidFill>
                        <a:srgbClr val="B8B8B8"/>
                      </a:solidFill>
                      <a:prstDash val="solid"/>
                    </a:lnL>
                    <a:lnR w="12700">
                      <a:solidFill>
                        <a:srgbClr val="B8B8B8"/>
                      </a:solidFill>
                      <a:prstDash val="solid"/>
                    </a:lnR>
                    <a:lnT w="12700">
                      <a:solidFill>
                        <a:srgbClr val="B8B8B8"/>
                      </a:solidFill>
                      <a:prstDash val="solid"/>
                    </a:lnT>
                    <a:lnB w="12700">
                      <a:solidFill>
                        <a:srgbClr val="606060"/>
                      </a:solidFill>
                      <a:prstDash val="solid"/>
                    </a:lnB>
                    <a:solidFill>
                      <a:srgbClr val="EBEBEB"/>
                    </a:solidFill>
                  </a:tcPr>
                </a:tc>
                <a:tc>
                  <a:txBody>
                    <a:bodyPr/>
                    <a:lstStyle/>
                    <a:p>
                      <a:pPr marL="52705">
                        <a:lnSpc>
                          <a:spcPct val="100000"/>
                        </a:lnSpc>
                        <a:spcBef>
                          <a:spcPts val="535"/>
                        </a:spcBef>
                      </a:pPr>
                      <a:r>
                        <a:rPr sz="1200" spc="-50" dirty="0">
                          <a:latin typeface="Arial"/>
                          <a:cs typeface="Arial"/>
                        </a:rPr>
                        <a:t>https://</a:t>
                      </a:r>
                      <a:r>
                        <a:rPr sz="1200" spc="-50" dirty="0">
                          <a:latin typeface="Arial"/>
                          <a:cs typeface="Arial"/>
                          <a:hlinkClick r:id="rId9"/>
                        </a:rPr>
                        <a:t>www.youtube.com/user/YokotaShurin</a:t>
                      </a:r>
                      <a:endParaRPr sz="1200">
                        <a:latin typeface="Arial"/>
                        <a:cs typeface="Arial"/>
                      </a:endParaRPr>
                    </a:p>
                  </a:txBody>
                  <a:tcPr marL="0" marR="0" marT="0" marB="0">
                    <a:lnL w="12700">
                      <a:solidFill>
                        <a:srgbClr val="B8B8B8"/>
                      </a:solidFill>
                      <a:prstDash val="solid"/>
                    </a:lnL>
                    <a:lnR w="12700">
                      <a:solidFill>
                        <a:srgbClr val="606060"/>
                      </a:solidFill>
                      <a:prstDash val="solid"/>
                    </a:lnR>
                    <a:lnT w="12700">
                      <a:solidFill>
                        <a:srgbClr val="B8B8B8"/>
                      </a:solidFill>
                      <a:prstDash val="solid"/>
                    </a:lnT>
                    <a:lnB w="12700">
                      <a:solidFill>
                        <a:srgbClr val="606060"/>
                      </a:solidFill>
                      <a:prstDash val="solid"/>
                    </a:lnB>
                    <a:solidFill>
                      <a:srgbClr val="EBEBEB"/>
                    </a:solidFill>
                  </a:tcPr>
                </a:tc>
              </a:tr>
            </a:tbl>
          </a:graphicData>
        </a:graphic>
      </p:graphicFrame>
      <p:sp>
        <p:nvSpPr>
          <p:cNvPr id="7" name="object 7"/>
          <p:cNvSpPr/>
          <p:nvPr/>
        </p:nvSpPr>
        <p:spPr>
          <a:xfrm>
            <a:off x="3733800" y="2438400"/>
            <a:ext cx="2578100" cy="2578100"/>
          </a:xfrm>
          <a:prstGeom prst="rect">
            <a:avLst/>
          </a:prstGeom>
          <a:blipFill>
            <a:blip r:embed="rId10" cstate="print"/>
            <a:stretch>
              <a:fillRect/>
            </a:stretch>
          </a:blipFill>
        </p:spPr>
        <p:txBody>
          <a:bodyPr wrap="square" lIns="0" tIns="0" rIns="0" bIns="0" rtlCol="0"/>
          <a:lstStyle/>
          <a:p>
            <a:endParaRPr/>
          </a:p>
        </p:txBody>
      </p:sp>
      <p:sp>
        <p:nvSpPr>
          <p:cNvPr id="8" name="object 8"/>
          <p:cNvSpPr/>
          <p:nvPr/>
        </p:nvSpPr>
        <p:spPr>
          <a:xfrm>
            <a:off x="673100" y="2438400"/>
            <a:ext cx="2565400" cy="2565400"/>
          </a:xfrm>
          <a:prstGeom prst="rect">
            <a:avLst/>
          </a:prstGeom>
          <a:blipFill>
            <a:blip r:embed="rId11" cstate="print"/>
            <a:stretch>
              <a:fillRect/>
            </a:stretch>
          </a:blipFill>
        </p:spPr>
        <p:txBody>
          <a:bodyPr wrap="square" lIns="0" tIns="0" rIns="0" bIns="0" rtlCol="0"/>
          <a:lstStyle/>
          <a:p>
            <a:endParaRPr/>
          </a:p>
        </p:txBody>
      </p:sp>
      <p:sp>
        <p:nvSpPr>
          <p:cNvPr id="9" name="object 9"/>
          <p:cNvSpPr/>
          <p:nvPr/>
        </p:nvSpPr>
        <p:spPr>
          <a:xfrm>
            <a:off x="9829800" y="2438400"/>
            <a:ext cx="2565400" cy="2565400"/>
          </a:xfrm>
          <a:prstGeom prst="rect">
            <a:avLst/>
          </a:prstGeom>
          <a:blipFill>
            <a:blip r:embed="rId12" cstate="print"/>
            <a:stretch>
              <a:fillRect/>
            </a:stretch>
          </a:blipFill>
        </p:spPr>
        <p:txBody>
          <a:bodyPr wrap="square" lIns="0" tIns="0" rIns="0" bIns="0" rtlCol="0"/>
          <a:lstStyle/>
          <a:p>
            <a:endParaRPr/>
          </a:p>
        </p:txBody>
      </p:sp>
      <p:sp>
        <p:nvSpPr>
          <p:cNvPr id="10" name="object 10"/>
          <p:cNvSpPr/>
          <p:nvPr/>
        </p:nvSpPr>
        <p:spPr>
          <a:xfrm>
            <a:off x="9791700" y="6375400"/>
            <a:ext cx="2628900" cy="2628900"/>
          </a:xfrm>
          <a:prstGeom prst="rect">
            <a:avLst/>
          </a:prstGeom>
          <a:blipFill>
            <a:blip r:embed="rId13" cstate="print"/>
            <a:stretch>
              <a:fillRect/>
            </a:stretch>
          </a:blipFill>
        </p:spPr>
        <p:txBody>
          <a:bodyPr wrap="square" lIns="0" tIns="0" rIns="0" bIns="0" rtlCol="0"/>
          <a:lstStyle/>
          <a:p>
            <a:endParaRPr/>
          </a:p>
        </p:txBody>
      </p:sp>
      <p:sp>
        <p:nvSpPr>
          <p:cNvPr id="11" name="object 11"/>
          <p:cNvSpPr/>
          <p:nvPr/>
        </p:nvSpPr>
        <p:spPr>
          <a:xfrm>
            <a:off x="6692900" y="6375400"/>
            <a:ext cx="2628900" cy="2628900"/>
          </a:xfrm>
          <a:prstGeom prst="rect">
            <a:avLst/>
          </a:prstGeom>
          <a:blipFill>
            <a:blip r:embed="rId14" cstate="print"/>
            <a:stretch>
              <a:fillRect/>
            </a:stretch>
          </a:blipFill>
        </p:spPr>
        <p:txBody>
          <a:bodyPr wrap="square" lIns="0" tIns="0" rIns="0" bIns="0" rtlCol="0"/>
          <a:lstStyle/>
          <a:p>
            <a:endParaRPr/>
          </a:p>
        </p:txBody>
      </p:sp>
      <p:sp>
        <p:nvSpPr>
          <p:cNvPr id="12" name="object 12"/>
          <p:cNvSpPr/>
          <p:nvPr/>
        </p:nvSpPr>
        <p:spPr>
          <a:xfrm>
            <a:off x="3708400" y="6375400"/>
            <a:ext cx="2628900" cy="2628900"/>
          </a:xfrm>
          <a:prstGeom prst="rect">
            <a:avLst/>
          </a:prstGeom>
          <a:blipFill>
            <a:blip r:embed="rId15" cstate="print"/>
            <a:stretch>
              <a:fillRect/>
            </a:stretch>
          </a:blipFill>
        </p:spPr>
        <p:txBody>
          <a:bodyPr wrap="square" lIns="0" tIns="0" rIns="0" bIns="0" rtlCol="0"/>
          <a:lstStyle/>
          <a:p>
            <a:endParaRPr/>
          </a:p>
        </p:txBody>
      </p:sp>
      <p:sp>
        <p:nvSpPr>
          <p:cNvPr id="13" name="object 13"/>
          <p:cNvSpPr/>
          <p:nvPr/>
        </p:nvSpPr>
        <p:spPr>
          <a:xfrm>
            <a:off x="647700" y="6375400"/>
            <a:ext cx="2616200" cy="2628900"/>
          </a:xfrm>
          <a:prstGeom prst="rect">
            <a:avLst/>
          </a:prstGeom>
          <a:blipFill>
            <a:blip r:embed="rId16" cstate="print"/>
            <a:stretch>
              <a:fillRect/>
            </a:stretch>
          </a:blip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1900"/>
              </a:lnSpc>
            </a:pPr>
            <a:fld id="{81D60167-4931-47E6-BA6A-407CBD079E47}" type="slidenum">
              <a:rPr spc="-105" dirty="0"/>
              <a:t>80</a:t>
            </a:fld>
            <a:endParaRPr spc="-105" dirty="0"/>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500"/>
              </a:lnSpc>
            </a:pPr>
            <a:r>
              <a:rPr spc="-40" dirty="0"/>
              <a:t>イーンスパイア</a:t>
            </a:r>
            <a:r>
              <a:rPr spc="-40" dirty="0">
                <a:latin typeface="Arial"/>
                <a:cs typeface="Arial"/>
              </a:rPr>
              <a:t>(</a:t>
            </a:r>
            <a:r>
              <a:rPr spc="-40" dirty="0"/>
              <a:t>株</a:t>
            </a:r>
            <a:r>
              <a:rPr spc="-40" dirty="0">
                <a:latin typeface="Arial"/>
                <a:cs typeface="Arial"/>
              </a:rPr>
              <a:t>)</a:t>
            </a:r>
            <a:r>
              <a:rPr spc="25" dirty="0">
                <a:latin typeface="Arial"/>
                <a:cs typeface="Arial"/>
              </a:rPr>
              <a:t> </a:t>
            </a:r>
            <a:r>
              <a:rPr spc="-10" dirty="0"/>
              <a:t>横田秀珠の著作権を尊重しつつ、是非ノウハウはシェアして行きましょう。</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73300" y="533400"/>
            <a:ext cx="8890000" cy="9220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207500" y="8343900"/>
            <a:ext cx="1955800" cy="1397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40000" y="9321800"/>
            <a:ext cx="723900" cy="4318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3862" y="14477"/>
            <a:ext cx="12931140" cy="533400"/>
          </a:xfrm>
          <a:custGeom>
            <a:avLst/>
            <a:gdLst/>
            <a:ahLst/>
            <a:cxnLst/>
            <a:rect l="l" t="t" r="r" b="b"/>
            <a:pathLst>
              <a:path w="12931140" h="533400">
                <a:moveTo>
                  <a:pt x="0" y="0"/>
                </a:moveTo>
                <a:lnTo>
                  <a:pt x="12930937" y="0"/>
                </a:lnTo>
                <a:lnTo>
                  <a:pt x="12930937" y="533400"/>
                </a:lnTo>
                <a:lnTo>
                  <a:pt x="0" y="533400"/>
                </a:lnTo>
                <a:lnTo>
                  <a:pt x="0" y="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635000">
              <a:lnSpc>
                <a:spcPct val="100000"/>
              </a:lnSpc>
            </a:pPr>
            <a:r>
              <a:rPr sz="3400" dirty="0">
                <a:solidFill>
                  <a:srgbClr val="000000"/>
                </a:solidFill>
                <a:latin typeface="Yu Mincho"/>
                <a:cs typeface="Yu Mincho"/>
              </a:rPr>
              <a:t>２０１５年セミナー講演実績１７４件（４６都道府県を制覇）</a:t>
            </a:r>
            <a:endParaRPr sz="3400">
              <a:latin typeface="Yu Mincho"/>
              <a:cs typeface="Yu Mincho"/>
            </a:endParaRPr>
          </a:p>
        </p:txBody>
      </p:sp>
      <p:sp>
        <p:nvSpPr>
          <p:cNvPr id="33" name="object 33"/>
          <p:cNvSpPr txBox="1"/>
          <p:nvPr/>
        </p:nvSpPr>
        <p:spPr>
          <a:xfrm>
            <a:off x="12592050" y="9429291"/>
            <a:ext cx="139700" cy="254000"/>
          </a:xfrm>
          <a:prstGeom prst="rect">
            <a:avLst/>
          </a:prstGeom>
        </p:spPr>
        <p:txBody>
          <a:bodyPr vert="horz" wrap="square" lIns="0" tIns="0" rIns="0" bIns="0" rtlCol="0">
            <a:spAutoFit/>
          </a:bodyPr>
          <a:lstStyle/>
          <a:p>
            <a:pPr marL="12700">
              <a:lnSpc>
                <a:spcPts val="1900"/>
              </a:lnSpc>
            </a:pPr>
            <a:r>
              <a:rPr sz="1800" spc="-105" dirty="0">
                <a:latin typeface="Arial"/>
                <a:cs typeface="Arial"/>
              </a:rPr>
              <a:t>9</a:t>
            </a:r>
            <a:endParaRPr sz="1800">
              <a:latin typeface="Arial"/>
              <a:cs typeface="Arial"/>
            </a:endParaRPr>
          </a:p>
        </p:txBody>
      </p:sp>
      <p:sp>
        <p:nvSpPr>
          <p:cNvPr id="34" name="object 34"/>
          <p:cNvSpPr txBox="1"/>
          <p:nvPr/>
        </p:nvSpPr>
        <p:spPr>
          <a:xfrm>
            <a:off x="3314700" y="9484480"/>
            <a:ext cx="7586345" cy="208279"/>
          </a:xfrm>
          <a:prstGeom prst="rect">
            <a:avLst/>
          </a:prstGeom>
        </p:spPr>
        <p:txBody>
          <a:bodyPr vert="horz" wrap="square" lIns="0" tIns="0" rIns="0" bIns="0" rtlCol="0">
            <a:spAutoFit/>
          </a:bodyPr>
          <a:lstStyle/>
          <a:p>
            <a:pPr marL="12700">
              <a:lnSpc>
                <a:spcPts val="1500"/>
              </a:lnSpc>
            </a:pPr>
            <a:r>
              <a:rPr sz="1400" spc="-40" dirty="0">
                <a:latin typeface="Yu Mincho"/>
                <a:cs typeface="Yu Mincho"/>
              </a:rPr>
              <a:t>イーンスパイア</a:t>
            </a:r>
            <a:r>
              <a:rPr sz="1400" spc="-40" dirty="0">
                <a:latin typeface="Arial"/>
                <a:cs typeface="Arial"/>
              </a:rPr>
              <a:t>(</a:t>
            </a:r>
            <a:r>
              <a:rPr sz="1400" spc="-40" dirty="0">
                <a:latin typeface="Yu Mincho"/>
                <a:cs typeface="Yu Mincho"/>
              </a:rPr>
              <a:t>株</a:t>
            </a:r>
            <a:r>
              <a:rPr sz="1400" spc="-40" dirty="0">
                <a:latin typeface="Arial"/>
                <a:cs typeface="Arial"/>
              </a:rPr>
              <a:t>)</a:t>
            </a:r>
            <a:r>
              <a:rPr sz="1400" spc="25" dirty="0">
                <a:latin typeface="Arial"/>
                <a:cs typeface="Arial"/>
              </a:rPr>
              <a:t> </a:t>
            </a:r>
            <a:r>
              <a:rPr sz="1400" spc="-10" dirty="0">
                <a:latin typeface="Yu Mincho"/>
                <a:cs typeface="Yu Mincho"/>
              </a:rPr>
              <a:t>横田秀珠の著作権を尊重しつつ、是非ノウハウはシェアして行きましょう。</a:t>
            </a:r>
            <a:endParaRPr sz="1400">
              <a:latin typeface="Yu Mincho"/>
              <a:cs typeface="Yu Mincho"/>
            </a:endParaRPr>
          </a:p>
        </p:txBody>
      </p:sp>
      <p:sp>
        <p:nvSpPr>
          <p:cNvPr id="7" name="object 7"/>
          <p:cNvSpPr txBox="1"/>
          <p:nvPr/>
        </p:nvSpPr>
        <p:spPr>
          <a:xfrm>
            <a:off x="3060700" y="5857173"/>
            <a:ext cx="985519" cy="372745"/>
          </a:xfrm>
          <a:prstGeom prst="rect">
            <a:avLst/>
          </a:prstGeom>
        </p:spPr>
        <p:txBody>
          <a:bodyPr vert="horz" wrap="square" lIns="0" tIns="0" rIns="0" bIns="0" rtlCol="0">
            <a:spAutoFit/>
          </a:bodyPr>
          <a:lstStyle/>
          <a:p>
            <a:pPr marL="12700" marR="5080">
              <a:lnSpc>
                <a:spcPct val="106100"/>
              </a:lnSpc>
            </a:pPr>
            <a:r>
              <a:rPr sz="1100" spc="45" dirty="0">
                <a:latin typeface="Yu Mincho"/>
                <a:cs typeface="Yu Mincho"/>
              </a:rPr>
              <a:t>スポット1,742  </a:t>
            </a:r>
            <a:r>
              <a:rPr sz="1100" spc="50" dirty="0">
                <a:latin typeface="Yu Mincho"/>
                <a:cs typeface="Yu Mincho"/>
              </a:rPr>
              <a:t>市区町村287</a:t>
            </a:r>
            <a:endParaRPr sz="1100">
              <a:latin typeface="Yu Mincho"/>
              <a:cs typeface="Yu Mincho"/>
            </a:endParaRPr>
          </a:p>
        </p:txBody>
      </p:sp>
      <p:sp>
        <p:nvSpPr>
          <p:cNvPr id="8" name="object 8"/>
          <p:cNvSpPr txBox="1"/>
          <p:nvPr/>
        </p:nvSpPr>
        <p:spPr>
          <a:xfrm>
            <a:off x="3060700" y="6174760"/>
            <a:ext cx="2778125" cy="423545"/>
          </a:xfrm>
          <a:prstGeom prst="rect">
            <a:avLst/>
          </a:prstGeom>
        </p:spPr>
        <p:txBody>
          <a:bodyPr vert="horz" wrap="square" lIns="0" tIns="0" rIns="0" bIns="0" rtlCol="0">
            <a:spAutoFit/>
          </a:bodyPr>
          <a:lstStyle/>
          <a:p>
            <a:pPr marL="25400" marR="5080" indent="-12700">
              <a:lnSpc>
                <a:spcPct val="121200"/>
              </a:lnSpc>
            </a:pPr>
            <a:r>
              <a:rPr sz="1100" spc="20" dirty="0">
                <a:latin typeface="Yu Mincho"/>
                <a:cs typeface="Yu Mincho"/>
              </a:rPr>
              <a:t>最近チェックインしたスポット5,259  </a:t>
            </a:r>
            <a:r>
              <a:rPr sz="1100" spc="-35" dirty="0">
                <a:latin typeface="Yu Mincho"/>
                <a:cs typeface="Yu Mincho"/>
              </a:rPr>
              <a:t>数字は</a:t>
            </a:r>
            <a:r>
              <a:rPr sz="1100" spc="-35" dirty="0">
                <a:latin typeface="Arial"/>
                <a:cs typeface="Arial"/>
              </a:rPr>
              <a:t>Facebook</a:t>
            </a:r>
            <a:r>
              <a:rPr sz="1100" spc="-35" dirty="0">
                <a:latin typeface="Yu Mincho"/>
                <a:cs typeface="Yu Mincho"/>
              </a:rPr>
              <a:t>チェックイン数</a:t>
            </a:r>
            <a:r>
              <a:rPr sz="1100" spc="30" dirty="0">
                <a:latin typeface="Yu Mincho"/>
                <a:cs typeface="Yu Mincho"/>
              </a:rPr>
              <a:t> </a:t>
            </a:r>
            <a:r>
              <a:rPr sz="1100" spc="-60" dirty="0">
                <a:latin typeface="Arial"/>
                <a:cs typeface="Arial"/>
              </a:rPr>
              <a:t>2015.12.29</a:t>
            </a:r>
            <a:r>
              <a:rPr sz="1100" spc="-60" dirty="0">
                <a:latin typeface="Yu Mincho"/>
                <a:cs typeface="Yu Mincho"/>
              </a:rPr>
              <a:t>付</a:t>
            </a:r>
            <a:endParaRPr sz="1100">
              <a:latin typeface="Yu Mincho"/>
              <a:cs typeface="Yu Mincho"/>
            </a:endParaRPr>
          </a:p>
        </p:txBody>
      </p:sp>
      <p:sp>
        <p:nvSpPr>
          <p:cNvPr id="9" name="object 9"/>
          <p:cNvSpPr txBox="1"/>
          <p:nvPr/>
        </p:nvSpPr>
        <p:spPr>
          <a:xfrm>
            <a:off x="4775200" y="2024329"/>
            <a:ext cx="1333500" cy="4206240"/>
          </a:xfrm>
          <a:prstGeom prst="rect">
            <a:avLst/>
          </a:prstGeom>
        </p:spPr>
        <p:txBody>
          <a:bodyPr vert="horz" wrap="square" lIns="0" tIns="0" rIns="0" bIns="0" rtlCol="0">
            <a:spAutoFit/>
          </a:bodyPr>
          <a:lstStyle/>
          <a:p>
            <a:pPr marL="12700" marR="182880">
              <a:lnSpc>
                <a:spcPct val="131000"/>
              </a:lnSpc>
            </a:pPr>
            <a:r>
              <a:rPr sz="700" spc="-10" dirty="0">
                <a:latin typeface="Yu Mincho"/>
                <a:cs typeface="Yu Mincho"/>
              </a:rPr>
              <a:t>(新潟県)長岡商工会議所  </a:t>
            </a:r>
            <a:r>
              <a:rPr sz="700" spc="-15" dirty="0">
                <a:latin typeface="Yu Mincho"/>
                <a:cs typeface="Yu Mincho"/>
              </a:rPr>
              <a:t>(新潟県)津川商工会  (新潟県)柏崎市  (愛知県)豊橋市  </a:t>
            </a:r>
            <a:r>
              <a:rPr sz="700" spc="-10" dirty="0">
                <a:latin typeface="Yu Mincho"/>
                <a:cs typeface="Yu Mincho"/>
              </a:rPr>
              <a:t>(愛媛県)伊予商工会議所  (愛媛県)鬼北町商工会  (愛媛県)吉田三間商工会  </a:t>
            </a:r>
            <a:r>
              <a:rPr sz="700" spc="-15" dirty="0">
                <a:latin typeface="Yu Mincho"/>
                <a:cs typeface="Yu Mincho"/>
              </a:rPr>
              <a:t>(愛媛県)周桑商工会  </a:t>
            </a:r>
            <a:r>
              <a:rPr sz="700" spc="-10" dirty="0">
                <a:latin typeface="Yu Mincho"/>
                <a:cs typeface="Yu Mincho"/>
              </a:rPr>
              <a:t>(愛媛県)松野町商工会  (愛媛県)新居浜商工会議所  (茨城県)下館商工会議所  (茨城県)石岡商工会議所  (岡山県)備中西商工会  </a:t>
            </a:r>
            <a:r>
              <a:rPr sz="700" spc="-15" dirty="0">
                <a:latin typeface="Yu Mincho"/>
                <a:cs typeface="Yu Mincho"/>
              </a:rPr>
              <a:t>(岩手県)盛岡市  (宮城県)仙台市  </a:t>
            </a:r>
            <a:r>
              <a:rPr sz="700" spc="-10" dirty="0">
                <a:latin typeface="Yu Mincho"/>
                <a:cs typeface="Yu Mincho"/>
              </a:rPr>
              <a:t>(群馬県)渋川商工会議所  (群馬県)太田市新田商工会  (香川県)香川県商工会連合会  </a:t>
            </a:r>
            <a:r>
              <a:rPr sz="700" spc="-15" dirty="0">
                <a:latin typeface="Yu Mincho"/>
                <a:cs typeface="Yu Mincho"/>
              </a:rPr>
              <a:t>(香川県)坂出市  </a:t>
            </a:r>
            <a:r>
              <a:rPr sz="700" spc="-10" dirty="0">
                <a:latin typeface="Yu Mincho"/>
                <a:cs typeface="Yu Mincho"/>
              </a:rPr>
              <a:t>(香川県)坂出商工会議所  (佐賀県)伊万里商工会議所  </a:t>
            </a:r>
            <a:r>
              <a:rPr sz="700" spc="-15" dirty="0">
                <a:latin typeface="Yu Mincho"/>
                <a:cs typeface="Yu Mincho"/>
              </a:rPr>
              <a:t>(埼玉県)草加市  </a:t>
            </a:r>
            <a:r>
              <a:rPr sz="700" spc="-10" dirty="0">
                <a:latin typeface="Yu Mincho"/>
                <a:cs typeface="Yu Mincho"/>
              </a:rPr>
              <a:t>(埼玉県)白岡市商工会  (埼玉県)八潮市商工会  (埼玉県)本庄商工会議所  (山形県)温泉米沢八湯会</a:t>
            </a:r>
            <a:endParaRPr sz="700">
              <a:latin typeface="Yu Mincho"/>
              <a:cs typeface="Yu Mincho"/>
            </a:endParaRPr>
          </a:p>
          <a:p>
            <a:pPr marL="12700" marR="5080">
              <a:lnSpc>
                <a:spcPct val="131000"/>
              </a:lnSpc>
            </a:pPr>
            <a:r>
              <a:rPr sz="700" spc="-10" dirty="0">
                <a:latin typeface="Yu Mincho"/>
                <a:cs typeface="Yu Mincho"/>
              </a:rPr>
              <a:t>(山形県)庄内町新産業創造協議会  (山形県)長井商工会議所  </a:t>
            </a:r>
            <a:r>
              <a:rPr sz="700" spc="-15" dirty="0">
                <a:latin typeface="Yu Mincho"/>
                <a:cs typeface="Yu Mincho"/>
              </a:rPr>
              <a:t>(山形県)鶴岡市</a:t>
            </a:r>
            <a:endParaRPr sz="700">
              <a:latin typeface="Yu Mincho"/>
              <a:cs typeface="Yu Mincho"/>
            </a:endParaRPr>
          </a:p>
          <a:p>
            <a:pPr marL="12700">
              <a:lnSpc>
                <a:spcPct val="100000"/>
              </a:lnSpc>
              <a:spcBef>
                <a:spcPts val="260"/>
              </a:spcBef>
            </a:pPr>
            <a:r>
              <a:rPr sz="700" spc="-15" dirty="0">
                <a:latin typeface="Yu Mincho"/>
                <a:cs typeface="Yu Mincho"/>
              </a:rPr>
              <a:t>(山形県)米沢市</a:t>
            </a:r>
            <a:endParaRPr sz="700">
              <a:latin typeface="Yu Mincho"/>
              <a:cs typeface="Yu Mincho"/>
            </a:endParaRPr>
          </a:p>
        </p:txBody>
      </p:sp>
      <p:sp>
        <p:nvSpPr>
          <p:cNvPr id="10" name="object 10"/>
          <p:cNvSpPr txBox="1"/>
          <p:nvPr/>
        </p:nvSpPr>
        <p:spPr>
          <a:xfrm>
            <a:off x="1625600" y="5067300"/>
            <a:ext cx="1778000" cy="121920"/>
          </a:xfrm>
          <a:prstGeom prst="rect">
            <a:avLst/>
          </a:prstGeom>
        </p:spPr>
        <p:txBody>
          <a:bodyPr vert="horz" wrap="square" lIns="0" tIns="0" rIns="0" bIns="0" rtlCol="0">
            <a:spAutoFit/>
          </a:bodyPr>
          <a:lstStyle/>
          <a:p>
            <a:pPr marL="12700">
              <a:lnSpc>
                <a:spcPct val="100000"/>
              </a:lnSpc>
            </a:pPr>
            <a:r>
              <a:rPr sz="700" spc="-5" dirty="0">
                <a:latin typeface="Yu Mincho"/>
                <a:cs typeface="Yu Mincho"/>
              </a:rPr>
              <a:t>(新潟県)パナソニックリビング首都圏・関東</a:t>
            </a:r>
            <a:endParaRPr sz="700">
              <a:latin typeface="Yu Mincho"/>
              <a:cs typeface="Yu Mincho"/>
            </a:endParaRPr>
          </a:p>
        </p:txBody>
      </p:sp>
      <p:sp>
        <p:nvSpPr>
          <p:cNvPr id="11" name="object 11"/>
          <p:cNvSpPr txBox="1"/>
          <p:nvPr/>
        </p:nvSpPr>
        <p:spPr>
          <a:xfrm>
            <a:off x="1625600" y="5186730"/>
            <a:ext cx="1066800" cy="523240"/>
          </a:xfrm>
          <a:prstGeom prst="rect">
            <a:avLst/>
          </a:prstGeom>
        </p:spPr>
        <p:txBody>
          <a:bodyPr vert="horz" wrap="square" lIns="0" tIns="0" rIns="0" bIns="0" rtlCol="0">
            <a:spAutoFit/>
          </a:bodyPr>
          <a:lstStyle/>
          <a:p>
            <a:pPr marL="12700" marR="5080">
              <a:lnSpc>
                <a:spcPct val="119000"/>
              </a:lnSpc>
            </a:pPr>
            <a:r>
              <a:rPr sz="700" spc="-10" dirty="0">
                <a:latin typeface="Yu Mincho"/>
                <a:cs typeface="Yu Mincho"/>
              </a:rPr>
              <a:t>(群馬県)太田市新田商工会  (群馬県)高崎市新町商工会  (群馬県)しぶかわ商工会  (群馬県)桐生商工会議所</a:t>
            </a:r>
            <a:endParaRPr sz="700">
              <a:latin typeface="Yu Mincho"/>
              <a:cs typeface="Yu Mincho"/>
            </a:endParaRPr>
          </a:p>
        </p:txBody>
      </p:sp>
      <p:sp>
        <p:nvSpPr>
          <p:cNvPr id="12" name="object 12"/>
          <p:cNvSpPr txBox="1"/>
          <p:nvPr/>
        </p:nvSpPr>
        <p:spPr>
          <a:xfrm>
            <a:off x="1625600" y="5707430"/>
            <a:ext cx="1778000" cy="269240"/>
          </a:xfrm>
          <a:prstGeom prst="rect">
            <a:avLst/>
          </a:prstGeom>
        </p:spPr>
        <p:txBody>
          <a:bodyPr vert="horz" wrap="square" lIns="0" tIns="0" rIns="0" bIns="0" rtlCol="0">
            <a:spAutoFit/>
          </a:bodyPr>
          <a:lstStyle/>
          <a:p>
            <a:pPr marL="12700" marR="5080">
              <a:lnSpc>
                <a:spcPct val="119000"/>
              </a:lnSpc>
            </a:pPr>
            <a:r>
              <a:rPr sz="700" spc="-5" dirty="0">
                <a:latin typeface="Yu Mincho"/>
                <a:cs typeface="Yu Mincho"/>
              </a:rPr>
              <a:t>(群馬県)パナソニックリビング首都圏・関東  </a:t>
            </a:r>
            <a:r>
              <a:rPr sz="700" spc="-10" dirty="0">
                <a:latin typeface="Yu Mincho"/>
                <a:cs typeface="Yu Mincho"/>
              </a:rPr>
              <a:t>(群馬県)日本電子電話ユーザー協会</a:t>
            </a:r>
            <a:endParaRPr sz="700">
              <a:latin typeface="Yu Mincho"/>
              <a:cs typeface="Yu Mincho"/>
            </a:endParaRPr>
          </a:p>
        </p:txBody>
      </p:sp>
      <p:sp>
        <p:nvSpPr>
          <p:cNvPr id="13" name="object 13"/>
          <p:cNvSpPr txBox="1"/>
          <p:nvPr/>
        </p:nvSpPr>
        <p:spPr>
          <a:xfrm>
            <a:off x="1625600" y="5958870"/>
            <a:ext cx="977900" cy="792480"/>
          </a:xfrm>
          <a:prstGeom prst="rect">
            <a:avLst/>
          </a:prstGeom>
        </p:spPr>
        <p:txBody>
          <a:bodyPr vert="horz" wrap="square" lIns="0" tIns="2540" rIns="0" bIns="0" rtlCol="0">
            <a:spAutoFit/>
          </a:bodyPr>
          <a:lstStyle/>
          <a:p>
            <a:pPr marL="12700" marR="5080">
              <a:lnSpc>
                <a:spcPct val="119000"/>
              </a:lnSpc>
              <a:spcBef>
                <a:spcPts val="20"/>
              </a:spcBef>
            </a:pPr>
            <a:r>
              <a:rPr sz="700" spc="-10" dirty="0">
                <a:latin typeface="Yu Mincho"/>
                <a:cs typeface="Yu Mincho"/>
              </a:rPr>
              <a:t>(長野県)飯田商工会議所  (長野県)長野商工会議所</a:t>
            </a:r>
            <a:endParaRPr sz="700">
              <a:latin typeface="Yu Mincho"/>
              <a:cs typeface="Yu Mincho"/>
            </a:endParaRPr>
          </a:p>
          <a:p>
            <a:pPr marL="12700" marR="5080">
              <a:lnSpc>
                <a:spcPct val="119000"/>
              </a:lnSpc>
              <a:spcBef>
                <a:spcPts val="100"/>
              </a:spcBef>
            </a:pPr>
            <a:r>
              <a:rPr sz="700" spc="-10" dirty="0">
                <a:latin typeface="Yu Mincho"/>
                <a:cs typeface="Yu Mincho"/>
              </a:rPr>
              <a:t>(長野県)池田町商工会  </a:t>
            </a:r>
            <a:r>
              <a:rPr sz="700" spc="-15" dirty="0">
                <a:latin typeface="Yu Mincho"/>
                <a:cs typeface="Yu Mincho"/>
              </a:rPr>
              <a:t>(長野県)白馬商工会  </a:t>
            </a:r>
            <a:r>
              <a:rPr sz="700" spc="-10" dirty="0">
                <a:latin typeface="Yu Mincho"/>
                <a:cs typeface="Yu Mincho"/>
              </a:rPr>
              <a:t>(長野県)阿智村商工会  (長野県)カレーの大原屋</a:t>
            </a:r>
            <a:endParaRPr sz="700">
              <a:latin typeface="Yu Mincho"/>
              <a:cs typeface="Yu Mincho"/>
            </a:endParaRPr>
          </a:p>
        </p:txBody>
      </p:sp>
      <p:sp>
        <p:nvSpPr>
          <p:cNvPr id="14" name="object 14"/>
          <p:cNvSpPr txBox="1"/>
          <p:nvPr/>
        </p:nvSpPr>
        <p:spPr>
          <a:xfrm>
            <a:off x="1625600" y="6748830"/>
            <a:ext cx="1778000" cy="396240"/>
          </a:xfrm>
          <a:prstGeom prst="rect">
            <a:avLst/>
          </a:prstGeom>
        </p:spPr>
        <p:txBody>
          <a:bodyPr vert="horz" wrap="square" lIns="0" tIns="0" rIns="0" bIns="0" rtlCol="0">
            <a:spAutoFit/>
          </a:bodyPr>
          <a:lstStyle/>
          <a:p>
            <a:pPr marL="12700" marR="5080">
              <a:lnSpc>
                <a:spcPct val="119000"/>
              </a:lnSpc>
            </a:pPr>
            <a:r>
              <a:rPr sz="700" spc="-5" dirty="0">
                <a:latin typeface="Yu Mincho"/>
                <a:cs typeface="Yu Mincho"/>
              </a:rPr>
              <a:t>(長野県)パナソニックリビング首都圏・関東  </a:t>
            </a:r>
            <a:r>
              <a:rPr sz="700" spc="-10" dirty="0">
                <a:latin typeface="Yu Mincho"/>
                <a:cs typeface="Yu Mincho"/>
              </a:rPr>
              <a:t>(茨城県)高萩市商工会  (茨城県)水戸商工会議所</a:t>
            </a:r>
            <a:endParaRPr sz="700">
              <a:latin typeface="Yu Mincho"/>
              <a:cs typeface="Yu Mincho"/>
            </a:endParaRPr>
          </a:p>
        </p:txBody>
      </p:sp>
      <p:sp>
        <p:nvSpPr>
          <p:cNvPr id="15" name="object 15"/>
          <p:cNvSpPr txBox="1"/>
          <p:nvPr/>
        </p:nvSpPr>
        <p:spPr>
          <a:xfrm>
            <a:off x="1625600" y="7267397"/>
            <a:ext cx="1432560" cy="2227580"/>
          </a:xfrm>
          <a:prstGeom prst="rect">
            <a:avLst/>
          </a:prstGeom>
        </p:spPr>
        <p:txBody>
          <a:bodyPr vert="horz" wrap="square" lIns="0" tIns="1905" rIns="0" bIns="0" rtlCol="0">
            <a:spAutoFit/>
          </a:bodyPr>
          <a:lstStyle/>
          <a:p>
            <a:pPr marL="12700" marR="198120">
              <a:lnSpc>
                <a:spcPct val="119000"/>
              </a:lnSpc>
              <a:spcBef>
                <a:spcPts val="15"/>
              </a:spcBef>
            </a:pPr>
            <a:r>
              <a:rPr sz="700" spc="-10" dirty="0">
                <a:latin typeface="Yu Mincho"/>
                <a:cs typeface="Yu Mincho"/>
              </a:rPr>
              <a:t>(埼玉県)所沢商工会議所  </a:t>
            </a:r>
            <a:r>
              <a:rPr sz="700" spc="-15" dirty="0">
                <a:latin typeface="Yu Mincho"/>
                <a:cs typeface="Yu Mincho"/>
              </a:rPr>
              <a:t>(埼玉県)ぶ</a:t>
            </a:r>
            <a:r>
              <a:rPr sz="700" spc="-65" dirty="0">
                <a:latin typeface="Yu Mincho"/>
                <a:cs typeface="Yu Mincho"/>
              </a:rPr>
              <a:t>ぎ</a:t>
            </a:r>
            <a:r>
              <a:rPr sz="700" dirty="0">
                <a:latin typeface="Yu Mincho"/>
                <a:cs typeface="Yu Mincho"/>
              </a:rPr>
              <a:t>ん地域経済研究所  </a:t>
            </a:r>
            <a:r>
              <a:rPr sz="700" spc="-10" dirty="0">
                <a:latin typeface="Yu Mincho"/>
                <a:cs typeface="Yu Mincho"/>
              </a:rPr>
              <a:t>(東京県)理容組合昭島地区  (東京都)八王子商工会議所</a:t>
            </a:r>
            <a:endParaRPr sz="700">
              <a:latin typeface="Yu Mincho"/>
              <a:cs typeface="Yu Mincho"/>
            </a:endParaRPr>
          </a:p>
          <a:p>
            <a:pPr marL="12700" marR="5080">
              <a:lnSpc>
                <a:spcPct val="121000"/>
              </a:lnSpc>
              <a:spcBef>
                <a:spcPts val="80"/>
              </a:spcBef>
            </a:pPr>
            <a:r>
              <a:rPr sz="700" spc="-10" dirty="0">
                <a:latin typeface="Yu Mincho"/>
                <a:cs typeface="Yu Mincho"/>
              </a:rPr>
              <a:t>(東京都)多摩商工会議所  (東京都)国分寺市商工会  (東京都)羽村市商工会  (東京都)昭島市商工会  (東京都)小金井商工会  </a:t>
            </a:r>
            <a:r>
              <a:rPr sz="700" spc="-15" dirty="0">
                <a:latin typeface="Yu Mincho"/>
                <a:cs typeface="Yu Mincho"/>
              </a:rPr>
              <a:t>(千葉県)栄町商工会  </a:t>
            </a:r>
            <a:r>
              <a:rPr sz="700" dirty="0">
                <a:latin typeface="Yu Mincho"/>
                <a:cs typeface="Yu Mincho"/>
              </a:rPr>
              <a:t>(静岡県)浜松市SNS全国女子交流会</a:t>
            </a:r>
            <a:endParaRPr sz="700">
              <a:latin typeface="Yu Mincho"/>
              <a:cs typeface="Yu Mincho"/>
            </a:endParaRPr>
          </a:p>
          <a:p>
            <a:pPr marL="12700">
              <a:lnSpc>
                <a:spcPct val="100000"/>
              </a:lnSpc>
              <a:spcBef>
                <a:spcPts val="160"/>
              </a:spcBef>
            </a:pPr>
            <a:r>
              <a:rPr sz="700" spc="-15" dirty="0">
                <a:latin typeface="Yu Mincho"/>
                <a:cs typeface="Yu Mincho"/>
              </a:rPr>
              <a:t>(愛知県)豊橋市</a:t>
            </a:r>
            <a:endParaRPr sz="700">
              <a:latin typeface="Yu Mincho"/>
              <a:cs typeface="Yu Mincho"/>
            </a:endParaRPr>
          </a:p>
          <a:p>
            <a:pPr marL="12700" marR="548005">
              <a:lnSpc>
                <a:spcPct val="122000"/>
              </a:lnSpc>
              <a:spcBef>
                <a:spcPts val="75"/>
              </a:spcBef>
            </a:pPr>
            <a:r>
              <a:rPr sz="700" spc="-15" dirty="0">
                <a:latin typeface="Yu Mincho"/>
                <a:cs typeface="Yu Mincho"/>
              </a:rPr>
              <a:t>(岐阜県)東海PGC  (岐阜県)はちえん。  (富山県)高岡法人会  </a:t>
            </a:r>
            <a:r>
              <a:rPr sz="700" spc="-10" dirty="0">
                <a:latin typeface="Yu Mincho"/>
                <a:cs typeface="Yu Mincho"/>
              </a:rPr>
              <a:t>(富山県)南砺市商工会  </a:t>
            </a:r>
            <a:r>
              <a:rPr sz="700" spc="-30" dirty="0">
                <a:latin typeface="Yu Mincho"/>
                <a:cs typeface="Yu Mincho"/>
              </a:rPr>
              <a:t>(富山県)TOTO富山</a:t>
            </a:r>
            <a:endParaRPr sz="700">
              <a:latin typeface="Yu Mincho"/>
              <a:cs typeface="Yu Mincho"/>
            </a:endParaRPr>
          </a:p>
        </p:txBody>
      </p:sp>
      <p:sp>
        <p:nvSpPr>
          <p:cNvPr id="16" name="object 16"/>
          <p:cNvSpPr txBox="1"/>
          <p:nvPr/>
        </p:nvSpPr>
        <p:spPr>
          <a:xfrm>
            <a:off x="114300" y="7124700"/>
            <a:ext cx="2578100" cy="147320"/>
          </a:xfrm>
          <a:prstGeom prst="rect">
            <a:avLst/>
          </a:prstGeom>
        </p:spPr>
        <p:txBody>
          <a:bodyPr vert="horz" wrap="square" lIns="0" tIns="0" rIns="0" bIns="0" rtlCol="0">
            <a:spAutoFit/>
          </a:bodyPr>
          <a:lstStyle/>
          <a:p>
            <a:pPr marL="12700">
              <a:lnSpc>
                <a:spcPct val="100000"/>
              </a:lnSpc>
            </a:pPr>
            <a:r>
              <a:rPr sz="700" spc="-10" dirty="0">
                <a:latin typeface="Yu Mincho"/>
                <a:cs typeface="Yu Mincho"/>
              </a:rPr>
              <a:t>(和歌山県)広域商工会くろしお協議会</a:t>
            </a:r>
            <a:r>
              <a:rPr sz="700" spc="10" dirty="0">
                <a:latin typeface="Yu Mincho"/>
                <a:cs typeface="Yu Mincho"/>
              </a:rPr>
              <a:t> </a:t>
            </a:r>
            <a:r>
              <a:rPr sz="1050" spc="-15" baseline="-15873" dirty="0">
                <a:latin typeface="Yu Mincho"/>
                <a:cs typeface="Yu Mincho"/>
              </a:rPr>
              <a:t>(栃木県)大田原商工会議所</a:t>
            </a:r>
            <a:endParaRPr sz="1050" baseline="-15873">
              <a:latin typeface="Yu Mincho"/>
              <a:cs typeface="Yu Mincho"/>
            </a:endParaRPr>
          </a:p>
        </p:txBody>
      </p:sp>
      <p:sp>
        <p:nvSpPr>
          <p:cNvPr id="17" name="object 17"/>
          <p:cNvSpPr txBox="1"/>
          <p:nvPr/>
        </p:nvSpPr>
        <p:spPr>
          <a:xfrm>
            <a:off x="114300" y="7227803"/>
            <a:ext cx="1422400" cy="2101850"/>
          </a:xfrm>
          <a:prstGeom prst="rect">
            <a:avLst/>
          </a:prstGeom>
        </p:spPr>
        <p:txBody>
          <a:bodyPr vert="horz" wrap="square" lIns="0" tIns="3175" rIns="0" bIns="0" rtlCol="0">
            <a:spAutoFit/>
          </a:bodyPr>
          <a:lstStyle/>
          <a:p>
            <a:pPr marL="12700" marR="449580">
              <a:lnSpc>
                <a:spcPct val="119000"/>
              </a:lnSpc>
              <a:spcBef>
                <a:spcPts val="25"/>
              </a:spcBef>
            </a:pPr>
            <a:r>
              <a:rPr sz="700" spc="-10" dirty="0">
                <a:latin typeface="Yu Mincho"/>
                <a:cs typeface="Yu Mincho"/>
              </a:rPr>
              <a:t>(和歌山県)湯浅町商工会  </a:t>
            </a:r>
            <a:r>
              <a:rPr sz="700" spc="-15" dirty="0">
                <a:latin typeface="Yu Mincho"/>
                <a:cs typeface="Yu Mincho"/>
              </a:rPr>
              <a:t>(岡山県)岡山市</a:t>
            </a:r>
            <a:endParaRPr sz="700">
              <a:latin typeface="Yu Mincho"/>
              <a:cs typeface="Yu Mincho"/>
            </a:endParaRPr>
          </a:p>
          <a:p>
            <a:pPr marL="12700" marR="449580">
              <a:lnSpc>
                <a:spcPct val="121000"/>
              </a:lnSpc>
              <a:spcBef>
                <a:spcPts val="80"/>
              </a:spcBef>
            </a:pPr>
            <a:r>
              <a:rPr sz="700" spc="-15" dirty="0">
                <a:latin typeface="Yu Mincho"/>
                <a:cs typeface="Yu Mincho"/>
              </a:rPr>
              <a:t>(広島県)福山市  </a:t>
            </a:r>
            <a:r>
              <a:rPr sz="700" spc="-10" dirty="0">
                <a:latin typeface="Yu Mincho"/>
                <a:cs typeface="Yu Mincho"/>
              </a:rPr>
              <a:t>(山口県)和木町商工会  </a:t>
            </a:r>
            <a:r>
              <a:rPr sz="700" spc="-15" dirty="0">
                <a:latin typeface="Yu Mincho"/>
                <a:cs typeface="Yu Mincho"/>
              </a:rPr>
              <a:t>(山口県)山口市  </a:t>
            </a:r>
            <a:r>
              <a:rPr sz="700" spc="-10" dirty="0">
                <a:latin typeface="Yu Mincho"/>
                <a:cs typeface="Yu Mincho"/>
              </a:rPr>
              <a:t>(山口県)県商工会連合会  (香川県)高松商工会議所  (愛媛県)伊予商工会議所  (愛媛県)鬼北町商工会</a:t>
            </a:r>
            <a:endParaRPr sz="700">
              <a:latin typeface="Yu Mincho"/>
              <a:cs typeface="Yu Mincho"/>
            </a:endParaRPr>
          </a:p>
          <a:p>
            <a:pPr marL="12700">
              <a:lnSpc>
                <a:spcPct val="100000"/>
              </a:lnSpc>
              <a:spcBef>
                <a:spcPts val="160"/>
              </a:spcBef>
            </a:pPr>
            <a:r>
              <a:rPr sz="700" spc="-15" dirty="0">
                <a:latin typeface="Yu Mincho"/>
                <a:cs typeface="Yu Mincho"/>
              </a:rPr>
              <a:t>(福岡県)門司港</a:t>
            </a:r>
            <a:endParaRPr sz="700">
              <a:latin typeface="Yu Mincho"/>
              <a:cs typeface="Yu Mincho"/>
            </a:endParaRPr>
          </a:p>
          <a:p>
            <a:pPr marL="12700" marR="5080">
              <a:lnSpc>
                <a:spcPct val="121400"/>
              </a:lnSpc>
              <a:spcBef>
                <a:spcPts val="80"/>
              </a:spcBef>
            </a:pPr>
            <a:r>
              <a:rPr sz="700" spc="-10" dirty="0">
                <a:latin typeface="Yu Mincho"/>
                <a:cs typeface="Yu Mincho"/>
              </a:rPr>
              <a:t>(福岡県)大牟田商工会議所  熊本県)熊本市  (大分県)県商工会連合会  (大分県)別府商工会議所  (宮崎県)西都商工会議所  (鹿児島県)いちき串木野商工会議所</a:t>
            </a:r>
            <a:endParaRPr sz="700">
              <a:latin typeface="Yu Mincho"/>
              <a:cs typeface="Yu Mincho"/>
            </a:endParaRPr>
          </a:p>
        </p:txBody>
      </p:sp>
      <p:sp>
        <p:nvSpPr>
          <p:cNvPr id="18" name="object 18"/>
          <p:cNvSpPr txBox="1"/>
          <p:nvPr/>
        </p:nvSpPr>
        <p:spPr>
          <a:xfrm>
            <a:off x="3238500" y="1905000"/>
            <a:ext cx="2781300" cy="134620"/>
          </a:xfrm>
          <a:prstGeom prst="rect">
            <a:avLst/>
          </a:prstGeom>
        </p:spPr>
        <p:txBody>
          <a:bodyPr vert="horz" wrap="square" lIns="0" tIns="0" rIns="0" bIns="0" rtlCol="0">
            <a:spAutoFit/>
          </a:bodyPr>
          <a:lstStyle/>
          <a:p>
            <a:pPr marL="12700">
              <a:lnSpc>
                <a:spcPct val="100000"/>
              </a:lnSpc>
            </a:pPr>
            <a:r>
              <a:rPr sz="700" spc="-10" dirty="0">
                <a:latin typeface="Yu Mincho"/>
                <a:cs typeface="Yu Mincho"/>
              </a:rPr>
              <a:t>(兵庫県)損害保険代理業協会姫路支部 </a:t>
            </a:r>
            <a:r>
              <a:rPr sz="700" spc="60" dirty="0">
                <a:latin typeface="Yu Mincho"/>
                <a:cs typeface="Yu Mincho"/>
              </a:rPr>
              <a:t> </a:t>
            </a:r>
            <a:r>
              <a:rPr sz="1050" spc="-15" baseline="-7936" dirty="0">
                <a:latin typeface="Yu Mincho"/>
                <a:cs typeface="Yu Mincho"/>
              </a:rPr>
              <a:t>(新潟県)中小企業大学校三条校</a:t>
            </a:r>
            <a:endParaRPr sz="1050" baseline="-7936">
              <a:latin typeface="Yu Mincho"/>
              <a:cs typeface="Yu Mincho"/>
            </a:endParaRPr>
          </a:p>
        </p:txBody>
      </p:sp>
      <p:sp>
        <p:nvSpPr>
          <p:cNvPr id="19" name="object 19"/>
          <p:cNvSpPr txBox="1"/>
          <p:nvPr/>
        </p:nvSpPr>
        <p:spPr>
          <a:xfrm>
            <a:off x="3238500" y="2011629"/>
            <a:ext cx="1152525" cy="2110740"/>
          </a:xfrm>
          <a:prstGeom prst="rect">
            <a:avLst/>
          </a:prstGeom>
        </p:spPr>
        <p:txBody>
          <a:bodyPr vert="horz" wrap="square" lIns="0" tIns="0" rIns="0" bIns="0" rtlCol="0">
            <a:spAutoFit/>
          </a:bodyPr>
          <a:lstStyle/>
          <a:p>
            <a:pPr marL="12700" marR="5080">
              <a:lnSpc>
                <a:spcPct val="131000"/>
              </a:lnSpc>
            </a:pPr>
            <a:r>
              <a:rPr sz="700" spc="-10" dirty="0">
                <a:latin typeface="Yu Mincho"/>
                <a:cs typeface="Yu Mincho"/>
              </a:rPr>
              <a:t>(岡山県)備中西商工会  (岡山県)岡山西法人会  (鳥取県)境港商工会議所  (山口県)小野田商工会議所  (山口県)下松商工会議所  (山口県)岩国商工会議所  (香川県)坂出商工会議所  (香川県)観音寺商工会議所  </a:t>
            </a:r>
            <a:r>
              <a:rPr sz="700" spc="20" dirty="0">
                <a:latin typeface="Yu Mincho"/>
                <a:cs typeface="Yu Mincho"/>
              </a:rPr>
              <a:t>(香川県)高松市docomo  </a:t>
            </a:r>
            <a:r>
              <a:rPr sz="700" spc="-10" dirty="0">
                <a:latin typeface="Yu Mincho"/>
                <a:cs typeface="Yu Mincho"/>
              </a:rPr>
              <a:t>(愛媛県)愛南町商工会  (愛媛県)長浜町商工会  </a:t>
            </a:r>
            <a:r>
              <a:rPr sz="700" spc="20" dirty="0">
                <a:latin typeface="Yu Mincho"/>
                <a:cs typeface="Yu Mincho"/>
              </a:rPr>
              <a:t>(愛媛県)松山市docomo  </a:t>
            </a:r>
            <a:r>
              <a:rPr sz="700" spc="-15" dirty="0">
                <a:latin typeface="Yu Mincho"/>
                <a:cs typeface="Yu Mincho"/>
              </a:rPr>
              <a:t>(福岡県)プロ</a:t>
            </a:r>
            <a:r>
              <a:rPr sz="700" spc="-50" dirty="0">
                <a:latin typeface="Yu Mincho"/>
                <a:cs typeface="Yu Mincho"/>
              </a:rPr>
              <a:t>ジ</a:t>
            </a:r>
            <a:r>
              <a:rPr sz="700" dirty="0">
                <a:latin typeface="Yu Mincho"/>
                <a:cs typeface="Yu Mincho"/>
              </a:rPr>
              <a:t>ェクト実践塾  </a:t>
            </a:r>
            <a:r>
              <a:rPr sz="700" spc="-10" dirty="0">
                <a:latin typeface="Yu Mincho"/>
                <a:cs typeface="Yu Mincho"/>
              </a:rPr>
              <a:t>(宮崎県)日向商工会議所  (佐賀県)伊万里商工会議所</a:t>
            </a:r>
            <a:endParaRPr sz="700">
              <a:latin typeface="Yu Mincho"/>
              <a:cs typeface="Yu Mincho"/>
            </a:endParaRPr>
          </a:p>
        </p:txBody>
      </p:sp>
      <p:sp>
        <p:nvSpPr>
          <p:cNvPr id="20" name="object 20"/>
          <p:cNvSpPr txBox="1"/>
          <p:nvPr/>
        </p:nvSpPr>
        <p:spPr>
          <a:xfrm>
            <a:off x="114300" y="520700"/>
            <a:ext cx="1274445" cy="6598920"/>
          </a:xfrm>
          <a:prstGeom prst="rect">
            <a:avLst/>
          </a:prstGeom>
        </p:spPr>
        <p:txBody>
          <a:bodyPr vert="horz" wrap="square" lIns="0" tIns="0" rIns="0" bIns="0" rtlCol="0">
            <a:spAutoFit/>
          </a:bodyPr>
          <a:lstStyle/>
          <a:p>
            <a:pPr marL="50800">
              <a:lnSpc>
                <a:spcPct val="100000"/>
              </a:lnSpc>
            </a:pPr>
            <a:r>
              <a:rPr sz="1400" spc="125" dirty="0">
                <a:latin typeface="Yu Mincho"/>
                <a:cs typeface="Yu Mincho"/>
              </a:rPr>
              <a:t>2011年</a:t>
            </a:r>
            <a:endParaRPr sz="1400">
              <a:latin typeface="Yu Mincho"/>
              <a:cs typeface="Yu Mincho"/>
            </a:endParaRPr>
          </a:p>
          <a:p>
            <a:pPr marL="12700" marR="656590">
              <a:lnSpc>
                <a:spcPts val="1000"/>
              </a:lnSpc>
              <a:spcBef>
                <a:spcPts val="20"/>
              </a:spcBef>
            </a:pPr>
            <a:r>
              <a:rPr sz="700" spc="-15" dirty="0">
                <a:latin typeface="Yu Mincho"/>
                <a:cs typeface="Yu Mincho"/>
              </a:rPr>
              <a:t>(新潟県)燕市  (新潟県)柏崎市  (新潟県)新潟市  (新潟県)上越市</a:t>
            </a:r>
            <a:endParaRPr sz="700">
              <a:latin typeface="Yu Mincho"/>
              <a:cs typeface="Yu Mincho"/>
            </a:endParaRPr>
          </a:p>
          <a:p>
            <a:pPr marL="12700" marR="212090">
              <a:lnSpc>
                <a:spcPct val="121000"/>
              </a:lnSpc>
              <a:spcBef>
                <a:spcPts val="20"/>
              </a:spcBef>
            </a:pPr>
            <a:r>
              <a:rPr sz="700" spc="-15" dirty="0">
                <a:latin typeface="Yu Mincho"/>
                <a:cs typeface="Yu Mincho"/>
              </a:rPr>
              <a:t>(新潟県)胎内市  (新潟県)村上市  </a:t>
            </a:r>
            <a:r>
              <a:rPr sz="700" spc="-10" dirty="0">
                <a:latin typeface="Yu Mincho"/>
                <a:cs typeface="Yu Mincho"/>
              </a:rPr>
              <a:t>(新潟県)新潟すし組合  (新潟県)新潟南ロータリー  (新潟県)新井商工会議所  (新潟県)糸魚川青年会議所  (新潟県)新発田商工会議所</a:t>
            </a:r>
            <a:endParaRPr sz="700">
              <a:latin typeface="Yu Mincho"/>
              <a:cs typeface="Yu Mincho"/>
            </a:endParaRPr>
          </a:p>
          <a:p>
            <a:pPr marL="12700">
              <a:lnSpc>
                <a:spcPct val="100000"/>
              </a:lnSpc>
              <a:spcBef>
                <a:spcPts val="160"/>
              </a:spcBef>
            </a:pPr>
            <a:r>
              <a:rPr sz="700" spc="-10" dirty="0">
                <a:latin typeface="Yu Mincho"/>
                <a:cs typeface="Yu Mincho"/>
              </a:rPr>
              <a:t>(新潟県)加茂商工会議所</a:t>
            </a:r>
            <a:endParaRPr sz="700">
              <a:latin typeface="Yu Mincho"/>
              <a:cs typeface="Yu Mincho"/>
            </a:endParaRPr>
          </a:p>
          <a:p>
            <a:pPr marL="12700" marR="300990">
              <a:lnSpc>
                <a:spcPct val="121000"/>
              </a:lnSpc>
              <a:spcBef>
                <a:spcPts val="80"/>
              </a:spcBef>
            </a:pPr>
            <a:r>
              <a:rPr sz="700" spc="-10" dirty="0">
                <a:latin typeface="Yu Mincho"/>
                <a:cs typeface="Yu Mincho"/>
              </a:rPr>
              <a:t>(新潟県)五泉商工会議所  (新潟県)三条商工会議所  </a:t>
            </a:r>
            <a:r>
              <a:rPr sz="700" spc="-15" dirty="0">
                <a:latin typeface="Yu Mincho"/>
                <a:cs typeface="Yu Mincho"/>
              </a:rPr>
              <a:t>(新潟県)神林商工会  (新潟県)白根商工会  (新潟県)大潟商工会  (新潟県)横越商工会  (新潟県)岩室商工会</a:t>
            </a:r>
            <a:endParaRPr sz="700">
              <a:latin typeface="Yu Mincho"/>
              <a:cs typeface="Yu Mincho"/>
            </a:endParaRPr>
          </a:p>
          <a:p>
            <a:pPr marL="12700">
              <a:lnSpc>
                <a:spcPct val="100000"/>
              </a:lnSpc>
              <a:spcBef>
                <a:spcPts val="160"/>
              </a:spcBef>
            </a:pPr>
            <a:r>
              <a:rPr sz="700" spc="-15" dirty="0">
                <a:latin typeface="Yu Mincho"/>
                <a:cs typeface="Yu Mincho"/>
              </a:rPr>
              <a:t>(新潟県)荒川商工会</a:t>
            </a:r>
            <a:endParaRPr sz="700">
              <a:latin typeface="Yu Mincho"/>
              <a:cs typeface="Yu Mincho"/>
            </a:endParaRPr>
          </a:p>
          <a:p>
            <a:pPr marL="12700" marR="5080">
              <a:lnSpc>
                <a:spcPct val="121000"/>
              </a:lnSpc>
              <a:spcBef>
                <a:spcPts val="80"/>
              </a:spcBef>
            </a:pPr>
            <a:r>
              <a:rPr sz="700" spc="-15" dirty="0">
                <a:latin typeface="Yu Mincho"/>
                <a:cs typeface="Yu Mincho"/>
              </a:rPr>
              <a:t>(新潟県)豊栄商工会  </a:t>
            </a:r>
            <a:r>
              <a:rPr sz="700" spc="-10" dirty="0">
                <a:latin typeface="Yu Mincho"/>
                <a:cs typeface="Yu Mincho"/>
              </a:rPr>
              <a:t>(新潟県)六日町商工会  (新潟県)関川村商工会  (新潟県)上越商店街組合  </a:t>
            </a:r>
            <a:r>
              <a:rPr sz="700" spc="-15" dirty="0">
                <a:latin typeface="Yu Mincho"/>
                <a:cs typeface="Yu Mincho"/>
              </a:rPr>
              <a:t>(新潟県)経営指導員  (新潟県)国土交通省 </a:t>
            </a:r>
            <a:r>
              <a:rPr sz="700" dirty="0">
                <a:latin typeface="Yu Mincho"/>
                <a:cs typeface="Yu Mincho"/>
              </a:rPr>
              <a:t>北陸整備局  </a:t>
            </a:r>
            <a:r>
              <a:rPr sz="700" spc="-10" dirty="0">
                <a:latin typeface="Yu Mincho"/>
                <a:cs typeface="Yu Mincho"/>
              </a:rPr>
              <a:t>(北海道)岩見沢商工会議所</a:t>
            </a:r>
            <a:endParaRPr sz="700">
              <a:latin typeface="Yu Mincho"/>
              <a:cs typeface="Yu Mincho"/>
            </a:endParaRPr>
          </a:p>
          <a:p>
            <a:pPr marL="12700">
              <a:lnSpc>
                <a:spcPct val="100000"/>
              </a:lnSpc>
              <a:spcBef>
                <a:spcPts val="160"/>
              </a:spcBef>
            </a:pPr>
            <a:r>
              <a:rPr sz="700" spc="-15" dirty="0">
                <a:latin typeface="Yu Mincho"/>
                <a:cs typeface="Yu Mincho"/>
              </a:rPr>
              <a:t>(北海道)札幌市</a:t>
            </a:r>
            <a:endParaRPr sz="700">
              <a:latin typeface="Yu Mincho"/>
              <a:cs typeface="Yu Mincho"/>
            </a:endParaRPr>
          </a:p>
          <a:p>
            <a:pPr marL="12700" marR="212090">
              <a:lnSpc>
                <a:spcPct val="121000"/>
              </a:lnSpc>
              <a:spcBef>
                <a:spcPts val="80"/>
              </a:spcBef>
            </a:pPr>
            <a:r>
              <a:rPr sz="700" spc="-10" dirty="0">
                <a:latin typeface="Yu Mincho"/>
                <a:cs typeface="Yu Mincho"/>
              </a:rPr>
              <a:t>(北海道)函館産業振興財団  </a:t>
            </a:r>
            <a:r>
              <a:rPr sz="700" spc="-15" dirty="0">
                <a:latin typeface="Yu Mincho"/>
                <a:cs typeface="Yu Mincho"/>
              </a:rPr>
              <a:t>(山形県)酒田市  </a:t>
            </a:r>
            <a:r>
              <a:rPr sz="700" spc="-10" dirty="0">
                <a:latin typeface="Yu Mincho"/>
                <a:cs typeface="Yu Mincho"/>
              </a:rPr>
              <a:t>(福島県)いわき商工会議所  (茨城県)美浦村商工会  </a:t>
            </a:r>
            <a:r>
              <a:rPr sz="700" spc="-15" dirty="0">
                <a:latin typeface="Yu Mincho"/>
                <a:cs typeface="Yu Mincho"/>
              </a:rPr>
              <a:t>(茨城県)水戸市  </a:t>
            </a:r>
            <a:r>
              <a:rPr sz="700" spc="-10" dirty="0">
                <a:latin typeface="Yu Mincho"/>
                <a:cs typeface="Yu Mincho"/>
              </a:rPr>
              <a:t>(群馬県)高崎市新町商工会  (長野県)小諸商工会議所</a:t>
            </a:r>
            <a:endParaRPr sz="700">
              <a:latin typeface="Yu Mincho"/>
              <a:cs typeface="Yu Mincho"/>
            </a:endParaRPr>
          </a:p>
          <a:p>
            <a:pPr marL="12700">
              <a:lnSpc>
                <a:spcPct val="100000"/>
              </a:lnSpc>
              <a:spcBef>
                <a:spcPts val="160"/>
              </a:spcBef>
            </a:pPr>
            <a:r>
              <a:rPr sz="700" spc="-15" dirty="0">
                <a:latin typeface="Yu Mincho"/>
                <a:cs typeface="Yu Mincho"/>
              </a:rPr>
              <a:t>(東京都)港区</a:t>
            </a:r>
            <a:endParaRPr sz="700">
              <a:latin typeface="Yu Mincho"/>
              <a:cs typeface="Yu Mincho"/>
            </a:endParaRPr>
          </a:p>
          <a:p>
            <a:pPr marL="12700" marR="300990">
              <a:lnSpc>
                <a:spcPct val="121000"/>
              </a:lnSpc>
              <a:spcBef>
                <a:spcPts val="80"/>
              </a:spcBef>
            </a:pPr>
            <a:r>
              <a:rPr sz="700" spc="-10" dirty="0">
                <a:latin typeface="Yu Mincho"/>
                <a:cs typeface="Yu Mincho"/>
              </a:rPr>
              <a:t>(富山県)滑川商工会議所  </a:t>
            </a:r>
            <a:r>
              <a:rPr sz="700" spc="-15" dirty="0">
                <a:latin typeface="Yu Mincho"/>
                <a:cs typeface="Yu Mincho"/>
              </a:rPr>
              <a:t>(石川県)金沢市  </a:t>
            </a:r>
            <a:r>
              <a:rPr sz="700" spc="-10" dirty="0">
                <a:latin typeface="Yu Mincho"/>
                <a:cs typeface="Yu Mincho"/>
              </a:rPr>
              <a:t>(石川県)加賀商工会議所  (石川県)金沢商工会議所  </a:t>
            </a:r>
            <a:r>
              <a:rPr sz="700" spc="-15" dirty="0">
                <a:latin typeface="Yu Mincho"/>
                <a:cs typeface="Yu Mincho"/>
              </a:rPr>
              <a:t>(福井県)福井市  </a:t>
            </a:r>
            <a:r>
              <a:rPr sz="700" spc="-10" dirty="0">
                <a:latin typeface="Yu Mincho"/>
                <a:cs typeface="Yu Mincho"/>
              </a:rPr>
              <a:t>(福井県)鯖江商工会議所  (福井県)勝山商工会議所</a:t>
            </a:r>
            <a:endParaRPr sz="700">
              <a:latin typeface="Yu Mincho"/>
              <a:cs typeface="Yu Mincho"/>
            </a:endParaRPr>
          </a:p>
          <a:p>
            <a:pPr marL="12700">
              <a:lnSpc>
                <a:spcPct val="100000"/>
              </a:lnSpc>
              <a:spcBef>
                <a:spcPts val="160"/>
              </a:spcBef>
            </a:pPr>
            <a:r>
              <a:rPr sz="700" spc="-10" dirty="0">
                <a:latin typeface="Yu Mincho"/>
                <a:cs typeface="Yu Mincho"/>
              </a:rPr>
              <a:t>(福井県)敦賀商工会議所</a:t>
            </a:r>
            <a:endParaRPr sz="700">
              <a:latin typeface="Yu Mincho"/>
              <a:cs typeface="Yu Mincho"/>
            </a:endParaRPr>
          </a:p>
          <a:p>
            <a:pPr marL="12700" marR="212090">
              <a:lnSpc>
                <a:spcPct val="122000"/>
              </a:lnSpc>
              <a:spcBef>
                <a:spcPts val="75"/>
              </a:spcBef>
            </a:pPr>
            <a:r>
              <a:rPr sz="700" spc="-10" dirty="0">
                <a:latin typeface="Yu Mincho"/>
                <a:cs typeface="Yu Mincho"/>
              </a:rPr>
              <a:t>(福井県)産業支援センター  </a:t>
            </a:r>
            <a:r>
              <a:rPr sz="700" spc="-15" dirty="0">
                <a:latin typeface="Yu Mincho"/>
                <a:cs typeface="Yu Mincho"/>
              </a:rPr>
              <a:t>(愛知県)名古屋市  </a:t>
            </a:r>
            <a:r>
              <a:rPr sz="700" spc="-10" dirty="0">
                <a:latin typeface="Yu Mincho"/>
                <a:cs typeface="Yu Mincho"/>
              </a:rPr>
              <a:t>(滋賀県)草津商工会議所  (滋賀県)長浜商工会議所  </a:t>
            </a:r>
            <a:r>
              <a:rPr sz="700" spc="-15" dirty="0">
                <a:latin typeface="Yu Mincho"/>
                <a:cs typeface="Yu Mincho"/>
              </a:rPr>
              <a:t>(大阪府)大阪市</a:t>
            </a:r>
            <a:endParaRPr sz="700">
              <a:latin typeface="Yu Mincho"/>
              <a:cs typeface="Yu Mincho"/>
            </a:endParaRPr>
          </a:p>
        </p:txBody>
      </p:sp>
      <p:sp>
        <p:nvSpPr>
          <p:cNvPr id="21" name="object 21"/>
          <p:cNvSpPr txBox="1"/>
          <p:nvPr/>
        </p:nvSpPr>
        <p:spPr>
          <a:xfrm>
            <a:off x="1625600" y="520700"/>
            <a:ext cx="1511300" cy="4541520"/>
          </a:xfrm>
          <a:prstGeom prst="rect">
            <a:avLst/>
          </a:prstGeom>
        </p:spPr>
        <p:txBody>
          <a:bodyPr vert="horz" wrap="square" lIns="0" tIns="0" rIns="0" bIns="0" rtlCol="0">
            <a:spAutoFit/>
          </a:bodyPr>
          <a:lstStyle/>
          <a:p>
            <a:pPr marL="63500">
              <a:lnSpc>
                <a:spcPct val="100000"/>
              </a:lnSpc>
            </a:pPr>
            <a:r>
              <a:rPr sz="1400" spc="125" dirty="0">
                <a:latin typeface="Yu Mincho"/>
                <a:cs typeface="Yu Mincho"/>
              </a:rPr>
              <a:t>2012年</a:t>
            </a:r>
            <a:endParaRPr sz="1400">
              <a:latin typeface="Yu Mincho"/>
              <a:cs typeface="Yu Mincho"/>
            </a:endParaRPr>
          </a:p>
          <a:p>
            <a:pPr marL="12700" marR="5080">
              <a:lnSpc>
                <a:spcPct val="122000"/>
              </a:lnSpc>
              <a:spcBef>
                <a:spcPts val="135"/>
              </a:spcBef>
            </a:pPr>
            <a:r>
              <a:rPr sz="700" spc="-10" dirty="0">
                <a:latin typeface="Yu Mincho"/>
                <a:cs typeface="Yu Mincho"/>
              </a:rPr>
              <a:t>(北海道)函館中小企業同友会  </a:t>
            </a:r>
            <a:r>
              <a:rPr sz="700" spc="-15" dirty="0">
                <a:latin typeface="Yu Mincho"/>
                <a:cs typeface="Yu Mincho"/>
              </a:rPr>
              <a:t>(青森県)青森法人会  (青森県)黒石法人会  </a:t>
            </a:r>
            <a:r>
              <a:rPr sz="700" spc="-20" dirty="0">
                <a:latin typeface="Yu Mincho"/>
                <a:cs typeface="Yu Mincho"/>
              </a:rPr>
              <a:t>(青森県)八戸市ジーアイテック  </a:t>
            </a:r>
            <a:r>
              <a:rPr sz="700" spc="-10" dirty="0">
                <a:latin typeface="Yu Mincho"/>
                <a:cs typeface="Yu Mincho"/>
              </a:rPr>
              <a:t>(秋田県)秋田商工会議所  (山形県)長井商工会議所  (山形県)米沢商工会議所  (山形県)南陽市商工会  (山形県)白鷹町商工会  (山形県)川西町商工会  (山形県)温泉米沢八湯会  (山形県)アスプコンピュータスク</a:t>
            </a:r>
            <a:r>
              <a:rPr sz="700" spc="-40" dirty="0">
                <a:latin typeface="Yu Mincho"/>
                <a:cs typeface="Yu Mincho"/>
              </a:rPr>
              <a:t>ー</a:t>
            </a:r>
            <a:r>
              <a:rPr sz="700" dirty="0">
                <a:latin typeface="Yu Mincho"/>
                <a:cs typeface="Yu Mincho"/>
              </a:rPr>
              <a:t>ル  </a:t>
            </a:r>
            <a:r>
              <a:rPr sz="700" spc="-10" dirty="0">
                <a:latin typeface="Yu Mincho"/>
                <a:cs typeface="Yu Mincho"/>
              </a:rPr>
              <a:t>(福島県)福島商工会議所  (福島県)須賀川商工会議所  (福島県)いわき商工会議所  (福島県)いわき市すし八  (新潟県)おぢやファンクラブ  </a:t>
            </a:r>
            <a:r>
              <a:rPr sz="700" spc="-15" dirty="0">
                <a:latin typeface="Yu Mincho"/>
                <a:cs typeface="Yu Mincho"/>
              </a:rPr>
              <a:t>(新潟県)アルバ株式会社  (新潟県)写真館組合  </a:t>
            </a:r>
            <a:r>
              <a:rPr sz="700" spc="-10" dirty="0">
                <a:latin typeface="Yu Mincho"/>
                <a:cs typeface="Yu Mincho"/>
              </a:rPr>
              <a:t>(新潟県)燕三条地場産業振興センター  (新潟県)国土交通省北陸地方整備局  </a:t>
            </a:r>
            <a:r>
              <a:rPr sz="700" spc="-15" dirty="0">
                <a:latin typeface="Yu Mincho"/>
                <a:cs typeface="Yu Mincho"/>
              </a:rPr>
              <a:t>(新潟県)山北商工会  (新潟県)越路商工会  (新潟県)神林商工会  </a:t>
            </a:r>
            <a:r>
              <a:rPr sz="700" spc="-10" dirty="0">
                <a:latin typeface="Yu Mincho"/>
                <a:cs typeface="Yu Mincho"/>
              </a:rPr>
              <a:t>(新潟県)新潟県商工会連合会  (新潟県)三条商工会議所  (新潟県)加茂商工会議所  (新潟県)小千谷商工会議所  (新潟県)糸魚川商工会議所  (新潟県)新井商工会議所  </a:t>
            </a:r>
            <a:r>
              <a:rPr sz="700" spc="15" dirty="0">
                <a:latin typeface="Yu Mincho"/>
                <a:cs typeface="Yu Mincho"/>
              </a:rPr>
              <a:t>(新潟県)柏崎市Facebook勉強会  </a:t>
            </a:r>
            <a:r>
              <a:rPr sz="700" spc="-10" dirty="0">
                <a:latin typeface="Yu Mincho"/>
                <a:cs typeface="Yu Mincho"/>
              </a:rPr>
              <a:t>(新潟県)新潟販売士協会  (新潟県)加茂市・山崎酒店</a:t>
            </a:r>
            <a:endParaRPr sz="700">
              <a:latin typeface="Yu Mincho"/>
              <a:cs typeface="Yu Mincho"/>
            </a:endParaRPr>
          </a:p>
        </p:txBody>
      </p:sp>
      <p:sp>
        <p:nvSpPr>
          <p:cNvPr id="22" name="object 22"/>
          <p:cNvSpPr txBox="1"/>
          <p:nvPr/>
        </p:nvSpPr>
        <p:spPr>
          <a:xfrm>
            <a:off x="3225800" y="520700"/>
            <a:ext cx="1432560" cy="1366520"/>
          </a:xfrm>
          <a:prstGeom prst="rect">
            <a:avLst/>
          </a:prstGeom>
        </p:spPr>
        <p:txBody>
          <a:bodyPr vert="horz" wrap="square" lIns="0" tIns="0" rIns="0" bIns="0" rtlCol="0">
            <a:spAutoFit/>
          </a:bodyPr>
          <a:lstStyle/>
          <a:p>
            <a:pPr marL="12700">
              <a:lnSpc>
                <a:spcPct val="100000"/>
              </a:lnSpc>
            </a:pPr>
            <a:r>
              <a:rPr sz="1400" spc="125" dirty="0">
                <a:latin typeface="Yu Mincho"/>
                <a:cs typeface="Yu Mincho"/>
              </a:rPr>
              <a:t>2012年</a:t>
            </a:r>
            <a:endParaRPr sz="1400">
              <a:latin typeface="Yu Mincho"/>
              <a:cs typeface="Yu Mincho"/>
            </a:endParaRPr>
          </a:p>
          <a:p>
            <a:pPr marL="25400" marR="5080">
              <a:lnSpc>
                <a:spcPct val="131000"/>
              </a:lnSpc>
              <a:spcBef>
                <a:spcPts val="160"/>
              </a:spcBef>
            </a:pPr>
            <a:r>
              <a:rPr sz="700" spc="-30" dirty="0">
                <a:latin typeface="Yu Mincho"/>
                <a:cs typeface="Yu Mincho"/>
              </a:rPr>
              <a:t>(富山県)TOTO富山  </a:t>
            </a:r>
            <a:r>
              <a:rPr sz="700" spc="-10" dirty="0">
                <a:latin typeface="Yu Mincho"/>
                <a:cs typeface="Yu Mincho"/>
              </a:rPr>
              <a:t>(石川県)北陸フェイス</a:t>
            </a:r>
            <a:r>
              <a:rPr sz="700" spc="-35" dirty="0">
                <a:latin typeface="Yu Mincho"/>
                <a:cs typeface="Yu Mincho"/>
              </a:rPr>
              <a:t>ブ</a:t>
            </a:r>
            <a:r>
              <a:rPr sz="700" dirty="0">
                <a:latin typeface="Yu Mincho"/>
                <a:cs typeface="Yu Mincho"/>
              </a:rPr>
              <a:t>ック研究会  </a:t>
            </a:r>
            <a:r>
              <a:rPr sz="700" spc="-10" dirty="0">
                <a:latin typeface="Yu Mincho"/>
                <a:cs typeface="Yu Mincho"/>
              </a:rPr>
              <a:t>(福井県)福井ビズカフェ  (滋賀県)八日市商工会  (滋賀県)湖南市商工会  (兵庫県)洲本商工会議所  (兵庫県)高砂商工会議所  </a:t>
            </a:r>
            <a:r>
              <a:rPr sz="700" spc="15" dirty="0">
                <a:latin typeface="Yu Mincho"/>
                <a:cs typeface="Yu Mincho"/>
              </a:rPr>
              <a:t>(兵庫県)姫路市Cafeplus</a:t>
            </a:r>
            <a:endParaRPr sz="700">
              <a:latin typeface="Yu Mincho"/>
              <a:cs typeface="Yu Mincho"/>
            </a:endParaRPr>
          </a:p>
        </p:txBody>
      </p:sp>
      <p:sp>
        <p:nvSpPr>
          <p:cNvPr id="23" name="object 23"/>
          <p:cNvSpPr txBox="1"/>
          <p:nvPr/>
        </p:nvSpPr>
        <p:spPr>
          <a:xfrm>
            <a:off x="4762500" y="520700"/>
            <a:ext cx="1435100" cy="1379220"/>
          </a:xfrm>
          <a:prstGeom prst="rect">
            <a:avLst/>
          </a:prstGeom>
        </p:spPr>
        <p:txBody>
          <a:bodyPr vert="horz" wrap="square" lIns="0" tIns="0" rIns="0" bIns="0" rtlCol="0">
            <a:spAutoFit/>
          </a:bodyPr>
          <a:lstStyle/>
          <a:p>
            <a:pPr marL="12700">
              <a:lnSpc>
                <a:spcPct val="100000"/>
              </a:lnSpc>
            </a:pPr>
            <a:r>
              <a:rPr sz="1400" spc="125" dirty="0">
                <a:latin typeface="Yu Mincho"/>
                <a:cs typeface="Yu Mincho"/>
              </a:rPr>
              <a:t>2013年</a:t>
            </a:r>
            <a:endParaRPr sz="1400">
              <a:latin typeface="Yu Mincho"/>
              <a:cs typeface="Yu Mincho"/>
            </a:endParaRPr>
          </a:p>
          <a:p>
            <a:pPr marL="25400" marR="5080">
              <a:lnSpc>
                <a:spcPct val="131000"/>
              </a:lnSpc>
              <a:spcBef>
                <a:spcPts val="259"/>
              </a:spcBef>
            </a:pPr>
            <a:r>
              <a:rPr sz="700" spc="-15" dirty="0">
                <a:latin typeface="Yu Mincho"/>
                <a:cs typeface="Yu Mincho"/>
              </a:rPr>
              <a:t>(新潟県)越路商工会  </a:t>
            </a:r>
            <a:r>
              <a:rPr sz="700" spc="-10" dirty="0">
                <a:latin typeface="Yu Mincho"/>
                <a:cs typeface="Yu Mincho"/>
              </a:rPr>
              <a:t>(新潟県)国土交通省北陸地方整備局  (新潟県)糸魚川商工会議所  (新潟県)新井商工会議所  (新潟県)新潟県写真館協会  (新潟県)新潟県写真館協会青年部  (新潟県)新潟北青年会議所  </a:t>
            </a:r>
            <a:r>
              <a:rPr sz="700" spc="-15" dirty="0">
                <a:latin typeface="Yu Mincho"/>
                <a:cs typeface="Yu Mincho"/>
              </a:rPr>
              <a:t>(新潟県)第四銀行</a:t>
            </a:r>
            <a:endParaRPr sz="700">
              <a:latin typeface="Yu Mincho"/>
              <a:cs typeface="Yu Mincho"/>
            </a:endParaRPr>
          </a:p>
        </p:txBody>
      </p:sp>
      <p:sp>
        <p:nvSpPr>
          <p:cNvPr id="24" name="object 24"/>
          <p:cNvSpPr txBox="1"/>
          <p:nvPr/>
        </p:nvSpPr>
        <p:spPr>
          <a:xfrm>
            <a:off x="6350000" y="533400"/>
            <a:ext cx="1422400" cy="4033520"/>
          </a:xfrm>
          <a:prstGeom prst="rect">
            <a:avLst/>
          </a:prstGeom>
        </p:spPr>
        <p:txBody>
          <a:bodyPr vert="horz" wrap="square" lIns="0" tIns="0" rIns="0" bIns="0" rtlCol="0">
            <a:spAutoFit/>
          </a:bodyPr>
          <a:lstStyle/>
          <a:p>
            <a:pPr marL="25400">
              <a:lnSpc>
                <a:spcPct val="100000"/>
              </a:lnSpc>
            </a:pPr>
            <a:r>
              <a:rPr sz="1400" spc="125" dirty="0">
                <a:latin typeface="Yu Mincho"/>
                <a:cs typeface="Yu Mincho"/>
              </a:rPr>
              <a:t>2013年</a:t>
            </a:r>
            <a:endParaRPr sz="1400">
              <a:latin typeface="Yu Mincho"/>
              <a:cs typeface="Yu Mincho"/>
            </a:endParaRPr>
          </a:p>
          <a:p>
            <a:pPr marL="12700" marR="5080">
              <a:lnSpc>
                <a:spcPct val="131000"/>
              </a:lnSpc>
              <a:spcBef>
                <a:spcPts val="259"/>
              </a:spcBef>
            </a:pPr>
            <a:r>
              <a:rPr sz="700" spc="-15" dirty="0">
                <a:latin typeface="Yu Mincho"/>
                <a:cs typeface="Yu Mincho"/>
              </a:rPr>
              <a:t>(山形県)米沢市  </a:t>
            </a:r>
            <a:r>
              <a:rPr sz="700" spc="-10" dirty="0">
                <a:latin typeface="Yu Mincho"/>
                <a:cs typeface="Yu Mincho"/>
              </a:rPr>
              <a:t>(滋賀県)草津商工会議所  (滋賀県)米原市商工会  (秋田県)秋田県損害保険代理業協会  (青森県)南部町商工会  </a:t>
            </a:r>
            <a:r>
              <a:rPr sz="700" spc="-15" dirty="0">
                <a:latin typeface="Yu Mincho"/>
                <a:cs typeface="Yu Mincho"/>
              </a:rPr>
              <a:t>(青森県)八戸市</a:t>
            </a:r>
            <a:endParaRPr sz="700">
              <a:latin typeface="Yu Mincho"/>
              <a:cs typeface="Yu Mincho"/>
            </a:endParaRPr>
          </a:p>
          <a:p>
            <a:pPr marL="12700" marR="93980">
              <a:lnSpc>
                <a:spcPct val="131000"/>
              </a:lnSpc>
            </a:pPr>
            <a:r>
              <a:rPr sz="700" spc="-15" dirty="0">
                <a:latin typeface="Yu Mincho"/>
                <a:cs typeface="Yu Mincho"/>
              </a:rPr>
              <a:t>(石川県)加賀市  </a:t>
            </a:r>
            <a:r>
              <a:rPr sz="700" spc="-10" dirty="0">
                <a:latin typeface="Yu Mincho"/>
                <a:cs typeface="Yu Mincho"/>
              </a:rPr>
              <a:t>(石川県)石川県工業試験場  </a:t>
            </a:r>
            <a:r>
              <a:rPr sz="700" spc="-15" dirty="0">
                <a:latin typeface="Yu Mincho"/>
                <a:cs typeface="Yu Mincho"/>
              </a:rPr>
              <a:t>(千葉県)ちばぎん総合研究所  </a:t>
            </a:r>
            <a:r>
              <a:rPr sz="700" spc="-10" dirty="0">
                <a:latin typeface="Yu Mincho"/>
                <a:cs typeface="Yu Mincho"/>
              </a:rPr>
              <a:t>(大阪府)紀陽ビジネスクラブ  (長野県)阿智村商工会  (長野県)中野商工会議所  </a:t>
            </a:r>
            <a:r>
              <a:rPr sz="700" spc="-15" dirty="0">
                <a:latin typeface="Yu Mincho"/>
                <a:cs typeface="Yu Mincho"/>
              </a:rPr>
              <a:t>(長野県)長野市  </a:t>
            </a:r>
            <a:r>
              <a:rPr sz="700" spc="-10" dirty="0">
                <a:latin typeface="Yu Mincho"/>
                <a:cs typeface="Yu Mincho"/>
              </a:rPr>
              <a:t>(長野県)東御市商工会  (東京都)国分寺市商工会  </a:t>
            </a:r>
            <a:r>
              <a:rPr sz="700" spc="-15" dirty="0">
                <a:latin typeface="Yu Mincho"/>
                <a:cs typeface="Yu Mincho"/>
              </a:rPr>
              <a:t>(東京都)小平商工会  </a:t>
            </a:r>
            <a:r>
              <a:rPr sz="700" spc="-10" dirty="0">
                <a:latin typeface="Yu Mincho"/>
                <a:cs typeface="Yu Mincho"/>
              </a:rPr>
              <a:t>(東京都)東京都トラック協会  (東京都)八王子商工会議所  (徳島県)阿波池田商工会議所  (富山県)高岡商工会議所  (富山県)朝日町商工会  </a:t>
            </a:r>
            <a:r>
              <a:rPr sz="700" spc="-20" dirty="0">
                <a:latin typeface="Yu Mincho"/>
                <a:cs typeface="Yu Mincho"/>
              </a:rPr>
              <a:t>(福井県)</a:t>
            </a:r>
            <a:r>
              <a:rPr sz="700" spc="-50" dirty="0">
                <a:latin typeface="Yu Mincho"/>
                <a:cs typeface="Yu Mincho"/>
              </a:rPr>
              <a:t>ふ</a:t>
            </a:r>
            <a:r>
              <a:rPr sz="700" spc="-25" dirty="0">
                <a:latin typeface="Yu Mincho"/>
                <a:cs typeface="Yu Mincho"/>
              </a:rPr>
              <a:t>く</a:t>
            </a:r>
            <a:r>
              <a:rPr sz="700" dirty="0">
                <a:latin typeface="Yu Mincho"/>
                <a:cs typeface="Yu Mincho"/>
              </a:rPr>
              <a:t>い産業支援センター  </a:t>
            </a:r>
            <a:r>
              <a:rPr sz="700" spc="-10" dirty="0">
                <a:latin typeface="Yu Mincho"/>
                <a:cs typeface="Yu Mincho"/>
              </a:rPr>
              <a:t>(福井県)武生商工会議所  (福井県)福井市あんのん  (福岡県)福岡商工会議所  (福島県)農業経営確立発展研修会  (和歌山県)新宮商工会議所</a:t>
            </a:r>
            <a:endParaRPr sz="700">
              <a:latin typeface="Yu Mincho"/>
              <a:cs typeface="Yu Mincho"/>
            </a:endParaRPr>
          </a:p>
        </p:txBody>
      </p:sp>
      <p:sp>
        <p:nvSpPr>
          <p:cNvPr id="25" name="object 25"/>
          <p:cNvSpPr txBox="1"/>
          <p:nvPr/>
        </p:nvSpPr>
        <p:spPr>
          <a:xfrm>
            <a:off x="9144000" y="546100"/>
            <a:ext cx="1955800" cy="8262620"/>
          </a:xfrm>
          <a:prstGeom prst="rect">
            <a:avLst/>
          </a:prstGeom>
        </p:spPr>
        <p:txBody>
          <a:bodyPr vert="horz" wrap="square" lIns="0" tIns="0" rIns="0" bIns="0" rtlCol="0">
            <a:spAutoFit/>
          </a:bodyPr>
          <a:lstStyle/>
          <a:p>
            <a:pPr marL="25400">
              <a:lnSpc>
                <a:spcPct val="100000"/>
              </a:lnSpc>
            </a:pPr>
            <a:r>
              <a:rPr sz="1400" spc="130" dirty="0">
                <a:latin typeface="Yu Mincho"/>
                <a:cs typeface="Yu Mincho"/>
              </a:rPr>
              <a:t>2014年</a:t>
            </a:r>
            <a:endParaRPr sz="1400">
              <a:latin typeface="Yu Mincho"/>
              <a:cs typeface="Yu Mincho"/>
            </a:endParaRPr>
          </a:p>
          <a:p>
            <a:pPr marL="12700" marR="805180">
              <a:lnSpc>
                <a:spcPct val="131000"/>
              </a:lnSpc>
              <a:spcBef>
                <a:spcPts val="660"/>
              </a:spcBef>
            </a:pPr>
            <a:r>
              <a:rPr sz="700" spc="-10" dirty="0">
                <a:latin typeface="Yu Mincho"/>
                <a:cs typeface="Yu Mincho"/>
              </a:rPr>
              <a:t>(青森県)五所川原商工会議所  </a:t>
            </a:r>
            <a:r>
              <a:rPr sz="700" spc="-15" dirty="0">
                <a:latin typeface="Yu Mincho"/>
                <a:cs typeface="Yu Mincho"/>
              </a:rPr>
              <a:t>(秋田県)企業さま</a:t>
            </a:r>
            <a:endParaRPr sz="700">
              <a:latin typeface="Yu Mincho"/>
              <a:cs typeface="Yu Mincho"/>
            </a:endParaRPr>
          </a:p>
          <a:p>
            <a:pPr marL="12700" marR="5080">
              <a:lnSpc>
                <a:spcPct val="119000"/>
              </a:lnSpc>
            </a:pPr>
            <a:r>
              <a:rPr sz="700" spc="-5" dirty="0">
                <a:latin typeface="Yu Mincho"/>
                <a:cs typeface="Yu Mincho"/>
              </a:rPr>
              <a:t>(岩手県)がんばろう岩手！ネットビジネス研究所  </a:t>
            </a:r>
            <a:r>
              <a:rPr sz="700" spc="-10" dirty="0">
                <a:latin typeface="Yu Mincho"/>
                <a:cs typeface="Yu Mincho"/>
              </a:rPr>
              <a:t>(山形県)山形商工会議所  (宮城県)石巻商工会議所</a:t>
            </a:r>
            <a:endParaRPr sz="700">
              <a:latin typeface="Yu Mincho"/>
              <a:cs typeface="Yu Mincho"/>
            </a:endParaRPr>
          </a:p>
          <a:p>
            <a:pPr marL="12700" marR="982980">
              <a:lnSpc>
                <a:spcPct val="119000"/>
              </a:lnSpc>
              <a:spcBef>
                <a:spcPts val="100"/>
              </a:spcBef>
            </a:pPr>
            <a:r>
              <a:rPr sz="700" spc="-10" dirty="0">
                <a:latin typeface="Yu Mincho"/>
                <a:cs typeface="Yu Mincho"/>
              </a:rPr>
              <a:t>(宮城県)気仙沼法人会  </a:t>
            </a:r>
            <a:r>
              <a:rPr sz="700" spc="-15" dirty="0">
                <a:latin typeface="Yu Mincho"/>
                <a:cs typeface="Yu Mincho"/>
              </a:rPr>
              <a:t>(宮城県)企業さま  </a:t>
            </a:r>
            <a:r>
              <a:rPr sz="700" spc="-10" dirty="0">
                <a:latin typeface="Yu Mincho"/>
                <a:cs typeface="Yu Mincho"/>
              </a:rPr>
              <a:t>(福島県)福島商工会議所</a:t>
            </a:r>
            <a:endParaRPr sz="700">
              <a:latin typeface="Yu Mincho"/>
              <a:cs typeface="Yu Mincho"/>
            </a:endParaRPr>
          </a:p>
          <a:p>
            <a:pPr marL="12700">
              <a:lnSpc>
                <a:spcPct val="100000"/>
              </a:lnSpc>
              <a:spcBef>
                <a:spcPts val="160"/>
              </a:spcBef>
            </a:pPr>
            <a:r>
              <a:rPr sz="700" spc="-15" dirty="0">
                <a:latin typeface="Yu Mincho"/>
                <a:cs typeface="Yu Mincho"/>
              </a:rPr>
              <a:t>(福島県)厚生労働省</a:t>
            </a:r>
            <a:r>
              <a:rPr sz="700" spc="-10" dirty="0">
                <a:latin typeface="Yu Mincho"/>
                <a:cs typeface="Yu Mincho"/>
              </a:rPr>
              <a:t> </a:t>
            </a:r>
            <a:r>
              <a:rPr sz="700" dirty="0">
                <a:latin typeface="Yu Mincho"/>
                <a:cs typeface="Yu Mincho"/>
              </a:rPr>
              <a:t>農業者雇用支援事業・郡山</a:t>
            </a:r>
            <a:endParaRPr sz="700">
              <a:latin typeface="Yu Mincho"/>
              <a:cs typeface="Yu Mincho"/>
            </a:endParaRPr>
          </a:p>
          <a:p>
            <a:pPr marL="12700" marR="64135">
              <a:lnSpc>
                <a:spcPct val="119000"/>
              </a:lnSpc>
              <a:spcBef>
                <a:spcPts val="100"/>
              </a:spcBef>
            </a:pPr>
            <a:r>
              <a:rPr sz="700" spc="-15" dirty="0">
                <a:latin typeface="Yu Mincho"/>
                <a:cs typeface="Yu Mincho"/>
              </a:rPr>
              <a:t>(福島県)厚生労働省 </a:t>
            </a:r>
            <a:r>
              <a:rPr sz="700" dirty="0">
                <a:latin typeface="Yu Mincho"/>
                <a:cs typeface="Yu Mincho"/>
              </a:rPr>
              <a:t>農業者雇用支援事業・会津  </a:t>
            </a:r>
            <a:r>
              <a:rPr sz="700" spc="-15" dirty="0">
                <a:latin typeface="Yu Mincho"/>
                <a:cs typeface="Yu Mincho"/>
              </a:rPr>
              <a:t>(福島県)企業さま</a:t>
            </a:r>
            <a:endParaRPr sz="700">
              <a:latin typeface="Yu Mincho"/>
              <a:cs typeface="Yu Mincho"/>
            </a:endParaRPr>
          </a:p>
          <a:p>
            <a:pPr marL="12700" marR="449580">
              <a:lnSpc>
                <a:spcPct val="119000"/>
              </a:lnSpc>
            </a:pPr>
            <a:r>
              <a:rPr sz="700" spc="-15" dirty="0">
                <a:latin typeface="Yu Mincho"/>
                <a:cs typeface="Yu Mincho"/>
              </a:rPr>
              <a:t>(新潟県)川西商工会  (新潟県)第四銀行</a:t>
            </a:r>
            <a:endParaRPr sz="700">
              <a:latin typeface="Yu Mincho"/>
              <a:cs typeface="Yu Mincho"/>
            </a:endParaRPr>
          </a:p>
          <a:p>
            <a:pPr marL="12700" marR="449580">
              <a:lnSpc>
                <a:spcPct val="121000"/>
              </a:lnSpc>
              <a:spcBef>
                <a:spcPts val="80"/>
              </a:spcBef>
            </a:pPr>
            <a:r>
              <a:rPr sz="700" spc="-10" dirty="0">
                <a:latin typeface="Yu Mincho"/>
                <a:cs typeface="Yu Mincho"/>
              </a:rPr>
              <a:t>(新潟県)国土交通省・北陸地方整備局  (新潟県)おぢやファンクラブ  (新潟県)新潟県中小企業団体中央会  (新潟県)新津商工会議所  (新潟県)村上商工会議所  (新潟県)新井商工会議所  (新潟県)糸魚川商工会議所</a:t>
            </a:r>
            <a:endParaRPr sz="700">
              <a:latin typeface="Yu Mincho"/>
              <a:cs typeface="Yu Mincho"/>
            </a:endParaRPr>
          </a:p>
          <a:p>
            <a:pPr marL="12700">
              <a:lnSpc>
                <a:spcPct val="100000"/>
              </a:lnSpc>
              <a:spcBef>
                <a:spcPts val="160"/>
              </a:spcBef>
            </a:pPr>
            <a:r>
              <a:rPr sz="700" spc="-10" dirty="0">
                <a:latin typeface="Yu Mincho"/>
                <a:cs typeface="Yu Mincho"/>
              </a:rPr>
              <a:t>(新潟県)燕三条地場産業振興センター</a:t>
            </a:r>
            <a:endParaRPr sz="700">
              <a:latin typeface="Yu Mincho"/>
              <a:cs typeface="Yu Mincho"/>
            </a:endParaRPr>
          </a:p>
          <a:p>
            <a:pPr marL="12700" marR="538480">
              <a:lnSpc>
                <a:spcPct val="121000"/>
              </a:lnSpc>
              <a:spcBef>
                <a:spcPts val="80"/>
              </a:spcBef>
            </a:pPr>
            <a:r>
              <a:rPr sz="700" spc="-10" dirty="0">
                <a:latin typeface="Yu Mincho"/>
                <a:cs typeface="Yu Mincho"/>
              </a:rPr>
              <a:t>(新潟県)新潟市にいがた若手商人塾  (新潟県)長岡造形大学  </a:t>
            </a:r>
            <a:r>
              <a:rPr sz="700" spc="-15" dirty="0">
                <a:latin typeface="Yu Mincho"/>
                <a:cs typeface="Yu Mincho"/>
              </a:rPr>
              <a:t>(新潟県)NSGグループ企業さま  (新潟県)企業さま  </a:t>
            </a:r>
            <a:r>
              <a:rPr sz="700" spc="-20" dirty="0">
                <a:latin typeface="Yu Mincho"/>
                <a:cs typeface="Yu Mincho"/>
              </a:rPr>
              <a:t>(群馬県)NTT前橋ユーザ協会  </a:t>
            </a:r>
            <a:r>
              <a:rPr sz="700" spc="-10" dirty="0">
                <a:latin typeface="Yu Mincho"/>
                <a:cs typeface="Yu Mincho"/>
              </a:rPr>
              <a:t>(群馬県)桐生商工会議所  (群馬県)太田市新田商工会</a:t>
            </a:r>
            <a:endParaRPr sz="700">
              <a:latin typeface="Yu Mincho"/>
              <a:cs typeface="Yu Mincho"/>
            </a:endParaRPr>
          </a:p>
          <a:p>
            <a:pPr marL="12700">
              <a:lnSpc>
                <a:spcPct val="100000"/>
              </a:lnSpc>
              <a:spcBef>
                <a:spcPts val="160"/>
              </a:spcBef>
            </a:pPr>
            <a:r>
              <a:rPr sz="700" spc="-10" dirty="0">
                <a:latin typeface="Yu Mincho"/>
                <a:cs typeface="Yu Mincho"/>
              </a:rPr>
              <a:t>(富山県)小矢部市商工会</a:t>
            </a:r>
            <a:endParaRPr sz="700">
              <a:latin typeface="Yu Mincho"/>
              <a:cs typeface="Yu Mincho"/>
            </a:endParaRPr>
          </a:p>
          <a:p>
            <a:pPr marL="12700" marR="716280">
              <a:lnSpc>
                <a:spcPct val="121000"/>
              </a:lnSpc>
              <a:spcBef>
                <a:spcPts val="80"/>
              </a:spcBef>
            </a:pPr>
            <a:r>
              <a:rPr sz="700" spc="-15" dirty="0">
                <a:latin typeface="Yu Mincho"/>
                <a:cs typeface="Yu Mincho"/>
              </a:rPr>
              <a:t>(石川県)企業さま  </a:t>
            </a:r>
            <a:r>
              <a:rPr sz="700" spc="-10" dirty="0">
                <a:latin typeface="Yu Mincho"/>
                <a:cs typeface="Yu Mincho"/>
              </a:rPr>
              <a:t>(長野県)阿智村商工会  (長野県)長野商工会議所  </a:t>
            </a:r>
            <a:r>
              <a:rPr sz="700" spc="-15" dirty="0">
                <a:latin typeface="Yu Mincho"/>
                <a:cs typeface="Yu Mincho"/>
              </a:rPr>
              <a:t>(長野県)企業さま  </a:t>
            </a:r>
            <a:r>
              <a:rPr sz="700" spc="-10" dirty="0">
                <a:latin typeface="Yu Mincho"/>
                <a:cs typeface="Yu Mincho"/>
              </a:rPr>
              <a:t>(福井県)坂井市商工会三国支部  (福井県)福井商工会議所  </a:t>
            </a:r>
            <a:r>
              <a:rPr sz="700" spc="-15" dirty="0">
                <a:latin typeface="Yu Mincho"/>
                <a:cs typeface="Yu Mincho"/>
              </a:rPr>
              <a:t>(福井県)企業さま</a:t>
            </a:r>
            <a:endParaRPr sz="700">
              <a:latin typeface="Yu Mincho"/>
              <a:cs typeface="Yu Mincho"/>
            </a:endParaRPr>
          </a:p>
          <a:p>
            <a:pPr marL="12700">
              <a:lnSpc>
                <a:spcPct val="100000"/>
              </a:lnSpc>
              <a:spcBef>
                <a:spcPts val="160"/>
              </a:spcBef>
            </a:pPr>
            <a:r>
              <a:rPr sz="700" spc="-15" dirty="0">
                <a:latin typeface="Yu Mincho"/>
                <a:cs typeface="Yu Mincho"/>
              </a:rPr>
              <a:t>(茨城県)企業さま</a:t>
            </a:r>
            <a:endParaRPr sz="700">
              <a:latin typeface="Yu Mincho"/>
              <a:cs typeface="Yu Mincho"/>
            </a:endParaRPr>
          </a:p>
          <a:p>
            <a:pPr marL="12700" marR="894080">
              <a:lnSpc>
                <a:spcPct val="121000"/>
              </a:lnSpc>
              <a:spcBef>
                <a:spcPts val="80"/>
              </a:spcBef>
            </a:pPr>
            <a:r>
              <a:rPr sz="700" spc="-10" dirty="0">
                <a:latin typeface="Yu Mincho"/>
                <a:cs typeface="Yu Mincho"/>
              </a:rPr>
              <a:t>(千葉県)流山商工会議所  </a:t>
            </a:r>
            <a:r>
              <a:rPr sz="700" spc="-15" dirty="0">
                <a:latin typeface="Yu Mincho"/>
                <a:cs typeface="Yu Mincho"/>
              </a:rPr>
              <a:t>(千葉県)栄町商工会  </a:t>
            </a:r>
            <a:r>
              <a:rPr sz="700" spc="-10" dirty="0">
                <a:latin typeface="Yu Mincho"/>
                <a:cs typeface="Yu Mincho"/>
              </a:rPr>
              <a:t>(千葉県)茂原商工会議所  </a:t>
            </a:r>
            <a:r>
              <a:rPr sz="700" spc="-15" dirty="0">
                <a:latin typeface="Yu Mincho"/>
                <a:cs typeface="Yu Mincho"/>
              </a:rPr>
              <a:t>(埼玉県)企業さま  (東京都)企業さま  </a:t>
            </a:r>
            <a:r>
              <a:rPr sz="700" spc="-10" dirty="0">
                <a:latin typeface="Yu Mincho"/>
                <a:cs typeface="Yu Mincho"/>
              </a:rPr>
              <a:t>(神奈川県)秦野商工会議所  (静岡県)袋井商工会議所</a:t>
            </a:r>
            <a:endParaRPr sz="700">
              <a:latin typeface="Yu Mincho"/>
              <a:cs typeface="Yu Mincho"/>
            </a:endParaRPr>
          </a:p>
          <a:p>
            <a:pPr marL="12700">
              <a:lnSpc>
                <a:spcPct val="100000"/>
              </a:lnSpc>
              <a:spcBef>
                <a:spcPts val="160"/>
              </a:spcBef>
            </a:pPr>
            <a:r>
              <a:rPr sz="700" spc="-10" dirty="0">
                <a:latin typeface="Yu Mincho"/>
                <a:cs typeface="Yu Mincho"/>
              </a:rPr>
              <a:t>(愛知県)豊橋商工会議所</a:t>
            </a:r>
            <a:endParaRPr sz="700">
              <a:latin typeface="Yu Mincho"/>
              <a:cs typeface="Yu Mincho"/>
            </a:endParaRPr>
          </a:p>
          <a:p>
            <a:pPr marL="12700" marR="805180">
              <a:lnSpc>
                <a:spcPct val="121000"/>
              </a:lnSpc>
              <a:spcBef>
                <a:spcPts val="80"/>
              </a:spcBef>
            </a:pPr>
            <a:r>
              <a:rPr sz="700" spc="-15" dirty="0">
                <a:latin typeface="Yu Mincho"/>
                <a:cs typeface="Yu Mincho"/>
              </a:rPr>
              <a:t>(愛知県)企業さま  </a:t>
            </a:r>
            <a:r>
              <a:rPr sz="700" spc="-10" dirty="0">
                <a:latin typeface="Yu Mincho"/>
                <a:cs typeface="Yu Mincho"/>
              </a:rPr>
              <a:t>(和歌山県)和歌山商工会議所  </a:t>
            </a:r>
            <a:r>
              <a:rPr sz="700" spc="-15" dirty="0">
                <a:latin typeface="Yu Mincho"/>
                <a:cs typeface="Yu Mincho"/>
              </a:rPr>
              <a:t>(兵庫県)企業さま  </a:t>
            </a:r>
            <a:r>
              <a:rPr sz="700" spc="-10" dirty="0">
                <a:latin typeface="Yu Mincho"/>
                <a:cs typeface="Yu Mincho"/>
              </a:rPr>
              <a:t>(岡山県)備中西商工会  (岡山県)笠岡商工会議所  (山口県)萩商工会議所  </a:t>
            </a:r>
            <a:r>
              <a:rPr sz="700" spc="-15" dirty="0">
                <a:latin typeface="Yu Mincho"/>
                <a:cs typeface="Yu Mincho"/>
              </a:rPr>
              <a:t>(愛媛県)周桑商工会</a:t>
            </a:r>
            <a:endParaRPr sz="700">
              <a:latin typeface="Yu Mincho"/>
              <a:cs typeface="Yu Mincho"/>
            </a:endParaRPr>
          </a:p>
          <a:p>
            <a:pPr marL="12700">
              <a:lnSpc>
                <a:spcPct val="100000"/>
              </a:lnSpc>
              <a:spcBef>
                <a:spcPts val="160"/>
              </a:spcBef>
            </a:pPr>
            <a:r>
              <a:rPr sz="700" spc="-10" dirty="0">
                <a:latin typeface="Yu Mincho"/>
                <a:cs typeface="Yu Mincho"/>
              </a:rPr>
              <a:t>(香川県)香川県商工会連合会</a:t>
            </a:r>
            <a:endParaRPr sz="700">
              <a:latin typeface="Yu Mincho"/>
              <a:cs typeface="Yu Mincho"/>
            </a:endParaRPr>
          </a:p>
          <a:p>
            <a:pPr marL="12700" marR="538480">
              <a:lnSpc>
                <a:spcPct val="121000"/>
              </a:lnSpc>
              <a:spcBef>
                <a:spcPts val="80"/>
              </a:spcBef>
            </a:pPr>
            <a:r>
              <a:rPr sz="700" spc="-10" dirty="0">
                <a:latin typeface="Yu Mincho"/>
                <a:cs typeface="Yu Mincho"/>
              </a:rPr>
              <a:t>(香川県)丸亀市飯綾商工会  (福岡県)大牟田商工会議所  (福岡県)飯塚商工会議所  (佐賀県)伊万里商工会議所  (佐賀県)唐津商工会議所  (長崎県)佐世保商工会議所  (熊本県)熊本商工会議所</a:t>
            </a:r>
            <a:endParaRPr sz="700">
              <a:latin typeface="Yu Mincho"/>
              <a:cs typeface="Yu Mincho"/>
            </a:endParaRPr>
          </a:p>
          <a:p>
            <a:pPr marL="12700">
              <a:lnSpc>
                <a:spcPct val="100000"/>
              </a:lnSpc>
              <a:spcBef>
                <a:spcPts val="160"/>
              </a:spcBef>
            </a:pPr>
            <a:r>
              <a:rPr sz="700" spc="-10" dirty="0">
                <a:latin typeface="Yu Mincho"/>
                <a:cs typeface="Yu Mincho"/>
              </a:rPr>
              <a:t>(鹿児島県)いちき串木野商工会議所</a:t>
            </a:r>
            <a:endParaRPr sz="700">
              <a:latin typeface="Yu Mincho"/>
              <a:cs typeface="Yu Mincho"/>
            </a:endParaRPr>
          </a:p>
        </p:txBody>
      </p:sp>
      <p:sp>
        <p:nvSpPr>
          <p:cNvPr id="26" name="object 26"/>
          <p:cNvSpPr txBox="1"/>
          <p:nvPr/>
        </p:nvSpPr>
        <p:spPr>
          <a:xfrm>
            <a:off x="11163300" y="546100"/>
            <a:ext cx="1737995" cy="8656320"/>
          </a:xfrm>
          <a:prstGeom prst="rect">
            <a:avLst/>
          </a:prstGeom>
        </p:spPr>
        <p:txBody>
          <a:bodyPr vert="horz" wrap="square" lIns="0" tIns="0" rIns="0" bIns="0" rtlCol="0">
            <a:spAutoFit/>
          </a:bodyPr>
          <a:lstStyle/>
          <a:p>
            <a:pPr marL="25400">
              <a:lnSpc>
                <a:spcPct val="100000"/>
              </a:lnSpc>
            </a:pPr>
            <a:r>
              <a:rPr sz="1400" spc="125" dirty="0">
                <a:latin typeface="Yu Mincho"/>
                <a:cs typeface="Yu Mincho"/>
              </a:rPr>
              <a:t>2015年</a:t>
            </a:r>
            <a:endParaRPr sz="1400">
              <a:latin typeface="Yu Mincho"/>
              <a:cs typeface="Yu Mincho"/>
            </a:endParaRPr>
          </a:p>
          <a:p>
            <a:pPr marL="12700" marR="231775">
              <a:lnSpc>
                <a:spcPct val="122100"/>
              </a:lnSpc>
              <a:spcBef>
                <a:spcPts val="735"/>
              </a:spcBef>
            </a:pPr>
            <a:r>
              <a:rPr sz="700" spc="-10" dirty="0">
                <a:latin typeface="Yu Mincho"/>
                <a:cs typeface="Yu Mincho"/>
              </a:rPr>
              <a:t>(北海道)名寄商工会議所  (北海道)伊達商工会議所  (北海道)函館商工会議所  (青森県)五所川原商工会議所  (青森県)青森商工会議所  (青森県)八戸商工会議所  </a:t>
            </a:r>
            <a:r>
              <a:rPr sz="700" spc="-15" dirty="0">
                <a:latin typeface="Yu Mincho"/>
                <a:cs typeface="Yu Mincho"/>
              </a:rPr>
              <a:t>(青森県)八戸市クローズド  </a:t>
            </a:r>
            <a:r>
              <a:rPr sz="700" spc="-10" dirty="0">
                <a:latin typeface="Yu Mincho"/>
                <a:cs typeface="Yu Mincho"/>
              </a:rPr>
              <a:t>(岩手県)ネットビジネス研究所  (岩手県)大槌町商工会  (秋田県)大館商工会議所  </a:t>
            </a:r>
            <a:r>
              <a:rPr sz="700" spc="-15" dirty="0">
                <a:latin typeface="Yu Mincho"/>
                <a:cs typeface="Yu Mincho"/>
              </a:rPr>
              <a:t>(秋田県)秋田拠点センター・アルヴェ  </a:t>
            </a:r>
            <a:r>
              <a:rPr sz="700" spc="-10" dirty="0">
                <a:latin typeface="Yu Mincho"/>
                <a:cs typeface="Yu Mincho"/>
              </a:rPr>
              <a:t>(秋田県)秋田市民交流プラザ管理室  </a:t>
            </a:r>
            <a:r>
              <a:rPr sz="700" spc="-15" dirty="0">
                <a:latin typeface="Yu Mincho"/>
                <a:cs typeface="Yu Mincho"/>
              </a:rPr>
              <a:t>(宮城県)株式会社乾杯・KANPAI  </a:t>
            </a:r>
            <a:r>
              <a:rPr sz="700" spc="-10" dirty="0">
                <a:latin typeface="Yu Mincho"/>
                <a:cs typeface="Yu Mincho"/>
              </a:rPr>
              <a:t>(宮城県)多賀城・七ヶ浜商工会  (宮城県)石巻商工会議所  (福島県)原町商工会議所  (新潟県)糸魚川商工会議所  (新潟県)守成クラブ新潟県央  (新潟県)新井商工会議所  (新潟県)新潟商工会議所  (新潟県)佐渡連合商工会  (新潟県)五泉商工会議所  (新潟県)越路町商工会  (新潟県)中条町商工会  (新潟県)紫雲寺商工会  (新潟県)堀之内商工会  (新潟県)全日本不動産協会新潟県本部  (新潟県)国土交通省北陸地方整備局  (新潟県)長岡造形大学  (長野県)阿智村商工会  </a:t>
            </a:r>
            <a:r>
              <a:rPr sz="700" spc="-15" dirty="0">
                <a:latin typeface="Yu Mincho"/>
                <a:cs typeface="Yu Mincho"/>
              </a:rPr>
              <a:t>(長野県)長野市・クローズド  </a:t>
            </a:r>
            <a:r>
              <a:rPr sz="700" spc="-10" dirty="0">
                <a:latin typeface="Yu Mincho"/>
                <a:cs typeface="Yu Mincho"/>
              </a:rPr>
              <a:t>(長野県)佐久商工会議所  (長野県)宮田村商工会  (長野県)下伊那郡西部広域連携商工会  (栃木県)にのみや商工会  (茨城県)鹿嶋市商工会  (茨城県)結城商工会議所  (茨城県)下館商工会議所  (埼玉県)さいたま商工会議所  (埼玉県)秩父商工会議所</a:t>
            </a:r>
            <a:endParaRPr sz="700">
              <a:latin typeface="Yu Mincho"/>
              <a:cs typeface="Yu Mincho"/>
            </a:endParaRPr>
          </a:p>
          <a:p>
            <a:pPr marL="12700" marR="5080">
              <a:lnSpc>
                <a:spcPct val="119000"/>
              </a:lnSpc>
            </a:pPr>
            <a:r>
              <a:rPr sz="700" spc="-30" dirty="0">
                <a:latin typeface="Yu Mincho"/>
                <a:cs typeface="Yu Mincho"/>
              </a:rPr>
              <a:t>(東京都)LINE </a:t>
            </a:r>
            <a:r>
              <a:rPr sz="700" spc="45" dirty="0">
                <a:latin typeface="Yu Mincho"/>
                <a:cs typeface="Yu Mincho"/>
              </a:rPr>
              <a:t>Business </a:t>
            </a:r>
            <a:r>
              <a:rPr sz="700" spc="25" dirty="0">
                <a:latin typeface="Yu Mincho"/>
                <a:cs typeface="Yu Mincho"/>
              </a:rPr>
              <a:t>Partners株式会社  </a:t>
            </a:r>
            <a:r>
              <a:rPr sz="700" spc="-10" dirty="0">
                <a:latin typeface="Yu Mincho"/>
                <a:cs typeface="Yu Mincho"/>
              </a:rPr>
              <a:t>(神奈川県)相模原商工会議所  (神奈川県)秦野商工会議所</a:t>
            </a:r>
            <a:endParaRPr sz="700">
              <a:latin typeface="Yu Mincho"/>
              <a:cs typeface="Yu Mincho"/>
            </a:endParaRPr>
          </a:p>
          <a:p>
            <a:pPr marL="12700">
              <a:lnSpc>
                <a:spcPct val="100000"/>
              </a:lnSpc>
              <a:spcBef>
                <a:spcPts val="260"/>
              </a:spcBef>
            </a:pPr>
            <a:r>
              <a:rPr sz="700" spc="-10" dirty="0">
                <a:latin typeface="Yu Mincho"/>
                <a:cs typeface="Yu Mincho"/>
              </a:rPr>
              <a:t>(静岡県)富士宮商工会議所</a:t>
            </a:r>
            <a:endParaRPr sz="700">
              <a:latin typeface="Yu Mincho"/>
              <a:cs typeface="Yu Mincho"/>
            </a:endParaRPr>
          </a:p>
          <a:p>
            <a:pPr marL="12700" marR="124460">
              <a:lnSpc>
                <a:spcPct val="119000"/>
              </a:lnSpc>
            </a:pPr>
            <a:r>
              <a:rPr sz="700" dirty="0">
                <a:latin typeface="Yu Mincho"/>
                <a:cs typeface="Yu Mincho"/>
              </a:rPr>
              <a:t>(静岡県)B-nest静岡市産学交流センター  </a:t>
            </a:r>
            <a:r>
              <a:rPr sz="700" spc="-15" dirty="0">
                <a:latin typeface="Yu Mincho"/>
                <a:cs typeface="Yu Mincho"/>
              </a:rPr>
              <a:t>(愛知県)イチハシスタジオ  </a:t>
            </a:r>
            <a:r>
              <a:rPr sz="700" spc="-10" dirty="0">
                <a:latin typeface="Yu Mincho"/>
                <a:cs typeface="Yu Mincho"/>
              </a:rPr>
              <a:t>(三重県)津商工会議所</a:t>
            </a:r>
            <a:endParaRPr sz="700">
              <a:latin typeface="Yu Mincho"/>
              <a:cs typeface="Yu Mincho"/>
            </a:endParaRPr>
          </a:p>
          <a:p>
            <a:pPr marL="12700" marR="501650">
              <a:lnSpc>
                <a:spcPct val="121000"/>
              </a:lnSpc>
              <a:spcBef>
                <a:spcPts val="80"/>
              </a:spcBef>
            </a:pPr>
            <a:r>
              <a:rPr sz="700" spc="-10" dirty="0">
                <a:latin typeface="Yu Mincho"/>
                <a:cs typeface="Yu Mincho"/>
              </a:rPr>
              <a:t>(石川県)七尾商工会議所  (石川県)白山商工会議所  (石川県)小松商工会連盟  (石川県)金沢商工会議所  (石川県)株式会社りんく  (福井県)勝山商工会議所  (奈良県)有限会社アンシ</a:t>
            </a:r>
            <a:r>
              <a:rPr sz="700" spc="-40" dirty="0">
                <a:latin typeface="Yu Mincho"/>
                <a:cs typeface="Yu Mincho"/>
              </a:rPr>
              <a:t>ャ</a:t>
            </a:r>
            <a:r>
              <a:rPr sz="700" dirty="0">
                <a:latin typeface="Yu Mincho"/>
                <a:cs typeface="Yu Mincho"/>
              </a:rPr>
              <a:t>ンテ</a:t>
            </a:r>
            <a:endParaRPr sz="700">
              <a:latin typeface="Yu Mincho"/>
              <a:cs typeface="Yu Mincho"/>
            </a:endParaRPr>
          </a:p>
          <a:p>
            <a:pPr marL="12700">
              <a:lnSpc>
                <a:spcPct val="100000"/>
              </a:lnSpc>
              <a:spcBef>
                <a:spcPts val="160"/>
              </a:spcBef>
            </a:pPr>
            <a:r>
              <a:rPr sz="700" spc="-10" dirty="0">
                <a:latin typeface="Yu Mincho"/>
                <a:cs typeface="Yu Mincho"/>
              </a:rPr>
              <a:t>(岡山県)岡山商工会議所</a:t>
            </a:r>
            <a:endParaRPr sz="700">
              <a:latin typeface="Yu Mincho"/>
              <a:cs typeface="Yu Mincho"/>
            </a:endParaRPr>
          </a:p>
          <a:p>
            <a:pPr marL="12700" marR="765175">
              <a:lnSpc>
                <a:spcPct val="121000"/>
              </a:lnSpc>
              <a:spcBef>
                <a:spcPts val="80"/>
              </a:spcBef>
            </a:pPr>
            <a:r>
              <a:rPr sz="700" spc="-10" dirty="0">
                <a:latin typeface="Yu Mincho"/>
                <a:cs typeface="Yu Mincho"/>
              </a:rPr>
              <a:t>(岡山県)倉敷商工会議所  (広島県)広島商工会議所  (広島県)祇園町商工会  (愛媛県)伊予商工会議所  (愛媛県)津島町商工会  (愛媛県)吉田三間商工会  </a:t>
            </a:r>
            <a:r>
              <a:rPr sz="700" spc="-15" dirty="0">
                <a:latin typeface="Yu Mincho"/>
                <a:cs typeface="Yu Mincho"/>
              </a:rPr>
              <a:t>(福岡県)リクト</a:t>
            </a:r>
            <a:endParaRPr sz="700">
              <a:latin typeface="Yu Mincho"/>
              <a:cs typeface="Yu Mincho"/>
            </a:endParaRPr>
          </a:p>
          <a:p>
            <a:pPr marL="12700">
              <a:lnSpc>
                <a:spcPct val="100000"/>
              </a:lnSpc>
              <a:spcBef>
                <a:spcPts val="160"/>
              </a:spcBef>
            </a:pPr>
            <a:r>
              <a:rPr sz="700" spc="-10" dirty="0">
                <a:latin typeface="Yu Mincho"/>
                <a:cs typeface="Yu Mincho"/>
              </a:rPr>
              <a:t>(長崎県)長崎商工会議所</a:t>
            </a:r>
            <a:endParaRPr sz="700">
              <a:latin typeface="Yu Mincho"/>
              <a:cs typeface="Yu Mincho"/>
            </a:endParaRPr>
          </a:p>
          <a:p>
            <a:pPr marL="12700">
              <a:lnSpc>
                <a:spcPct val="100000"/>
              </a:lnSpc>
              <a:spcBef>
                <a:spcPts val="260"/>
              </a:spcBef>
            </a:pPr>
            <a:r>
              <a:rPr sz="700" spc="-10" dirty="0">
                <a:latin typeface="Yu Mincho"/>
                <a:cs typeface="Yu Mincho"/>
              </a:rPr>
              <a:t>(長崎県)日本スクラム会佐世保</a:t>
            </a:r>
            <a:endParaRPr sz="700">
              <a:latin typeface="Yu Mincho"/>
              <a:cs typeface="Yu Mincho"/>
            </a:endParaRPr>
          </a:p>
        </p:txBody>
      </p:sp>
      <p:sp>
        <p:nvSpPr>
          <p:cNvPr id="27" name="object 27"/>
          <p:cNvSpPr txBox="1"/>
          <p:nvPr/>
        </p:nvSpPr>
        <p:spPr>
          <a:xfrm>
            <a:off x="3124200" y="4737100"/>
            <a:ext cx="1549400" cy="396875"/>
          </a:xfrm>
          <a:prstGeom prst="rect">
            <a:avLst/>
          </a:prstGeom>
        </p:spPr>
        <p:txBody>
          <a:bodyPr vert="horz" wrap="square" lIns="0" tIns="0" rIns="0" bIns="0" rtlCol="0">
            <a:spAutoFit/>
          </a:bodyPr>
          <a:lstStyle/>
          <a:p>
            <a:pPr marL="12700">
              <a:lnSpc>
                <a:spcPct val="100000"/>
              </a:lnSpc>
            </a:pPr>
            <a:r>
              <a:rPr sz="2400" dirty="0">
                <a:solidFill>
                  <a:srgbClr val="FF2600"/>
                </a:solidFill>
                <a:latin typeface="Yu Gothic"/>
                <a:cs typeface="Yu Gothic"/>
              </a:rPr>
              <a:t>未講演の県</a:t>
            </a:r>
            <a:endParaRPr sz="2400">
              <a:latin typeface="Yu Gothic"/>
              <a:cs typeface="Yu Gothic"/>
            </a:endParaRPr>
          </a:p>
        </p:txBody>
      </p:sp>
      <p:sp>
        <p:nvSpPr>
          <p:cNvPr id="28" name="object 28"/>
          <p:cNvSpPr txBox="1"/>
          <p:nvPr/>
        </p:nvSpPr>
        <p:spPr>
          <a:xfrm>
            <a:off x="3124200" y="5194300"/>
            <a:ext cx="1549400" cy="396875"/>
          </a:xfrm>
          <a:prstGeom prst="rect">
            <a:avLst/>
          </a:prstGeom>
        </p:spPr>
        <p:txBody>
          <a:bodyPr vert="horz" wrap="square" lIns="0" tIns="0" rIns="0" bIns="0" rtlCol="0">
            <a:spAutoFit/>
          </a:bodyPr>
          <a:lstStyle/>
          <a:p>
            <a:pPr marL="12700">
              <a:lnSpc>
                <a:spcPct val="100000"/>
              </a:lnSpc>
            </a:pPr>
            <a:r>
              <a:rPr sz="2400" dirty="0">
                <a:solidFill>
                  <a:srgbClr val="FF2600"/>
                </a:solidFill>
                <a:latin typeface="Yu Gothic"/>
                <a:cs typeface="Yu Gothic"/>
              </a:rPr>
              <a:t>沖縄のみ！</a:t>
            </a:r>
            <a:endParaRPr sz="2400">
              <a:latin typeface="Yu Gothic"/>
              <a:cs typeface="Yu Gothic"/>
            </a:endParaRPr>
          </a:p>
        </p:txBody>
      </p:sp>
      <p:sp>
        <p:nvSpPr>
          <p:cNvPr id="29" name="object 29"/>
          <p:cNvSpPr txBox="1"/>
          <p:nvPr/>
        </p:nvSpPr>
        <p:spPr>
          <a:xfrm>
            <a:off x="5969000" y="8219440"/>
            <a:ext cx="2824480" cy="628015"/>
          </a:xfrm>
          <a:prstGeom prst="rect">
            <a:avLst/>
          </a:prstGeom>
        </p:spPr>
        <p:txBody>
          <a:bodyPr vert="horz" wrap="square" lIns="0" tIns="0" rIns="0" bIns="0" rtlCol="0">
            <a:spAutoFit/>
          </a:bodyPr>
          <a:lstStyle/>
          <a:p>
            <a:pPr marL="12700" marR="5080">
              <a:lnSpc>
                <a:spcPct val="125000"/>
              </a:lnSpc>
            </a:pPr>
            <a:r>
              <a:rPr sz="1600" spc="-30" dirty="0">
                <a:latin typeface="Yu Mincho"/>
                <a:cs typeface="Yu Mincho"/>
              </a:rPr>
              <a:t>(兵庫県)神戸市</a:t>
            </a:r>
            <a:r>
              <a:rPr sz="1600" spc="45" dirty="0">
                <a:latin typeface="Yu Mincho"/>
                <a:cs typeface="Yu Mincho"/>
              </a:rPr>
              <a:t> </a:t>
            </a:r>
            <a:r>
              <a:rPr sz="1600" spc="-30" dirty="0">
                <a:latin typeface="Yu Mincho"/>
                <a:cs typeface="Yu Mincho"/>
              </a:rPr>
              <a:t>(佐賀県)佐賀市 </a:t>
            </a:r>
            <a:r>
              <a:rPr sz="1600" spc="-10" dirty="0">
                <a:latin typeface="Yu Mincho"/>
                <a:cs typeface="Yu Mincho"/>
              </a:rPr>
              <a:t> </a:t>
            </a:r>
            <a:r>
              <a:rPr sz="1600" spc="-30" dirty="0">
                <a:latin typeface="Yu Mincho"/>
                <a:cs typeface="Yu Mincho"/>
              </a:rPr>
              <a:t>(鳥取県)鳥取市</a:t>
            </a:r>
            <a:r>
              <a:rPr sz="1600" spc="40" dirty="0">
                <a:latin typeface="Yu Mincho"/>
                <a:cs typeface="Yu Mincho"/>
              </a:rPr>
              <a:t> </a:t>
            </a:r>
            <a:r>
              <a:rPr sz="1600" spc="-30" dirty="0">
                <a:latin typeface="Yu Mincho"/>
                <a:cs typeface="Yu Mincho"/>
              </a:rPr>
              <a:t>(宮崎県)宮崎市</a:t>
            </a:r>
            <a:endParaRPr sz="1600">
              <a:latin typeface="Yu Mincho"/>
              <a:cs typeface="Yu Mincho"/>
            </a:endParaRPr>
          </a:p>
        </p:txBody>
      </p:sp>
      <p:sp>
        <p:nvSpPr>
          <p:cNvPr id="30" name="object 30"/>
          <p:cNvSpPr txBox="1"/>
          <p:nvPr/>
        </p:nvSpPr>
        <p:spPr>
          <a:xfrm>
            <a:off x="5969000" y="8829040"/>
            <a:ext cx="3230880" cy="628015"/>
          </a:xfrm>
          <a:prstGeom prst="rect">
            <a:avLst/>
          </a:prstGeom>
        </p:spPr>
        <p:txBody>
          <a:bodyPr vert="horz" wrap="square" lIns="0" tIns="0" rIns="0" bIns="0" rtlCol="0">
            <a:spAutoFit/>
          </a:bodyPr>
          <a:lstStyle/>
          <a:p>
            <a:pPr marL="12700" marR="5080">
              <a:lnSpc>
                <a:spcPct val="125000"/>
              </a:lnSpc>
            </a:pPr>
            <a:r>
              <a:rPr sz="1600" spc="-30" dirty="0">
                <a:latin typeface="Yu Mincho"/>
                <a:cs typeface="Yu Mincho"/>
              </a:rPr>
              <a:t>(徳島県)徳島市</a:t>
            </a:r>
            <a:r>
              <a:rPr sz="1600" spc="55" dirty="0">
                <a:latin typeface="Yu Mincho"/>
                <a:cs typeface="Yu Mincho"/>
              </a:rPr>
              <a:t> </a:t>
            </a:r>
            <a:r>
              <a:rPr sz="1600" spc="-25" dirty="0">
                <a:latin typeface="Yu Mincho"/>
                <a:cs typeface="Yu Mincho"/>
              </a:rPr>
              <a:t>(鹿児島県)鹿児島市 </a:t>
            </a:r>
            <a:r>
              <a:rPr sz="1600" spc="-10" dirty="0">
                <a:latin typeface="Yu Mincho"/>
                <a:cs typeface="Yu Mincho"/>
              </a:rPr>
              <a:t> </a:t>
            </a:r>
            <a:r>
              <a:rPr sz="1600" spc="-30" dirty="0">
                <a:latin typeface="Yu Mincho"/>
                <a:cs typeface="Yu Mincho"/>
              </a:rPr>
              <a:t>(大分県)大分市</a:t>
            </a:r>
            <a:r>
              <a:rPr sz="1600" spc="40" dirty="0">
                <a:latin typeface="Yu Mincho"/>
                <a:cs typeface="Yu Mincho"/>
              </a:rPr>
              <a:t> </a:t>
            </a:r>
            <a:r>
              <a:rPr sz="1600" spc="-30" dirty="0">
                <a:latin typeface="Yu Mincho"/>
                <a:cs typeface="Yu Mincho"/>
              </a:rPr>
              <a:t>(沖縄県)那覇市</a:t>
            </a:r>
            <a:endParaRPr sz="1600">
              <a:latin typeface="Yu Mincho"/>
              <a:cs typeface="Yu Mincho"/>
            </a:endParaRPr>
          </a:p>
        </p:txBody>
      </p:sp>
      <p:sp>
        <p:nvSpPr>
          <p:cNvPr id="31" name="object 31"/>
          <p:cNvSpPr txBox="1"/>
          <p:nvPr/>
        </p:nvSpPr>
        <p:spPr>
          <a:xfrm>
            <a:off x="4267200" y="8219440"/>
            <a:ext cx="1592580" cy="1237615"/>
          </a:xfrm>
          <a:prstGeom prst="rect">
            <a:avLst/>
          </a:prstGeom>
        </p:spPr>
        <p:txBody>
          <a:bodyPr vert="horz" wrap="square" lIns="0" tIns="0" rIns="0" bIns="0" rtlCol="0">
            <a:spAutoFit/>
          </a:bodyPr>
          <a:lstStyle/>
          <a:p>
            <a:pPr marL="12700" marR="5080">
              <a:lnSpc>
                <a:spcPct val="125000"/>
              </a:lnSpc>
            </a:pPr>
            <a:r>
              <a:rPr sz="1600" spc="-25" dirty="0">
                <a:latin typeface="Yu Mincho"/>
                <a:cs typeface="Yu Mincho"/>
              </a:rPr>
              <a:t>(栃木県)宇都宮市  (神奈川県)横浜市  </a:t>
            </a:r>
            <a:r>
              <a:rPr sz="1600" spc="-30" dirty="0">
                <a:latin typeface="Yu Mincho"/>
                <a:cs typeface="Yu Mincho"/>
              </a:rPr>
              <a:t>(滋賀県)大津市  (大阪府)大阪市</a:t>
            </a:r>
            <a:endParaRPr sz="1600">
              <a:latin typeface="Yu Mincho"/>
              <a:cs typeface="Yu Mincho"/>
            </a:endParaRPr>
          </a:p>
        </p:txBody>
      </p:sp>
      <p:sp>
        <p:nvSpPr>
          <p:cNvPr id="32" name="object 32"/>
          <p:cNvSpPr txBox="1"/>
          <p:nvPr/>
        </p:nvSpPr>
        <p:spPr>
          <a:xfrm>
            <a:off x="4508500" y="7632700"/>
            <a:ext cx="4394835" cy="627380"/>
          </a:xfrm>
          <a:prstGeom prst="rect">
            <a:avLst/>
          </a:prstGeom>
        </p:spPr>
        <p:txBody>
          <a:bodyPr vert="horz" wrap="square" lIns="0" tIns="0" rIns="0" bIns="0" rtlCol="0">
            <a:spAutoFit/>
          </a:bodyPr>
          <a:lstStyle/>
          <a:p>
            <a:pPr marL="1447800">
              <a:lnSpc>
                <a:spcPct val="100000"/>
              </a:lnSpc>
            </a:pPr>
            <a:r>
              <a:rPr sz="1900" spc="145" dirty="0">
                <a:latin typeface="Yu Gothic"/>
                <a:cs typeface="Yu Gothic"/>
              </a:rPr>
              <a:t>2016年の目標</a:t>
            </a:r>
            <a:endParaRPr sz="1900">
              <a:latin typeface="Yu Gothic"/>
              <a:cs typeface="Yu Gothic"/>
            </a:endParaRPr>
          </a:p>
          <a:p>
            <a:pPr marL="12700">
              <a:lnSpc>
                <a:spcPct val="100000"/>
              </a:lnSpc>
              <a:spcBef>
                <a:spcPts val="420"/>
              </a:spcBef>
            </a:pPr>
            <a:r>
              <a:rPr sz="1700" spc="25" dirty="0">
                <a:latin typeface="Yu Gothic"/>
                <a:cs typeface="Yu Gothic"/>
              </a:rPr>
              <a:t>全都道府県の県庁所在地を制覇(残り12都市)</a:t>
            </a:r>
            <a:endParaRPr sz="1700">
              <a:latin typeface="Yu Gothic"/>
              <a:cs typeface="Yu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5740</Words>
  <Application>Microsoft Office PowerPoint</Application>
  <PresentationFormat>ユーザー設定</PresentationFormat>
  <Paragraphs>1710</Paragraphs>
  <Slides>80</Slides>
  <Notes>0</Notes>
  <HiddenSlides>0</HiddenSlides>
  <MMClips>0</MMClips>
  <ScaleCrop>false</ScaleCrop>
  <HeadingPairs>
    <vt:vector size="4" baseType="variant">
      <vt:variant>
        <vt:lpstr>テーマ</vt:lpstr>
      </vt:variant>
      <vt:variant>
        <vt:i4>1</vt:i4>
      </vt:variant>
      <vt:variant>
        <vt:lpstr>スライド タイトル</vt:lpstr>
      </vt:variant>
      <vt:variant>
        <vt:i4>80</vt:i4>
      </vt:variant>
    </vt:vector>
  </HeadingPairs>
  <TitlesOfParts>
    <vt:vector size="81" baseType="lpstr">
      <vt:lpstr>Office Theme</vt:lpstr>
      <vt:lpstr>ビジネス・シーンにおける  ＳＮＳの活用について</vt:lpstr>
      <vt:lpstr>自己紹介</vt:lpstr>
      <vt:lpstr>インターネットの歴史と僕の歴史を照らし合わせると･･･</vt:lpstr>
      <vt:lpstr>2010.12.14『twitter社会論』の著者である津田大介さんと対談 http://yokotashurin.com/sns/tsuda1214.html</vt:lpstr>
      <vt:lpstr>2011.6.14 東日本大震災後にSNSを使った復興支援がテレビで紹介</vt:lpstr>
      <vt:lpstr>全国農業新聞 2015.1.16から７回連載</vt:lpstr>
      <vt:lpstr>私自身も１つのメディアとして使っているYouTubeチャンネル</vt:lpstr>
      <vt:lpstr>2014.9～（新潟）長岡造形大学の情報リテラシー論 講師</vt:lpstr>
      <vt:lpstr>２０１５年セミナー講演実績１７４件（４６都道府県を制覇）</vt:lpstr>
      <vt:lpstr>SNS（ソーシャルメディア）  とは？</vt:lpstr>
      <vt:lpstr>ソーシャル･ネットワーキング･サービスとソーシャルメディア  ソーシャル・ネットワーキング・サービス（Social Networking Service、頭文  字を取ってSNSと言う）とは人と人とのつながりを促進・サポートする、</vt:lpstr>
      <vt:lpstr>インターネットやソーシャルメディアに関わる様々なユーザー数と数字</vt:lpstr>
      <vt:lpstr>PowerPoint プレゼンテーション</vt:lpstr>
      <vt:lpstr>ストック型のホームページは検索エンジンを通して見つけていた</vt:lpstr>
      <vt:lpstr>フロー型のSNSは好きなアカウントと繋がって投稿をリアルタイムに追う</vt:lpstr>
      <vt:lpstr>Twitterフォロワー数は企業よりも個人が多く、個人が力を持つ時代へ</vt:lpstr>
      <vt:lpstr>エジプト独裁政権を崩壊させたソーシャルメディア</vt:lpstr>
      <vt:lpstr>SNSはスイミーの世界</vt:lpstr>
      <vt:lpstr>【リスク対策１】SNSアカウントの乗っ取り</vt:lpstr>
      <vt:lpstr>【リスク対策２】なりすまし詐欺・なりすまされない対策</vt:lpstr>
      <vt:lpstr>【リスク対策３】個人情報やプライバシーの漏洩</vt:lpstr>
      <vt:lpstr>PowerPoint プレゼンテーション</vt:lpstr>
      <vt:lpstr>Facebook（フェイスブック）の３大特長と長所＆短所</vt:lpstr>
      <vt:lpstr>Facebookで公開の個人情報は顔出し（写真）と実名のみ必須</vt:lpstr>
      <vt:lpstr>Facebookは実名だからこそ著名な人とも検索して繋がれる</vt:lpstr>
      <vt:lpstr>Facebookでは3.74人の隔たり(2008年では4.28人)で繋がる</vt:lpstr>
      <vt:lpstr>Facebookしない事もリスクになる時代へ！！</vt:lpstr>
      <vt:lpstr>Facebookをしない人が対策しておくべき事</vt:lpstr>
      <vt:lpstr>女性はチェックアウトの時にFacebookでチェックインしよう</vt:lpstr>
      <vt:lpstr>Facebookでログインするゲームやアプリはアクセス項目と代理投稿に注意</vt:lpstr>
      <vt:lpstr>YouTube（ユーチューブ）の３大特長と長所＆短所</vt:lpstr>
      <vt:lpstr>標高２メートル。  滑走距離６メートル。</vt:lpstr>
      <vt:lpstr>YouTuberの国内1位「ヒカキン」は新潟県妙高市出身</vt:lpstr>
      <vt:lpstr>PowerPoint プレゼンテーション</vt:lpstr>
      <vt:lpstr>YouTubeの広告は再生されるほどクリックされやすく再生回数を増  やすために投稿がエスカレートしやすい（著作権違反や犯罪に進む）</vt:lpstr>
      <vt:lpstr>PowerPoint プレゼンテーション</vt:lpstr>
      <vt:lpstr>こんなダウンロードはやってもOK？NG？❷</vt:lpstr>
      <vt:lpstr>社長自らが自社の商品やサービスを語れる企業が意外に少ない</vt:lpstr>
      <vt:lpstr>社長の顔が見える会社は投資したくなり株価も上がっている</vt:lpstr>
      <vt:lpstr>動画を使って大ブレイクした酒屋のゲイリーさん</vt:lpstr>
      <vt:lpstr>文字や写真はゴマかせても動画はゴマかせず人柄そのものが伝わる</vt:lpstr>
      <vt:lpstr>Twitter（ツイッター）の３大特長と長所＆短所</vt:lpstr>
      <vt:lpstr>特に若い世代を中心にLINEと並んで利用されるTwitter</vt:lpstr>
      <vt:lpstr>ショートメッセージ160字から生まれたTwitterの140字だが･･･</vt:lpstr>
      <vt:lpstr>Twitter文字数が2016年春に上限140字から10,000字へ?</vt:lpstr>
      <vt:lpstr>Twitterは人類史上初「自分の思考を言語化するツール」の問題点も</vt:lpstr>
      <vt:lpstr>著名人だけでなく一般人も実名登録したFacebookでネット世界が変わる  LINEの普及でオープンな愚痴や不満のはけ口として匿名のTwitterが人気</vt:lpstr>
      <vt:lpstr>複数Twitterアカウントを匿名でも運用できるので多重人格になりがち</vt:lpstr>
      <vt:lpstr>ネガティブな攻撃があった場合は無視またはスパム報告、二度と嫌ならブロックする</vt:lpstr>
      <vt:lpstr>Twitterは、受信と発信の非対称性が特長的</vt:lpstr>
      <vt:lpstr>Twitterのクリック率は最初20分が勝負で爆発的なトラフィックに</vt:lpstr>
      <vt:lpstr>著名人Twitterアカウントにリツイートやリプライされるとリスクも</vt:lpstr>
      <vt:lpstr>3.11震災時にはtwitterの投稿数が急増したがサーバーはダウンせず</vt:lpstr>
      <vt:lpstr>Twitterの最大のメリットはリツイート機能による爆発力</vt:lpstr>
      <vt:lpstr>Twitterの非公開設定で「家族の掲示板」として利用する</vt:lpstr>
      <vt:lpstr>電話が使えない時に、Twitterで救助要請する方法</vt:lpstr>
      <vt:lpstr>若者はTwitterを新しい検索エンジンとして使い始めている</vt:lpstr>
      <vt:lpstr>Twitterへ馬鹿な投稿をする「バカッター」が消えない理由  Yahoo!リアルタイム検索でTwitterの公開投稿を検索できる</vt:lpstr>
      <vt:lpstr>❶ 2016年1月に以下のデマが拡散した原因は何か？</vt:lpstr>
      <vt:lpstr>ショッキングなニュースをデマか判断すべき８つの項目</vt:lpstr>
      <vt:lpstr>スマホアプリLINE（ライン）の３大特長と長所＆短所</vt:lpstr>
      <vt:lpstr>TwitterやFacebookやってる人は、ほぼ全員がLINEをしている</vt:lpstr>
      <vt:lpstr>若年層や会社員・主婦などFacebookとは違う客層を持つLINE</vt:lpstr>
      <vt:lpstr>2012年12月に始まったLINE@は2015年9月末に‹ 600,000</vt:lpstr>
      <vt:lpstr>位置情報を友達に送信できるアプリはLINEしか無かった</vt:lpstr>
      <vt:lpstr>LINE既読より前に存在したソフトバンクのSMS配信確認</vt:lpstr>
      <vt:lpstr>2015.2.13に店舗なし個人にも解放されたLINE@とは？ http://linecorp.com/ja/pr/news/ja/2015/937</vt:lpstr>
      <vt:lpstr>「友だちとの複数人トーク」と「友だちとのグループ」とLINE@の違い</vt:lpstr>
      <vt:lpstr>LINEを始める上で最低限に注意すべき９つの事</vt:lpstr>
      <vt:lpstr>Instagram（インスタグラム）の３大特長と長所＆短所</vt:lpstr>
      <vt:lpstr>Instagramのユーザー数が1000万、企業アカウントが1万を突破</vt:lpstr>
      <vt:lpstr>Twitterと全く異なるアカウントがInstagramランキング上位を独占</vt:lpstr>
      <vt:lpstr>芸能人による発表がアメブロやTwitterからInstagramへ</vt:lpstr>
      <vt:lpstr>10･20代の若い女性に人気だったInstagramが他の層に拡大中</vt:lpstr>
      <vt:lpstr>スマホで撮った写真の位置情報が反映されるInstagram</vt:lpstr>
      <vt:lpstr>自宅がバレる可能性もあるInstagramの位置情報を削除</vt:lpstr>
      <vt:lpstr>写真の位置情報から個人情報が漏れないように注意!!</vt:lpstr>
      <vt:lpstr>Instagramでフォロワーの多いアカウントにコメントスパム</vt:lpstr>
      <vt:lpstr>東日本大震災で、釜石市を救ったのは「教育」だった</vt:lpstr>
      <vt:lpstr>ご清聴を頂きまして、ありがとうございました！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ビジネス・シーンにおける  ＳＮＳの活用について</dc:title>
  <dc:creator>mosso</dc:creator>
  <cp:lastModifiedBy>mosso</cp:lastModifiedBy>
  <cp:revision>1</cp:revision>
  <dcterms:created xsi:type="dcterms:W3CDTF">2016-03-02T03:51:00Z</dcterms:created>
  <dcterms:modified xsi:type="dcterms:W3CDTF">2016-03-02T02:52:47Z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2016-03-02T00:00:00Z</vt:filetime>
  </property>
</Properties>
</file>